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35"/>
  </p:notesMasterIdLst>
  <p:sldIdLst>
    <p:sldId id="7447" r:id="rId3"/>
    <p:sldId id="288" r:id="rId4"/>
    <p:sldId id="7553" r:id="rId5"/>
    <p:sldId id="2147375883" r:id="rId6"/>
    <p:sldId id="7554" r:id="rId7"/>
    <p:sldId id="7438" r:id="rId8"/>
    <p:sldId id="2147375884" r:id="rId9"/>
    <p:sldId id="2147375876" r:id="rId10"/>
    <p:sldId id="2147375885" r:id="rId11"/>
    <p:sldId id="7391" r:id="rId12"/>
    <p:sldId id="5159" r:id="rId13"/>
    <p:sldId id="4442" r:id="rId14"/>
    <p:sldId id="285" r:id="rId15"/>
    <p:sldId id="2147375986" r:id="rId16"/>
    <p:sldId id="2147375886" r:id="rId17"/>
    <p:sldId id="2147376029" r:id="rId18"/>
    <p:sldId id="277" r:id="rId19"/>
    <p:sldId id="7426" r:id="rId20"/>
    <p:sldId id="7427" r:id="rId21"/>
    <p:sldId id="7428" r:id="rId22"/>
    <p:sldId id="7429" r:id="rId23"/>
    <p:sldId id="7492" r:id="rId24"/>
    <p:sldId id="2147376028" r:id="rId25"/>
    <p:sldId id="2147376027" r:id="rId26"/>
    <p:sldId id="2147376030" r:id="rId27"/>
    <p:sldId id="284" r:id="rId28"/>
    <p:sldId id="518" r:id="rId29"/>
    <p:sldId id="7552" r:id="rId30"/>
    <p:sldId id="2147375966" r:id="rId31"/>
    <p:sldId id="2147375963" r:id="rId32"/>
    <p:sldId id="2147375842" r:id="rId33"/>
    <p:sldId id="469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1D3266"/>
    <a:srgbClr val="C00000"/>
    <a:srgbClr val="F6F681"/>
    <a:srgbClr val="05B0F0"/>
    <a:srgbClr val="FFC100"/>
    <a:srgbClr val="2467EB"/>
    <a:srgbClr val="276E8B"/>
    <a:srgbClr val="FCDB5A"/>
    <a:srgbClr val="ADD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9"/>
  </p:normalViewPr>
  <p:slideViewPr>
    <p:cSldViewPr snapToGrid="0">
      <p:cViewPr>
        <p:scale>
          <a:sx n="104" d="100"/>
          <a:sy n="104" d="100"/>
        </p:scale>
        <p:origin x="89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BA2A0-9711-4C69-8152-883804CFAA9B}" type="datetimeFigureOut">
              <a:rPr lang="en-ID" smtClean="0"/>
              <a:t>29/04/24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F95FF-2062-4FF3-ACC0-B76BB93B898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4839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Illustration by </a:t>
            </a:r>
            <a:r>
              <a:rPr lang="en-US" err="1"/>
              <a:t>freepik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E837E-594B-4F0F-92F5-F20D4296AC5C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004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74F55-693F-DB49-AD24-F8E11CC4F3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82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74F55-693F-DB49-AD24-F8E11CC4F3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34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74F55-693F-DB49-AD24-F8E11CC4F3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56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74F55-693F-DB49-AD24-F8E11CC4F3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07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7E48A-B546-92E9-D5DA-6B53F43C0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3D59C-8AAB-7C41-6BFD-0AEF8252CA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1CE8F-2DA5-77D3-AFF8-0552A0A2C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8D654-B76C-7516-7762-EDFB1F85D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CB674F55-693F-DB49-AD24-F8E11CC4F3B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9198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807B3-137D-471A-9DC4-D17064A5FB32}" type="slidenum">
              <a:rPr lang="en-ID" smtClean="0"/>
              <a:t>31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7843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74F55-693F-DB49-AD24-F8E11CC4F3B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33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360CD-71EE-1E21-ADF3-33BD229FE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C86B0B-6EE9-9AA0-3746-6AEE99AFA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36505-8291-D8D0-B5AC-550E4C58B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34974-AEAE-B541-6F1B-4B83FFF667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509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8e4ee22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8e4ee22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774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C3F84-53C6-4801-BE26-D3499302D63E}" type="slidenum">
              <a:rPr lang="en-ID" smtClean="0"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3751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0" name="Google Shape;2730;g92a1ad2113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1" name="Google Shape;2731;g92a1ad2113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494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0" name="Google Shape;2730;g92a1ad2113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1" name="Google Shape;2731;g92a1ad2113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Tambahan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2617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74F55-693F-DB49-AD24-F8E11CC4F3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39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74F55-693F-DB49-AD24-F8E11CC4F3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7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F4C7-9049-4E18-AC7D-9E88A340A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6AA6D-D4F7-4BDF-A6D0-0B36B9F36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1C268-8678-433F-A5AF-B763BEE0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291A2-AC42-4CAF-8222-7DB697B8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32102-020A-45DC-A802-7946FD2D5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4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834D8-5C09-4D0B-89FC-92F8E014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01E97-8A25-4DB4-ACC6-E00607042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B9020-9FE4-48A5-999C-77E81B2C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86B06-A5A4-4D06-B4F8-19D14FEE7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CD99E-B1E2-4561-B034-8604EBCB3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A6E85F-4350-47B0-AEEA-CE2336C49B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CF109-E04F-4A6D-9368-8A559296D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E8F70-3833-4F56-AA13-D3745FC4D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79643-55E3-417E-B27F-DF9C9E2E4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1F0C3-4341-4909-9863-26C9C05C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05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Free PPT _ Click to add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427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768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311E3-5D3D-2BEA-38A3-89338B983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79B33A-F920-AFAB-92FA-D3B6F10F0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7FD1-498F-5E55-DB31-1BC97E7A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29/04/24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969B7-B5E3-F870-70E9-858170D99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7F791-CE1D-4683-666D-1333C683A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3130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90A50-E73C-4F3E-71CD-30AED73C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83975-AC42-0ACE-1572-CD0E89747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2603C-D0AE-6F7E-FEC0-13BF0DFD7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29/04/24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1264A-9A97-10AD-ADE3-5AB309C0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277FC-06C0-55A6-8994-E1F530AF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1836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C7B4F-41C4-9A82-2376-EEBBCEA0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B63DA-1EED-B0FD-0872-39F1EAC77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BF260-879E-1F04-A73F-51F0EC01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29/04/24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727FF-CDF7-0267-CAA0-8F1E7EDD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B9D1A-3F7A-7116-EF40-3A6CDBDC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44303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D1C9-67EB-ED6E-A810-BD4599C2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806AD-F121-9277-CCA4-B7C8D24E5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16A6E-71E9-F836-91F4-9374A4CA5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CC4E1-8BF1-6395-3D4B-43A13940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29/04/24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5E26D-A20E-4D21-B004-356EA562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36DB9-2D76-D7D7-D9EF-304DEADD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4044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63E2C-12DF-AADE-422D-579AC73C3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B26AC-8B09-60C3-58A2-777F051B8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EF5B3-D98A-D7AB-BEB5-DED8F5EC1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710999-7F4C-0088-517A-C5F538A44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381D3-05FA-A7C6-4064-C40F84329A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2D84F9-60A8-5898-EAAE-3E2E4B10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29/04/24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42B07-7D92-1F7D-0BFC-91D8A7DFE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69B3F-E751-0DEB-5E4B-01F7069B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6682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1C68-41A0-CC89-5749-BA5A802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C7A7A5-D013-CB83-F8C2-933CE2A3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29/04/24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D6A32-1DC1-3FDF-E448-D956DFDB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07D9F-D084-E6B5-E4EB-FF3C66D74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723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B480-3E73-4AB3-B981-4F3898A7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1F8C1-2F71-437B-AE81-4022C148F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B2D9C-B217-412F-973C-22E2960B9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FD178-D871-4E66-A76D-943DD9600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9C4F0-6852-4374-9CD5-6D16EADC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91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132BC-4275-9C12-A28F-5F3018B6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29/04/24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22AEC-B10B-36F9-C746-F5CA5534A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6BB52-508E-385F-0C85-8AF87AC9A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8173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0484-44EB-FB1D-4087-A6DB5CCE2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AE7CD-CDF8-ADEC-4463-7742E515D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E7AFE-D28E-54F7-6C3E-EAD2EA8E0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29DA7-597E-B980-9DD9-7A46CEADF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29/04/24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DC7E4-3E71-D138-B87E-412843105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14505-6455-A5DF-FF32-4CE9C99A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7007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0B3C-C875-D3F1-229E-B42FFD3E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64462C-774C-C32D-625F-6ACD160B4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87329-2130-51CE-4DE5-A1C00E49C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B1AF5-38D6-C555-0E45-BCF3FA46C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29/04/24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B8CF3-4383-B2A9-FB06-F725C48B5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12F49-88BC-E00A-F0AF-AE3CB2ED8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8771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2268-8759-C46B-0E01-E9A67157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A2E3E2-28A2-80C0-6E8C-F57A091DB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FF46B-ECD7-12C6-B3E5-9FFF5D925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29/04/24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C44BB-D6B3-ABC2-160F-3728242C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7A1BC-71DD-C988-8165-E4064FF2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931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DA16D0-8F49-1FD2-1BA4-CB98DDE53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71020-E6B6-2F50-CA3E-6025174B9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E8B17-816B-4E66-BD7C-B1F4AD58A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29/04/24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0384-7AC1-8224-056D-D3ABAC6CF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02545-62F7-72C4-768E-53A6DA19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668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3665F-0E0E-40C7-9BD8-C180978AF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46158-0E06-4B34-BBBC-A7651EC94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085BF-D1A8-4A40-B634-9A211189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020EE-5E2A-44C0-AB0E-5CF3C8BD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0C62D-BA68-410E-A59D-264E8F06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02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F866-EDF5-4851-B72E-14E1C382B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43356-4A4C-4DFE-A2E1-7067DDE30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57D3CF-FB40-4CCD-88B7-7CE8EDBE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225FE-C180-4830-A7A3-8E1E17BFB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51E63-801C-41F6-AFDF-0977EDDE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BC4F2-2330-4354-A0B6-9CD5A0505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0ABEC-A109-471C-93F8-2FA9429F2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B8E34-8D78-4131-944C-F1BE6C8DC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3FE45-C943-4932-AC00-F5EDAEAB0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FD8AB-FE41-45DC-A862-376803E3C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0E907-50BF-4907-8370-647F097865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198519-EB6F-4475-AB76-0433364F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4/29/24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F03579-2650-410C-B500-0FF61E43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644B02-88D5-4DD0-9CB9-48111414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2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DA42-4727-465E-8B7E-3F4AEA08F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ED423-1BC7-4179-B9B1-CFF2A9758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4/29/24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5387C-3FE7-41C8-81F2-3E63A688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EF38D-54C0-4DDC-B6CC-224BEA67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9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D874B9-65D0-4813-8508-183541D8B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4/29/24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AA891-1E49-4CD2-AC1F-DBF4B5FC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D2420-EA26-4316-B445-821BA5C7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3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1AD1-9C0A-46C5-A2B9-1CE7A8761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D67E2-2768-41B8-BF4C-1A0AE538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6CA53-C65F-4817-BCCF-13A897098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F17E7E-B0FA-4D44-8D48-51F8B8EF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F18A6-96EF-47F8-9D64-C2DEC8FF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F19A1-DFC1-4D98-B207-8CEBCBEFF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7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AD72-7FD0-4559-A2F0-BB8207E3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D9604-C28C-4855-9987-883976D9E2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123F4-4DFC-4B8C-B1AD-D554E9D96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F5594-C99A-42D4-8175-B3E0A6232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4/29/24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0F049-3584-4EA3-B003-B6D73E4B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BC892-003E-429C-8A17-75C17550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6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2766C9-A539-4A72-9F9D-BBF6DAEC9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F0C62-F5B9-459A-8C2A-6A255385E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EB493-0A66-4128-9ABA-6F893EFAD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EB9DF-1B8F-4A2B-B451-BB5D55E9D01B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BEA6F-3FF0-4071-BB07-95DC6E279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0770F-D59F-45E9-8E59-4A050455D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B4271A-A4E7-B447-251A-E4704D81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13D3B-0E02-41FF-1936-28681C9D0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E0610-CC5A-EDBB-5A4B-2E954C6CF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9C0D4-9135-4CC9-8D7B-7E0C57697876}" type="datetimeFigureOut">
              <a:rPr lang="en-ID" smtClean="0"/>
              <a:t>29/04/24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91B91-2CEA-7856-C20D-CC8F29E88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9D0C4-841E-E253-6A1B-0E930C69A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610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hyperlink" Target="mailto:sekretariatlpjk@pu.go.i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268518-247A-57AC-8628-7F256180A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Text, logo&#10;&#10;Description automatically generated">
            <a:extLst>
              <a:ext uri="{FF2B5EF4-FFF2-40B4-BE49-F238E27FC236}">
                <a16:creationId xmlns:a16="http://schemas.microsoft.com/office/drawing/2014/main" id="{C02B5ED5-2806-00AB-EDB6-10E7FC509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" y="67678"/>
            <a:ext cx="1615921" cy="614684"/>
          </a:xfrm>
          <a:prstGeom prst="rect">
            <a:avLst/>
          </a:prstGeom>
        </p:spPr>
      </p:pic>
      <p:pic>
        <p:nvPicPr>
          <p:cNvPr id="37" name="Picture 30" descr="A black background with red and black text&#10;&#10;Description automatically generated">
            <a:extLst>
              <a:ext uri="{FF2B5EF4-FFF2-40B4-BE49-F238E27FC236}">
                <a16:creationId xmlns:a16="http://schemas.microsoft.com/office/drawing/2014/main" id="{5C0D992C-6CE5-ED2C-B68A-BB594A9132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68133" y="-164396"/>
            <a:ext cx="1106668" cy="1106668"/>
          </a:xfrm>
          <a:prstGeom prst="rect">
            <a:avLst/>
          </a:prstGeom>
        </p:spPr>
      </p:pic>
      <p:sp>
        <p:nvSpPr>
          <p:cNvPr id="39" name="object 7">
            <a:extLst>
              <a:ext uri="{FF2B5EF4-FFF2-40B4-BE49-F238E27FC236}">
                <a16:creationId xmlns:a16="http://schemas.microsoft.com/office/drawing/2014/main" id="{B0AD2D03-380A-AD87-5787-C60D352AD519}"/>
              </a:ext>
            </a:extLst>
          </p:cNvPr>
          <p:cNvSpPr txBox="1"/>
          <p:nvPr/>
        </p:nvSpPr>
        <p:spPr>
          <a:xfrm>
            <a:off x="2304007" y="3894391"/>
            <a:ext cx="7565845" cy="996427"/>
          </a:xfrm>
          <a:prstGeom prst="rect">
            <a:avLst/>
          </a:prstGeom>
        </p:spPr>
        <p:txBody>
          <a:bodyPr vert="horz" wrap="square" lIns="0" tIns="7239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/>
                <a:ea typeface="Century Gothic" charset="0"/>
                <a:cs typeface="Segoe UI"/>
              </a:rPr>
              <a:t>Disampaikan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Century Gothic" charset="0"/>
                <a:cs typeface="Segoe UI"/>
              </a:rPr>
              <a:t> oleh:</a:t>
            </a:r>
            <a:endParaRPr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Century Gothic" charset="0"/>
              <a:cs typeface="Segoe UI"/>
            </a:endParaRPr>
          </a:p>
          <a:p>
            <a:pPr algn="ctr">
              <a:defRPr/>
            </a:pPr>
            <a:r>
              <a:rPr lang="en-US" sz="2000" b="1" dirty="0">
                <a:latin typeface="Roboto"/>
                <a:ea typeface="Century Gothic" charset="0"/>
                <a:cs typeface="Segoe UI"/>
              </a:rPr>
              <a:t> Lembaga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Century Gothic" charset="0"/>
                <a:cs typeface="Segoe UI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/>
                <a:ea typeface="Century Gothic" charset="0"/>
                <a:cs typeface="Segoe UI"/>
              </a:rPr>
              <a:t>Pengembangan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Century Gothic" charset="0"/>
                <a:cs typeface="Segoe UI"/>
              </a:rPr>
              <a:t> Jasa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"/>
                <a:ea typeface="Century Gothic" charset="0"/>
                <a:cs typeface="Segoe UI"/>
              </a:rPr>
              <a:t>Konstruksi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Century Gothic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Century Gothic" charset="0"/>
              <a:cs typeface="Segoe UI" panose="020B0502040204020203" pitchFamily="34" charset="0"/>
            </a:endParaRPr>
          </a:p>
        </p:txBody>
      </p:sp>
      <p:sp>
        <p:nvSpPr>
          <p:cNvPr id="41" name="object 7">
            <a:extLst>
              <a:ext uri="{FF2B5EF4-FFF2-40B4-BE49-F238E27FC236}">
                <a16:creationId xmlns:a16="http://schemas.microsoft.com/office/drawing/2014/main" id="{FB6A6953-5634-3C8C-7D13-F42C2A755798}"/>
              </a:ext>
            </a:extLst>
          </p:cNvPr>
          <p:cNvSpPr txBox="1"/>
          <p:nvPr/>
        </p:nvSpPr>
        <p:spPr>
          <a:xfrm>
            <a:off x="1007801" y="1665129"/>
            <a:ext cx="10158259" cy="2242922"/>
          </a:xfrm>
          <a:prstGeom prst="rect">
            <a:avLst/>
          </a:prstGeom>
        </p:spPr>
        <p:txBody>
          <a:bodyPr vert="horz" wrap="square" lIns="0" tIns="72390" rIns="0" bIns="0" rtlCol="0" anchor="t">
            <a:spAutoFit/>
          </a:bodyPr>
          <a:lstStyle/>
          <a:p>
            <a:pPr marL="12700" marR="6350" algn="ctr">
              <a:spcBef>
                <a:spcPts val="57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Tahoma"/>
                <a:ea typeface="Roboto"/>
                <a:cs typeface="Roboto"/>
              </a:rPr>
              <a:t>PENYELENGGARAAN SBU KONSTRUKSI</a:t>
            </a:r>
          </a:p>
          <a:p>
            <a:pPr marL="12700" marR="6350" algn="ctr">
              <a:spcBef>
                <a:spcPts val="57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ahoma"/>
                <a:ea typeface="Roboto"/>
                <a:cs typeface="Roboto"/>
              </a:rPr>
              <a:t>PROVINSI KALIMANTAN TIMUR</a:t>
            </a:r>
          </a:p>
          <a:p>
            <a:pPr algn="ctr">
              <a:defRPr/>
            </a:pPr>
            <a:endParaRPr lang="sv" sz="3600" dirty="0">
              <a:latin typeface="Dubai"/>
              <a:ea typeface="+mn-lt"/>
              <a:cs typeface="+mn-lt"/>
            </a:endParaRPr>
          </a:p>
          <a:p>
            <a:pPr algn="ctr">
              <a:defRPr/>
            </a:pPr>
            <a:r>
              <a:rPr lang="sv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Samarinda, 30 April 2024</a:t>
            </a:r>
            <a:endParaRPr lang="sv-SE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5FF781-8622-8E9B-AA58-EB1254814FF3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A443DC0-8D45-0013-B0DA-72F338C839C4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64D0191-6B0F-5B8E-70EB-0A0EEB33FC6C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7BC97B0-71FE-BF36-3F52-D777356A7108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B957267-C0C1-64A8-D36A-02E14066C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56" name="Picture 55" descr="lgo sigap.png">
            <a:extLst>
              <a:ext uri="{FF2B5EF4-FFF2-40B4-BE49-F238E27FC236}">
                <a16:creationId xmlns:a16="http://schemas.microsoft.com/office/drawing/2014/main" id="{182E836C-5381-ACFE-8532-2FD5163B9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pic>
        <p:nvPicPr>
          <p:cNvPr id="2" name="Picture 1" descr="A yellow rectangular object with black edges&#10;&#10;Description automatically generated">
            <a:extLst>
              <a:ext uri="{FF2B5EF4-FFF2-40B4-BE49-F238E27FC236}">
                <a16:creationId xmlns:a16="http://schemas.microsoft.com/office/drawing/2014/main" id="{623A11CC-A487-0197-F34B-8A892A9DD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991590" y="4953677"/>
            <a:ext cx="8208819" cy="13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38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5">
            <a:extLst>
              <a:ext uri="{FF2B5EF4-FFF2-40B4-BE49-F238E27FC236}">
                <a16:creationId xmlns:a16="http://schemas.microsoft.com/office/drawing/2014/main" id="{D5B94706-AA5F-F609-21EB-06AB867DB23B}"/>
              </a:ext>
            </a:extLst>
          </p:cNvPr>
          <p:cNvSpPr/>
          <p:nvPr/>
        </p:nvSpPr>
        <p:spPr>
          <a:xfrm>
            <a:off x="1173758" y="1273657"/>
            <a:ext cx="4838400" cy="3560759"/>
          </a:xfrm>
          <a:prstGeom prst="roundRect">
            <a:avLst>
              <a:gd name="adj" fmla="val 4979"/>
            </a:avLst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en-US" b="1" dirty="0">
              <a:solidFill>
                <a:srgbClr val="FACA47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Rectangle: Rounded Corners 25">
            <a:extLst>
              <a:ext uri="{FF2B5EF4-FFF2-40B4-BE49-F238E27FC236}">
                <a16:creationId xmlns:a16="http://schemas.microsoft.com/office/drawing/2014/main" id="{4246D7AD-2676-C58F-3FB0-6869557570AF}"/>
              </a:ext>
            </a:extLst>
          </p:cNvPr>
          <p:cNvSpPr/>
          <p:nvPr/>
        </p:nvSpPr>
        <p:spPr>
          <a:xfrm>
            <a:off x="6068137" y="1261369"/>
            <a:ext cx="4835390" cy="3560760"/>
          </a:xfrm>
          <a:prstGeom prst="roundRect">
            <a:avLst>
              <a:gd name="adj" fmla="val 4113"/>
            </a:avLst>
          </a:prstGeom>
          <a:solidFill>
            <a:srgbClr val="FF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en-US" b="1" dirty="0">
              <a:solidFill>
                <a:srgbClr val="354878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A8FBFD-A405-EA84-39E6-78149E1EFB8D}"/>
              </a:ext>
            </a:extLst>
          </p:cNvPr>
          <p:cNvSpPr txBox="1"/>
          <p:nvPr/>
        </p:nvSpPr>
        <p:spPr>
          <a:xfrm>
            <a:off x="1173758" y="4984470"/>
            <a:ext cx="9670074" cy="1004337"/>
          </a:xfrm>
          <a:prstGeom prst="roundRect">
            <a:avLst>
              <a:gd name="adj" fmla="val 12122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en-ID" sz="1100" noProof="1">
              <a:latin typeface="Century Gothic" charset="0"/>
              <a:ea typeface="Century Gothic" charset="0"/>
              <a:cs typeface="Century Gothic" charset="0"/>
              <a:sym typeface="Segoe UI Ligh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9867A-B63B-FF63-DBC6-3B70BAD59709}"/>
              </a:ext>
            </a:extLst>
          </p:cNvPr>
          <p:cNvSpPr txBox="1"/>
          <p:nvPr/>
        </p:nvSpPr>
        <p:spPr>
          <a:xfrm>
            <a:off x="3327647" y="5126988"/>
            <a:ext cx="32948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Dapat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digunakan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untuk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tender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Masa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berlaku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3th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Keabsahan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dgn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QR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terbitan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LPJK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842DB-25BF-E323-0EF8-4D2B3D451C61}"/>
              </a:ext>
            </a:extLst>
          </p:cNvPr>
          <p:cNvSpPr txBox="1"/>
          <p:nvPr/>
        </p:nvSpPr>
        <p:spPr>
          <a:xfrm>
            <a:off x="4833921" y="798543"/>
            <a:ext cx="2356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2400" b="1" dirty="0">
                <a:solidFill>
                  <a:srgbClr val="C00000"/>
                </a:solidFill>
                <a:ea typeface="Century Gothic" charset="0"/>
                <a:cs typeface="Century Gothic" charset="0"/>
              </a:rPr>
              <a:t>PERBEDAAN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D1082D-761B-2CA1-1D35-C1CFA0A187D6}"/>
              </a:ext>
            </a:extLst>
          </p:cNvPr>
          <p:cNvSpPr txBox="1"/>
          <p:nvPr/>
        </p:nvSpPr>
        <p:spPr>
          <a:xfrm>
            <a:off x="1339724" y="4983792"/>
            <a:ext cx="2356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defRPr/>
            </a:pPr>
            <a:r>
              <a:rPr lang="en-US" sz="2400" b="1" dirty="0">
                <a:solidFill>
                  <a:srgbClr val="C00000"/>
                </a:solidFill>
                <a:ea typeface="Century Gothic" charset="0"/>
                <a:cs typeface="Century Gothic" charset="0"/>
              </a:rPr>
              <a:t>PERSAMAAN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E9147-BEA1-32A0-81FC-B8129EB7FD8B}"/>
              </a:ext>
            </a:extLst>
          </p:cNvPr>
          <p:cNvSpPr txBox="1"/>
          <p:nvPr/>
        </p:nvSpPr>
        <p:spPr>
          <a:xfrm>
            <a:off x="6688595" y="5108354"/>
            <a:ext cx="3594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742950">
              <a:buFont typeface="+mj-lt"/>
              <a:buAutoNum type="arabicPeriod" startAt="4"/>
              <a:defRPr/>
            </a:pP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Status proses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tercatat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di LPJK</a:t>
            </a:r>
          </a:p>
          <a:p>
            <a:pPr marL="342900" indent="-342900" defTabSz="742950">
              <a:buAutoNum type="arabicPeriod" startAt="4"/>
              <a:defRPr/>
            </a:pP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Wajib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menjadi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anggota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asosiasi</a:t>
            </a:r>
            <a:endParaRPr lang="en-US" sz="1500" b="1" dirty="0">
              <a:solidFill>
                <a:srgbClr val="354878"/>
              </a:solidFill>
              <a:ea typeface="Century Gothic" charset="0"/>
              <a:cs typeface="Century Gothic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1696-44E1-F586-56C5-6C2AB7847320}"/>
              </a:ext>
            </a:extLst>
          </p:cNvPr>
          <p:cNvSpPr txBox="1"/>
          <p:nvPr/>
        </p:nvSpPr>
        <p:spPr>
          <a:xfrm>
            <a:off x="1260612" y="1286840"/>
            <a:ext cx="235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defRPr/>
            </a:pPr>
            <a:r>
              <a:rPr lang="en-US" sz="28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KBLI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EC10A4-58B3-CBCC-15DD-639DC28A5874}"/>
              </a:ext>
            </a:extLst>
          </p:cNvPr>
          <p:cNvSpPr txBox="1"/>
          <p:nvPr/>
        </p:nvSpPr>
        <p:spPr>
          <a:xfrm>
            <a:off x="8485832" y="1277435"/>
            <a:ext cx="23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742950">
              <a:defRPr/>
            </a:pPr>
            <a:r>
              <a:rPr lang="en-US" sz="28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KBLI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FC5520-D502-7044-F26B-096A477F830F}"/>
              </a:ext>
            </a:extLst>
          </p:cNvPr>
          <p:cNvSpPr txBox="1"/>
          <p:nvPr/>
        </p:nvSpPr>
        <p:spPr>
          <a:xfrm>
            <a:off x="1260612" y="1737645"/>
            <a:ext cx="44818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Persyaratan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Kemampuan</a:t>
            </a:r>
            <a:endParaRPr lang="en-US" sz="1500" b="1" dirty="0">
              <a:solidFill>
                <a:srgbClr val="FACA47"/>
              </a:solidFill>
              <a:ea typeface="Century Gothic" charset="0"/>
              <a:cs typeface="Century Gothic" charset="0"/>
            </a:endParaRPr>
          </a:p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Klasifikasi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,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Kbli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,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subklasifikasi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,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subkualifikasi</a:t>
            </a:r>
            <a:endParaRPr lang="en-US" sz="1500" b="1" dirty="0">
              <a:solidFill>
                <a:srgbClr val="FACA47"/>
              </a:solidFill>
              <a:ea typeface="Century Gothic" charset="0"/>
              <a:cs typeface="Century Gothic" charset="0"/>
            </a:endParaRPr>
          </a:p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Sertifikasi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oleh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LPJK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Wajib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melalui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VVA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Asosiasi</a:t>
            </a:r>
            <a:endParaRPr lang="en-US" sz="1500" b="1" dirty="0">
              <a:solidFill>
                <a:srgbClr val="FACA47"/>
              </a:solidFill>
              <a:ea typeface="Century Gothic" charset="0"/>
              <a:cs typeface="Century Gothic" charset="0"/>
            </a:endParaRPr>
          </a:p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Permohonan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&amp;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terbit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SBU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melalui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SIKI LPJK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SBU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tertera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kekayaan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bersih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&amp;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tahun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KD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SBU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terbitan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LPJK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ada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usaha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orang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perorangan</a:t>
            </a:r>
            <a:endParaRPr lang="en-US" sz="1500" b="1" dirty="0">
              <a:solidFill>
                <a:srgbClr val="FACA47"/>
              </a:solidFill>
              <a:ea typeface="Century Gothic" charset="0"/>
              <a:cs typeface="Century Gothic" charset="0"/>
            </a:endParaRPr>
          </a:p>
          <a:p>
            <a:pPr marL="342900" indent="-342900" defTabSz="742950">
              <a:buAutoNum type="arabicPeriod"/>
              <a:defRPr/>
            </a:pP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SBU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untuk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kualifikasi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besar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tanpa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pengalaman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dari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M1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SBU KBLI 2017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jumlah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dibatasi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sesuai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PerMen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PU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Ada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larangan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bujk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umum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mengambil</a:t>
            </a:r>
            <a:r>
              <a:rPr lang="en-US" sz="1500" b="1" dirty="0">
                <a:solidFill>
                  <a:srgbClr val="FACA47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FACA47"/>
                </a:solidFill>
                <a:ea typeface="Century Gothic" charset="0"/>
                <a:cs typeface="Century Gothic" charset="0"/>
              </a:rPr>
              <a:t>spesialis</a:t>
            </a:r>
            <a:endParaRPr lang="en-US" sz="1500" b="1" dirty="0">
              <a:solidFill>
                <a:srgbClr val="FACA47"/>
              </a:solidFill>
              <a:ea typeface="Century Gothic" charset="0"/>
              <a:cs typeface="Century Gothic" charset="0"/>
            </a:endParaRPr>
          </a:p>
          <a:p>
            <a:pPr marL="342900" indent="-342900" defTabSz="742950">
              <a:buAutoNum type="arabicPeriod"/>
              <a:defRPr/>
            </a:pPr>
            <a:endParaRPr lang="en-US" sz="1500" b="1" dirty="0">
              <a:solidFill>
                <a:srgbClr val="FACA47"/>
              </a:solidFill>
              <a:ea typeface="Century Gothic" charset="0"/>
              <a:cs typeface="Century Gothic" charset="0"/>
            </a:endParaRPr>
          </a:p>
          <a:p>
            <a:pPr marL="342900" indent="-342900" defTabSz="742950">
              <a:buAutoNum type="arabicPeriod"/>
              <a:defRPr/>
            </a:pPr>
            <a:endParaRPr lang="en-US" sz="1500" b="1" dirty="0">
              <a:solidFill>
                <a:srgbClr val="FACA47"/>
              </a:solidFill>
              <a:ea typeface="Century Gothic" charset="0"/>
              <a:cs typeface="Century Gothic" charset="0"/>
            </a:endParaRPr>
          </a:p>
          <a:p>
            <a:pPr marL="342900" indent="-342900" defTabSz="742950">
              <a:buAutoNum type="arabicPeriod"/>
              <a:defRPr/>
            </a:pPr>
            <a:endParaRPr lang="en-US" sz="1500" b="1" dirty="0">
              <a:solidFill>
                <a:srgbClr val="FACA47"/>
              </a:solidFill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BE8A65-7B0D-293C-3582-B3744EE94A7F}"/>
              </a:ext>
            </a:extLst>
          </p:cNvPr>
          <p:cNvSpPr txBox="1"/>
          <p:nvPr/>
        </p:nvSpPr>
        <p:spPr>
          <a:xfrm>
            <a:off x="6095999" y="1697452"/>
            <a:ext cx="483538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Persyaratan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Kemampuan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(+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peralatan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, SMM, SMAP)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Klasifikasi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,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Kbli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,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subklasifikasi</a:t>
            </a:r>
            <a:endParaRPr lang="en-US" sz="1500" b="1" dirty="0">
              <a:solidFill>
                <a:srgbClr val="354878"/>
              </a:solidFill>
              <a:ea typeface="Century Gothic" charset="0"/>
              <a:cs typeface="Century Gothic" charset="0"/>
            </a:endParaRPr>
          </a:p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Sertifikasi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oleh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LSBU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Tanpa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melalui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VVA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Asosiasi</a:t>
            </a:r>
            <a:endParaRPr lang="en-US" sz="1500" b="1" dirty="0">
              <a:solidFill>
                <a:srgbClr val="354878"/>
              </a:solidFill>
              <a:ea typeface="Century Gothic" charset="0"/>
              <a:cs typeface="Century Gothic" charset="0"/>
            </a:endParaRPr>
          </a:p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Permohonan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&amp;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terbit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SBU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melalui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OSS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SBU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tanpa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informasi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kekayaan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bersih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&amp; KD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SBU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dari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LSBU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tidak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ada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usaha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orang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perorangan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(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usaha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orang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perorangan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langsung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oleh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Pemerintah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tanpa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melalui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LSBU)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SBU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tidak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ada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larangan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usaha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besar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mengambil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kecil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Jumlah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SBU KBLI 2020 yang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dapat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dimiliki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dibatasi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nilai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investasi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(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diatur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di OSS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saat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memilih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KBLI)</a:t>
            </a:r>
          </a:p>
          <a:p>
            <a:pPr marL="342900" indent="-342900" defTabSz="742950">
              <a:buAutoNum type="arabicPeriod"/>
              <a:defRPr/>
            </a:pP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Dapat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mengambil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BUJK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umum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dan</a:t>
            </a:r>
            <a:r>
              <a:rPr lang="en-US" sz="1500" b="1" dirty="0">
                <a:solidFill>
                  <a:srgbClr val="354878"/>
                </a:solidFill>
                <a:ea typeface="Century Gothic" charset="0"/>
                <a:cs typeface="Century Gothic" charset="0"/>
              </a:rPr>
              <a:t> </a:t>
            </a:r>
            <a:r>
              <a:rPr lang="en-US" sz="1500" b="1" dirty="0" err="1">
                <a:solidFill>
                  <a:srgbClr val="354878"/>
                </a:solidFill>
                <a:ea typeface="Century Gothic" charset="0"/>
                <a:cs typeface="Century Gothic" charset="0"/>
              </a:rPr>
              <a:t>spesialis</a:t>
            </a:r>
            <a:endParaRPr lang="en-US" sz="1500" b="1" dirty="0">
              <a:solidFill>
                <a:srgbClr val="354878"/>
              </a:solidFill>
              <a:ea typeface="Century Gothic" charset="0"/>
              <a:cs typeface="Century Gothic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158BEAB-1F21-745C-5F7F-B55294A29F60}"/>
              </a:ext>
            </a:extLst>
          </p:cNvPr>
          <p:cNvSpPr txBox="1">
            <a:spLocks/>
          </p:cNvSpPr>
          <p:nvPr/>
        </p:nvSpPr>
        <p:spPr>
          <a:xfrm>
            <a:off x="234674" y="40884"/>
            <a:ext cx="6805156" cy="512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PERBEDAAN DAN PERSAMAAN SBU KBLI 2017 DENGAN SBU KBLI 2020</a:t>
            </a:r>
          </a:p>
        </p:txBody>
      </p:sp>
      <p:sp>
        <p:nvSpPr>
          <p:cNvPr id="21" name="Round Same Side Corner Rectangle 1">
            <a:extLst>
              <a:ext uri="{FF2B5EF4-FFF2-40B4-BE49-F238E27FC236}">
                <a16:creationId xmlns:a16="http://schemas.microsoft.com/office/drawing/2014/main" id="{5FCB6025-C7A9-B5F3-B828-B7E6FCBB4373}"/>
              </a:ext>
            </a:extLst>
          </p:cNvPr>
          <p:cNvSpPr/>
          <p:nvPr/>
        </p:nvSpPr>
        <p:spPr>
          <a:xfrm rot="5400000">
            <a:off x="-350618" y="327325"/>
            <a:ext cx="857283" cy="156047"/>
          </a:xfrm>
          <a:prstGeom prst="round2Same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6E1436-8AAA-CBE9-3116-EE5DD3CAE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789A03C-A901-4DA8-7B06-FA4877970909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9397F4-3BB0-6D56-E61A-DE7C7890B803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033DAE-AAAC-D0DE-76A9-A9D002A28181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E7F24E4-4A1E-E7A5-FE07-6EFC8D897813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3ED70C-84F8-D2F4-B2D1-D1AA03B7A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25" name="Picture 24" descr="lgo sigap.png">
            <a:extLst>
              <a:ext uri="{FF2B5EF4-FFF2-40B4-BE49-F238E27FC236}">
                <a16:creationId xmlns:a16="http://schemas.microsoft.com/office/drawing/2014/main" id="{39D2A9CC-5CD3-615E-CBC4-0E9FD887E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09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42D0CAF-BAF8-40EF-ABA5-62E42D856B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42D0CAF-BAF8-40EF-ABA5-62E42D856B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ersegi Panjang: Sudut Lengkung 183">
            <a:extLst>
              <a:ext uri="{FF2B5EF4-FFF2-40B4-BE49-F238E27FC236}">
                <a16:creationId xmlns:a16="http://schemas.microsoft.com/office/drawing/2014/main" id="{EB4B7928-6D7B-8DBB-A5A4-38A92106BC7E}"/>
              </a:ext>
            </a:extLst>
          </p:cNvPr>
          <p:cNvSpPr/>
          <p:nvPr/>
        </p:nvSpPr>
        <p:spPr>
          <a:xfrm>
            <a:off x="1410676" y="4596291"/>
            <a:ext cx="7991228" cy="1277518"/>
          </a:xfrm>
          <a:prstGeom prst="roundRect">
            <a:avLst/>
          </a:prstGeom>
          <a:solidFill>
            <a:srgbClr val="F4F4F4"/>
          </a:solidFill>
          <a:ln w="19050" cap="flat" cmpd="sng" algn="ctr">
            <a:solidFill>
              <a:srgbClr val="9E2B6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Persegi Panjang: Sudut Lengkung 182">
            <a:extLst>
              <a:ext uri="{FF2B5EF4-FFF2-40B4-BE49-F238E27FC236}">
                <a16:creationId xmlns:a16="http://schemas.microsoft.com/office/drawing/2014/main" id="{5607598C-E2EE-8FA4-C824-1147AA39B732}"/>
              </a:ext>
            </a:extLst>
          </p:cNvPr>
          <p:cNvSpPr/>
          <p:nvPr/>
        </p:nvSpPr>
        <p:spPr>
          <a:xfrm>
            <a:off x="1410674" y="2779313"/>
            <a:ext cx="8992428" cy="1470755"/>
          </a:xfrm>
          <a:prstGeom prst="roundRect">
            <a:avLst/>
          </a:prstGeom>
          <a:solidFill>
            <a:srgbClr val="F4F4F4"/>
          </a:solidFill>
          <a:ln w="19050" cap="flat" cmpd="sng" algn="ctr">
            <a:solidFill>
              <a:srgbClr val="A7E34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Persegi Panjang: Sudut Lengkung 181">
            <a:extLst>
              <a:ext uri="{FF2B5EF4-FFF2-40B4-BE49-F238E27FC236}">
                <a16:creationId xmlns:a16="http://schemas.microsoft.com/office/drawing/2014/main" id="{F37B5ACF-9C3A-7F68-E8D6-60C6BF8A34D9}"/>
              </a:ext>
            </a:extLst>
          </p:cNvPr>
          <p:cNvSpPr/>
          <p:nvPr/>
        </p:nvSpPr>
        <p:spPr>
          <a:xfrm>
            <a:off x="1410676" y="1138616"/>
            <a:ext cx="8875100" cy="1221967"/>
          </a:xfrm>
          <a:prstGeom prst="roundRect">
            <a:avLst/>
          </a:prstGeom>
          <a:solidFill>
            <a:srgbClr val="F4F4F4"/>
          </a:solidFill>
          <a:ln w="19050" cap="flat" cmpd="sng" algn="ctr">
            <a:solidFill>
              <a:srgbClr val="F2DF4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Persegi Panjang 6">
            <a:extLst>
              <a:ext uri="{FF2B5EF4-FFF2-40B4-BE49-F238E27FC236}">
                <a16:creationId xmlns:a16="http://schemas.microsoft.com/office/drawing/2014/main" id="{0BAB5F0E-631D-53D8-B2E7-54E50EDBD170}"/>
              </a:ext>
            </a:extLst>
          </p:cNvPr>
          <p:cNvSpPr/>
          <p:nvPr/>
        </p:nvSpPr>
        <p:spPr>
          <a:xfrm>
            <a:off x="3297567" y="1282669"/>
            <a:ext cx="845416" cy="557320"/>
          </a:xfrm>
          <a:prstGeom prst="rect">
            <a:avLst/>
          </a:prstGeom>
          <a:gradFill flip="none" rotWithShape="1">
            <a:gsLst>
              <a:gs pos="0">
                <a:srgbClr val="1E6195"/>
              </a:gs>
              <a:gs pos="100000">
                <a:srgbClr val="369AE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PEMOHON</a:t>
            </a:r>
            <a:endParaRPr kumimoji="0" lang="id-ID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Persegi Panjang 8">
            <a:extLst>
              <a:ext uri="{FF2B5EF4-FFF2-40B4-BE49-F238E27FC236}">
                <a16:creationId xmlns:a16="http://schemas.microsoft.com/office/drawing/2014/main" id="{E15E0BDA-FDD2-EDC9-BADA-F34B99A84E3B}"/>
              </a:ext>
            </a:extLst>
          </p:cNvPr>
          <p:cNvSpPr/>
          <p:nvPr/>
        </p:nvSpPr>
        <p:spPr>
          <a:xfrm>
            <a:off x="4336859" y="1288205"/>
            <a:ext cx="876728" cy="557320"/>
          </a:xfrm>
          <a:prstGeom prst="rect">
            <a:avLst/>
          </a:prstGeom>
          <a:gradFill flip="none" rotWithShape="1">
            <a:gsLst>
              <a:gs pos="0">
                <a:srgbClr val="1E6195"/>
              </a:gs>
              <a:gs pos="100000">
                <a:srgbClr val="369AE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kern="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ABU</a:t>
            </a:r>
          </a:p>
          <a:p>
            <a:pPr algn="ctr"/>
            <a:r>
              <a:rPr lang="en-US" sz="2000" b="1" kern="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VVA</a:t>
            </a:r>
            <a:endParaRPr lang="id-ID" sz="2000" b="1" kern="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Persegi Panjang 9">
            <a:extLst>
              <a:ext uri="{FF2B5EF4-FFF2-40B4-BE49-F238E27FC236}">
                <a16:creationId xmlns:a16="http://schemas.microsoft.com/office/drawing/2014/main" id="{D52D1B52-9A14-745D-AA43-0AE454F79F77}"/>
              </a:ext>
            </a:extLst>
          </p:cNvPr>
          <p:cNvSpPr/>
          <p:nvPr/>
        </p:nvSpPr>
        <p:spPr>
          <a:xfrm>
            <a:off x="5410071" y="1285437"/>
            <a:ext cx="1372500" cy="557320"/>
          </a:xfrm>
          <a:prstGeom prst="rect">
            <a:avLst/>
          </a:prstGeom>
          <a:gradFill>
            <a:gsLst>
              <a:gs pos="0">
                <a:srgbClr val="5ACBA1"/>
              </a:gs>
              <a:gs pos="100000">
                <a:srgbClr val="67E6B9"/>
              </a:gs>
            </a:gsLst>
            <a:lin ang="27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LPJK</a:t>
            </a:r>
            <a:endParaRPr kumimoji="0" lang="id-ID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(Proses Sertifikasi)</a:t>
            </a:r>
          </a:p>
        </p:txBody>
      </p:sp>
      <p:sp>
        <p:nvSpPr>
          <p:cNvPr id="13" name="Persegi Panjang 10">
            <a:extLst>
              <a:ext uri="{FF2B5EF4-FFF2-40B4-BE49-F238E27FC236}">
                <a16:creationId xmlns:a16="http://schemas.microsoft.com/office/drawing/2014/main" id="{2ABD9800-7C69-31AB-8EFF-08E4DD886F58}"/>
              </a:ext>
            </a:extLst>
          </p:cNvPr>
          <p:cNvSpPr/>
          <p:nvPr/>
        </p:nvSpPr>
        <p:spPr>
          <a:xfrm>
            <a:off x="6948457" y="1284064"/>
            <a:ext cx="876728" cy="557320"/>
          </a:xfrm>
          <a:prstGeom prst="rect">
            <a:avLst/>
          </a:prstGeom>
          <a:gradFill>
            <a:gsLst>
              <a:gs pos="0">
                <a:srgbClr val="CB433B"/>
              </a:gs>
              <a:gs pos="100000">
                <a:srgbClr val="EF5E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SBU</a:t>
            </a:r>
            <a:endParaRPr kumimoji="0" lang="id-ID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Persegi Panjang 15">
            <a:extLst>
              <a:ext uri="{FF2B5EF4-FFF2-40B4-BE49-F238E27FC236}">
                <a16:creationId xmlns:a16="http://schemas.microsoft.com/office/drawing/2014/main" id="{50BD2268-48A8-3C73-BC90-E59D3429161B}"/>
              </a:ext>
            </a:extLst>
          </p:cNvPr>
          <p:cNvSpPr/>
          <p:nvPr/>
        </p:nvSpPr>
        <p:spPr>
          <a:xfrm>
            <a:off x="2911082" y="3130748"/>
            <a:ext cx="849721" cy="557320"/>
          </a:xfrm>
          <a:prstGeom prst="rect">
            <a:avLst/>
          </a:prstGeom>
          <a:gradFill flip="none" rotWithShape="1">
            <a:gsLst>
              <a:gs pos="0">
                <a:srgbClr val="1E6195"/>
              </a:gs>
              <a:gs pos="100000">
                <a:srgbClr val="369AE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kern="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PEMOHON</a:t>
            </a:r>
            <a:endParaRPr lang="id-ID" sz="1000" b="1" kern="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Persegi Panjang 20">
            <a:extLst>
              <a:ext uri="{FF2B5EF4-FFF2-40B4-BE49-F238E27FC236}">
                <a16:creationId xmlns:a16="http://schemas.microsoft.com/office/drawing/2014/main" id="{FB447DF7-FFCA-89BA-7176-B01FD0153680}"/>
              </a:ext>
            </a:extLst>
          </p:cNvPr>
          <p:cNvSpPr/>
          <p:nvPr/>
        </p:nvSpPr>
        <p:spPr>
          <a:xfrm>
            <a:off x="3889742" y="3132152"/>
            <a:ext cx="445329" cy="557320"/>
          </a:xfrm>
          <a:prstGeom prst="rect">
            <a:avLst/>
          </a:prstGeom>
          <a:gradFill flip="none" rotWithShape="1">
            <a:gsLst>
              <a:gs pos="0">
                <a:srgbClr val="1E6195"/>
              </a:gs>
              <a:gs pos="100000">
                <a:srgbClr val="369AE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kern="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OSS</a:t>
            </a:r>
            <a:endParaRPr lang="id-ID" sz="1050" b="1" kern="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6" name="Persegi Panjang 21">
            <a:extLst>
              <a:ext uri="{FF2B5EF4-FFF2-40B4-BE49-F238E27FC236}">
                <a16:creationId xmlns:a16="http://schemas.microsoft.com/office/drawing/2014/main" id="{8C43ECEE-2404-510A-576E-3AF88CAEF2E5}"/>
              </a:ext>
            </a:extLst>
          </p:cNvPr>
          <p:cNvSpPr/>
          <p:nvPr/>
        </p:nvSpPr>
        <p:spPr>
          <a:xfrm>
            <a:off x="4537175" y="3125536"/>
            <a:ext cx="876728" cy="557320"/>
          </a:xfrm>
          <a:prstGeom prst="rect">
            <a:avLst/>
          </a:prstGeom>
          <a:gradFill flip="none" rotWithShape="1">
            <a:gsLst>
              <a:gs pos="0">
                <a:srgbClr val="1E6195"/>
              </a:gs>
              <a:gs pos="100000">
                <a:srgbClr val="369AE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kern="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PORTAL PERIZINAN PUPR </a:t>
            </a:r>
            <a:endParaRPr lang="id-ID" sz="1100" b="1" kern="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Persegi Panjang 22">
            <a:extLst>
              <a:ext uri="{FF2B5EF4-FFF2-40B4-BE49-F238E27FC236}">
                <a16:creationId xmlns:a16="http://schemas.microsoft.com/office/drawing/2014/main" id="{FFD179D1-E965-B435-2623-1D362A044EE3}"/>
              </a:ext>
            </a:extLst>
          </p:cNvPr>
          <p:cNvSpPr/>
          <p:nvPr/>
        </p:nvSpPr>
        <p:spPr>
          <a:xfrm>
            <a:off x="5661103" y="2909947"/>
            <a:ext cx="876729" cy="989004"/>
          </a:xfrm>
          <a:prstGeom prst="rect">
            <a:avLst/>
          </a:prstGeom>
          <a:gradFill>
            <a:gsLst>
              <a:gs pos="0">
                <a:srgbClr val="5ACBA1"/>
              </a:gs>
              <a:gs pos="100000">
                <a:srgbClr val="67E6B9"/>
              </a:gs>
            </a:gsLst>
            <a:lin ang="27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kern="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LSBU</a:t>
            </a:r>
            <a:endParaRPr lang="id-ID" sz="1100" b="1" kern="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id-ID" sz="1100" b="1" kern="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(Proses Sertifikasi)</a:t>
            </a:r>
          </a:p>
        </p:txBody>
      </p:sp>
      <p:sp>
        <p:nvSpPr>
          <p:cNvPr id="18" name="Persegi Panjang 23">
            <a:extLst>
              <a:ext uri="{FF2B5EF4-FFF2-40B4-BE49-F238E27FC236}">
                <a16:creationId xmlns:a16="http://schemas.microsoft.com/office/drawing/2014/main" id="{29D19A79-C2CE-C5C6-DE58-3E0F880175AA}"/>
              </a:ext>
            </a:extLst>
          </p:cNvPr>
          <p:cNvSpPr/>
          <p:nvPr/>
        </p:nvSpPr>
        <p:spPr>
          <a:xfrm>
            <a:off x="6726021" y="2883631"/>
            <a:ext cx="1069587" cy="104978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100" b="1" kern="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LPJK</a:t>
            </a:r>
          </a:p>
          <a:p>
            <a:pPr algn="ctr"/>
            <a:r>
              <a:rPr lang="id-ID" sz="1100" b="1" kern="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(Pencatatan pada SIJKT/SIKI)</a:t>
            </a:r>
            <a:endParaRPr lang="en-US" sz="1100" b="1" kern="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9" name="Persegi Panjang 24">
            <a:extLst>
              <a:ext uri="{FF2B5EF4-FFF2-40B4-BE49-F238E27FC236}">
                <a16:creationId xmlns:a16="http://schemas.microsoft.com/office/drawing/2014/main" id="{0A2C4630-1783-B90F-F282-3D9A7704F3C6}"/>
              </a:ext>
            </a:extLst>
          </p:cNvPr>
          <p:cNvSpPr/>
          <p:nvPr/>
        </p:nvSpPr>
        <p:spPr>
          <a:xfrm>
            <a:off x="2859994" y="4666151"/>
            <a:ext cx="500829" cy="557320"/>
          </a:xfrm>
          <a:prstGeom prst="rect">
            <a:avLst/>
          </a:prstGeom>
          <a:gradFill>
            <a:gsLst>
              <a:gs pos="0">
                <a:srgbClr val="48AEC1"/>
              </a:gs>
              <a:gs pos="100000">
                <a:srgbClr val="70C9D8"/>
              </a:gs>
            </a:gsLst>
            <a:lin ang="2700000" scaled="1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BUJK</a:t>
            </a:r>
            <a:endParaRPr kumimoji="0" lang="id-ID" sz="105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0" name="Persegi Panjang 25">
            <a:extLst>
              <a:ext uri="{FF2B5EF4-FFF2-40B4-BE49-F238E27FC236}">
                <a16:creationId xmlns:a16="http://schemas.microsoft.com/office/drawing/2014/main" id="{A2F91A06-6326-900D-8C55-950CE048FAC6}"/>
              </a:ext>
            </a:extLst>
          </p:cNvPr>
          <p:cNvSpPr/>
          <p:nvPr/>
        </p:nvSpPr>
        <p:spPr>
          <a:xfrm>
            <a:off x="3637071" y="4660025"/>
            <a:ext cx="551580" cy="557320"/>
          </a:xfrm>
          <a:prstGeom prst="rect">
            <a:avLst/>
          </a:prstGeom>
          <a:gradFill>
            <a:gsLst>
              <a:gs pos="0">
                <a:srgbClr val="48AEC1"/>
              </a:gs>
              <a:gs pos="100000">
                <a:srgbClr val="70C9D8"/>
              </a:gs>
            </a:gsLst>
            <a:lin ang="2700000" scaled="1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kern="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ABUT</a:t>
            </a:r>
            <a:endParaRPr lang="id-ID" sz="1100" b="1" kern="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Persegi Panjang 27">
            <a:extLst>
              <a:ext uri="{FF2B5EF4-FFF2-40B4-BE49-F238E27FC236}">
                <a16:creationId xmlns:a16="http://schemas.microsoft.com/office/drawing/2014/main" id="{52ED09EF-38BD-444D-3618-31017905AC9E}"/>
              </a:ext>
            </a:extLst>
          </p:cNvPr>
          <p:cNvSpPr/>
          <p:nvPr/>
        </p:nvSpPr>
        <p:spPr>
          <a:xfrm>
            <a:off x="4858237" y="4669403"/>
            <a:ext cx="570286" cy="557320"/>
          </a:xfrm>
          <a:prstGeom prst="rect">
            <a:avLst/>
          </a:prstGeom>
          <a:gradFill>
            <a:gsLst>
              <a:gs pos="0">
                <a:srgbClr val="48AEC1"/>
              </a:gs>
              <a:gs pos="100000">
                <a:srgbClr val="70C9D8"/>
              </a:gs>
            </a:gsLst>
            <a:lin ang="2700000" scaled="1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kern="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LSBU</a:t>
            </a:r>
            <a:endParaRPr lang="id-ID" sz="1100" b="1" kern="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2" name="Persegi Panjang 28">
            <a:extLst>
              <a:ext uri="{FF2B5EF4-FFF2-40B4-BE49-F238E27FC236}">
                <a16:creationId xmlns:a16="http://schemas.microsoft.com/office/drawing/2014/main" id="{5920035B-49FF-DE45-0C2B-61A25C17CB0C}"/>
              </a:ext>
            </a:extLst>
          </p:cNvPr>
          <p:cNvSpPr/>
          <p:nvPr/>
        </p:nvSpPr>
        <p:spPr>
          <a:xfrm>
            <a:off x="5668445" y="4669403"/>
            <a:ext cx="1057575" cy="55732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kern="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LSBU </a:t>
            </a:r>
          </a:p>
          <a:p>
            <a:pPr algn="ctr"/>
            <a:r>
              <a:rPr lang="en-US" sz="1200" b="1" kern="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TERLISENSI</a:t>
            </a:r>
            <a:endParaRPr lang="id-ID" sz="1200" b="1" kern="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23" name="Konektor Panah Lurus 29">
            <a:extLst>
              <a:ext uri="{FF2B5EF4-FFF2-40B4-BE49-F238E27FC236}">
                <a16:creationId xmlns:a16="http://schemas.microsoft.com/office/drawing/2014/main" id="{354213F8-CA62-54EC-E163-4AD9C0CE97F1}"/>
              </a:ext>
            </a:extLst>
          </p:cNvPr>
          <p:cNvCxnSpPr>
            <a:cxnSpLocks/>
            <a:stCxn id="35" idx="3"/>
            <a:endCxn id="35" idx="3"/>
          </p:cNvCxnSpPr>
          <p:nvPr/>
        </p:nvCxnSpPr>
        <p:spPr>
          <a:xfrm>
            <a:off x="4142983" y="1561330"/>
            <a:ext cx="0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Konektor Panah Lurus 30">
            <a:extLst>
              <a:ext uri="{FF2B5EF4-FFF2-40B4-BE49-F238E27FC236}">
                <a16:creationId xmlns:a16="http://schemas.microsoft.com/office/drawing/2014/main" id="{061AF3C7-C59A-7591-4D9E-F281A7E3DF12}"/>
              </a:ext>
            </a:extLst>
          </p:cNvPr>
          <p:cNvCxnSpPr>
            <a:cxnSpLocks/>
            <a:stCxn id="35" idx="3"/>
            <a:endCxn id="38" idx="1"/>
          </p:cNvCxnSpPr>
          <p:nvPr/>
        </p:nvCxnSpPr>
        <p:spPr>
          <a:xfrm>
            <a:off x="4142983" y="1561330"/>
            <a:ext cx="193877" cy="553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Konektor Panah Lurus 32">
            <a:extLst>
              <a:ext uri="{FF2B5EF4-FFF2-40B4-BE49-F238E27FC236}">
                <a16:creationId xmlns:a16="http://schemas.microsoft.com/office/drawing/2014/main" id="{E1F532F1-D64E-C915-DA0B-0E5A582F3CD7}"/>
              </a:ext>
            </a:extLst>
          </p:cNvPr>
          <p:cNvCxnSpPr>
            <a:cxnSpLocks/>
            <a:stCxn id="50" idx="3"/>
            <a:endCxn id="55" idx="1"/>
          </p:cNvCxnSpPr>
          <p:nvPr/>
        </p:nvCxnSpPr>
        <p:spPr>
          <a:xfrm>
            <a:off x="6537832" y="3404449"/>
            <a:ext cx="188189" cy="407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Konektor Panah Lurus 34">
            <a:extLst>
              <a:ext uri="{FF2B5EF4-FFF2-40B4-BE49-F238E27FC236}">
                <a16:creationId xmlns:a16="http://schemas.microsoft.com/office/drawing/2014/main" id="{C4AA7C5E-8F0B-0C0C-DCE3-B5015CF48EC5}"/>
              </a:ext>
            </a:extLst>
          </p:cNvPr>
          <p:cNvCxnSpPr>
            <a:cxnSpLocks/>
          </p:cNvCxnSpPr>
          <p:nvPr/>
        </p:nvCxnSpPr>
        <p:spPr>
          <a:xfrm flipV="1">
            <a:off x="4335069" y="3406100"/>
            <a:ext cx="202105" cy="661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Konektor Panah Lurus 35">
            <a:extLst>
              <a:ext uri="{FF2B5EF4-FFF2-40B4-BE49-F238E27FC236}">
                <a16:creationId xmlns:a16="http://schemas.microsoft.com/office/drawing/2014/main" id="{B75C756F-BFF2-8288-A542-CD3BC18339D0}"/>
              </a:ext>
            </a:extLst>
          </p:cNvPr>
          <p:cNvCxnSpPr>
            <a:cxnSpLocks/>
          </p:cNvCxnSpPr>
          <p:nvPr/>
        </p:nvCxnSpPr>
        <p:spPr>
          <a:xfrm flipV="1">
            <a:off x="5413904" y="3402300"/>
            <a:ext cx="247199" cy="189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Konektor Panah Lurus 37">
            <a:extLst>
              <a:ext uri="{FF2B5EF4-FFF2-40B4-BE49-F238E27FC236}">
                <a16:creationId xmlns:a16="http://schemas.microsoft.com/office/drawing/2014/main" id="{86EE3A92-43B4-B35C-C0C2-F2D5791D5A13}"/>
              </a:ext>
            </a:extLst>
          </p:cNvPr>
          <p:cNvCxnSpPr>
            <a:cxnSpLocks/>
            <a:endCxn id="92" idx="1"/>
          </p:cNvCxnSpPr>
          <p:nvPr/>
        </p:nvCxnSpPr>
        <p:spPr>
          <a:xfrm>
            <a:off x="4470838" y="5567501"/>
            <a:ext cx="236978" cy="214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Konektor Panah Lurus 38">
            <a:extLst>
              <a:ext uri="{FF2B5EF4-FFF2-40B4-BE49-F238E27FC236}">
                <a16:creationId xmlns:a16="http://schemas.microsoft.com/office/drawing/2014/main" id="{3163DD56-453B-7934-56D7-FC41A9E54FCD}"/>
              </a:ext>
            </a:extLst>
          </p:cNvPr>
          <p:cNvCxnSpPr>
            <a:cxnSpLocks/>
            <a:stCxn id="58" idx="3"/>
            <a:endCxn id="59" idx="1"/>
          </p:cNvCxnSpPr>
          <p:nvPr/>
        </p:nvCxnSpPr>
        <p:spPr>
          <a:xfrm>
            <a:off x="4188651" y="4938685"/>
            <a:ext cx="669586" cy="93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Konektor Panah Lurus 39">
            <a:extLst>
              <a:ext uri="{FF2B5EF4-FFF2-40B4-BE49-F238E27FC236}">
                <a16:creationId xmlns:a16="http://schemas.microsoft.com/office/drawing/2014/main" id="{8D92C0FF-91F5-D9E6-2C57-DB374A1DF14F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>
          <a:xfrm>
            <a:off x="5428523" y="4948064"/>
            <a:ext cx="239922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Konektor Lurus 41">
            <a:extLst>
              <a:ext uri="{FF2B5EF4-FFF2-40B4-BE49-F238E27FC236}">
                <a16:creationId xmlns:a16="http://schemas.microsoft.com/office/drawing/2014/main" id="{432F0477-5EC9-5272-E374-66568BBE56AF}"/>
              </a:ext>
            </a:extLst>
          </p:cNvPr>
          <p:cNvCxnSpPr>
            <a:cxnSpLocks/>
          </p:cNvCxnSpPr>
          <p:nvPr/>
        </p:nvCxnSpPr>
        <p:spPr>
          <a:xfrm flipV="1">
            <a:off x="1342276" y="2415488"/>
            <a:ext cx="9326978" cy="3138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Konektor Panah Lurus 42">
            <a:extLst>
              <a:ext uri="{FF2B5EF4-FFF2-40B4-BE49-F238E27FC236}">
                <a16:creationId xmlns:a16="http://schemas.microsoft.com/office/drawing/2014/main" id="{FDDDCA01-3F4B-291E-949C-9F08BDD898FD}"/>
              </a:ext>
            </a:extLst>
          </p:cNvPr>
          <p:cNvCxnSpPr>
            <a:cxnSpLocks/>
            <a:endCxn id="87" idx="1"/>
          </p:cNvCxnSpPr>
          <p:nvPr/>
        </p:nvCxnSpPr>
        <p:spPr>
          <a:xfrm>
            <a:off x="6537832" y="3402300"/>
            <a:ext cx="188189" cy="39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Persegi Panjang: Sudut Lengkung 43">
            <a:extLst>
              <a:ext uri="{FF2B5EF4-FFF2-40B4-BE49-F238E27FC236}">
                <a16:creationId xmlns:a16="http://schemas.microsoft.com/office/drawing/2014/main" id="{C3416244-1358-EE66-07EE-58DE1B0409B0}"/>
              </a:ext>
            </a:extLst>
          </p:cNvPr>
          <p:cNvSpPr/>
          <p:nvPr/>
        </p:nvSpPr>
        <p:spPr>
          <a:xfrm>
            <a:off x="3422091" y="5307446"/>
            <a:ext cx="1048747" cy="520110"/>
          </a:xfrm>
          <a:prstGeom prst="roundRect">
            <a:avLst/>
          </a:prstGeom>
          <a:gradFill>
            <a:gsLst>
              <a:gs pos="0">
                <a:srgbClr val="9E2B6C"/>
              </a:gs>
              <a:gs pos="100000">
                <a:srgbClr val="D14C9D"/>
              </a:gs>
            </a:gsLst>
            <a:lin ang="2700000" scaled="1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kern="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Registrasi</a:t>
            </a:r>
            <a:r>
              <a:rPr lang="en-US" sz="900" b="1" kern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dan </a:t>
            </a:r>
            <a:r>
              <a:rPr lang="en-US" sz="900" b="1" kern="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Akreditasi</a:t>
            </a:r>
            <a:r>
              <a:rPr lang="en-US" sz="900" b="1" kern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oleh LPJK</a:t>
            </a:r>
            <a:endParaRPr lang="id-ID" sz="900" b="1" kern="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Persegi Panjang: Sudut Lengkung 44">
            <a:extLst>
              <a:ext uri="{FF2B5EF4-FFF2-40B4-BE49-F238E27FC236}">
                <a16:creationId xmlns:a16="http://schemas.microsoft.com/office/drawing/2014/main" id="{DB902EDD-E33B-0850-B51C-44CEE192AF4D}"/>
              </a:ext>
            </a:extLst>
          </p:cNvPr>
          <p:cNvSpPr/>
          <p:nvPr/>
        </p:nvSpPr>
        <p:spPr>
          <a:xfrm>
            <a:off x="4707816" y="5321109"/>
            <a:ext cx="871127" cy="497067"/>
          </a:xfrm>
          <a:prstGeom prst="roundRect">
            <a:avLst/>
          </a:prstGeom>
          <a:gradFill>
            <a:gsLst>
              <a:gs pos="0">
                <a:srgbClr val="9E2B6C"/>
              </a:gs>
              <a:gs pos="100000">
                <a:srgbClr val="D14C9D"/>
              </a:gs>
            </a:gsLst>
            <a:lin ang="2700000" scaled="1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Lisensi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 LSBU oleh LPJK</a:t>
            </a:r>
            <a:endParaRPr kumimoji="0" lang="id-ID" sz="1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35" name="Konektor Lurus 45">
            <a:extLst>
              <a:ext uri="{FF2B5EF4-FFF2-40B4-BE49-F238E27FC236}">
                <a16:creationId xmlns:a16="http://schemas.microsoft.com/office/drawing/2014/main" id="{AEACFDA2-161C-0F49-0980-800363936F59}"/>
              </a:ext>
            </a:extLst>
          </p:cNvPr>
          <p:cNvCxnSpPr>
            <a:cxnSpLocks/>
            <a:stCxn id="92" idx="2"/>
          </p:cNvCxnSpPr>
          <p:nvPr/>
        </p:nvCxnSpPr>
        <p:spPr>
          <a:xfrm flipH="1">
            <a:off x="4087755" y="5214087"/>
            <a:ext cx="1829" cy="10702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Konektor Lurus 46">
            <a:extLst>
              <a:ext uri="{FF2B5EF4-FFF2-40B4-BE49-F238E27FC236}">
                <a16:creationId xmlns:a16="http://schemas.microsoft.com/office/drawing/2014/main" id="{8B3D183C-DD8D-6604-BB2B-18FD28D6DF02}"/>
              </a:ext>
            </a:extLst>
          </p:cNvPr>
          <p:cNvCxnSpPr>
            <a:cxnSpLocks/>
            <a:stCxn id="94" idx="2"/>
          </p:cNvCxnSpPr>
          <p:nvPr/>
        </p:nvCxnSpPr>
        <p:spPr>
          <a:xfrm flipH="1">
            <a:off x="5143380" y="5226724"/>
            <a:ext cx="1" cy="107023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Rectangle 5">
            <a:extLst>
              <a:ext uri="{FF2B5EF4-FFF2-40B4-BE49-F238E27FC236}">
                <a16:creationId xmlns:a16="http://schemas.microsoft.com/office/drawing/2014/main" id="{FDAAF01D-A7EF-8253-1B51-ED40A70821CA}"/>
              </a:ext>
            </a:extLst>
          </p:cNvPr>
          <p:cNvSpPr/>
          <p:nvPr/>
        </p:nvSpPr>
        <p:spPr>
          <a:xfrm>
            <a:off x="1540871" y="1341231"/>
            <a:ext cx="165845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ALUR PERMOHONAN </a:t>
            </a:r>
            <a:r>
              <a:rPr kumimoji="0" lang="en-US" sz="16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LAMA</a:t>
            </a: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154B8209-9B1B-93B6-0F4E-BD3299C8DE8D}"/>
              </a:ext>
            </a:extLst>
          </p:cNvPr>
          <p:cNvSpPr/>
          <p:nvPr/>
        </p:nvSpPr>
        <p:spPr>
          <a:xfrm>
            <a:off x="1380554" y="3102424"/>
            <a:ext cx="1624334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ALUR PERMOHONAN </a:t>
            </a:r>
            <a:r>
              <a:rPr kumimoji="0" lang="en-US" sz="15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TERBARU</a:t>
            </a:r>
          </a:p>
        </p:txBody>
      </p:sp>
      <p:sp>
        <p:nvSpPr>
          <p:cNvPr id="39" name="Rectangle 5">
            <a:extLst>
              <a:ext uri="{FF2B5EF4-FFF2-40B4-BE49-F238E27FC236}">
                <a16:creationId xmlns:a16="http://schemas.microsoft.com/office/drawing/2014/main" id="{C05F1AB6-A893-4A43-FE17-D31B558D5B1A}"/>
              </a:ext>
            </a:extLst>
          </p:cNvPr>
          <p:cNvSpPr/>
          <p:nvPr/>
        </p:nvSpPr>
        <p:spPr>
          <a:xfrm>
            <a:off x="1422293" y="4960267"/>
            <a:ext cx="15694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ALUR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PROSES LSBU</a:t>
            </a:r>
          </a:p>
        </p:txBody>
      </p:sp>
      <p:sp>
        <p:nvSpPr>
          <p:cNvPr id="44" name="object 19">
            <a:extLst>
              <a:ext uri="{FF2B5EF4-FFF2-40B4-BE49-F238E27FC236}">
                <a16:creationId xmlns:a16="http://schemas.microsoft.com/office/drawing/2014/main" id="{B9C11026-D48E-F62B-44E8-76BAB0D8BC87}"/>
              </a:ext>
            </a:extLst>
          </p:cNvPr>
          <p:cNvSpPr txBox="1"/>
          <p:nvPr/>
        </p:nvSpPr>
        <p:spPr>
          <a:xfrm>
            <a:off x="1389725" y="2531611"/>
            <a:ext cx="3604410" cy="402994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>
              <a:lnSpc>
                <a:spcPts val="1900"/>
              </a:lnSpc>
            </a:pPr>
            <a:r>
              <a:rPr sz="1200" b="1" spc="-7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PP No. 5 Tahun 202</a:t>
            </a:r>
            <a:r>
              <a:rPr lang="en-US" sz="1200" b="1" spc="-7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  <a:r>
              <a:rPr lang="en-US" sz="12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- </a:t>
            </a:r>
            <a:r>
              <a:rPr sz="1200" b="1" spc="-2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Pasal 102 &amp; 103</a:t>
            </a:r>
            <a:endParaRPr sz="1200" dirty="0">
              <a:solidFill>
                <a:prstClr val="black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Persegi Panjang 155">
            <a:extLst>
              <a:ext uri="{FF2B5EF4-FFF2-40B4-BE49-F238E27FC236}">
                <a16:creationId xmlns:a16="http://schemas.microsoft.com/office/drawing/2014/main" id="{BC9972D1-9353-DDD5-7837-50D37DC3DD2B}"/>
              </a:ext>
            </a:extLst>
          </p:cNvPr>
          <p:cNvSpPr/>
          <p:nvPr/>
        </p:nvSpPr>
        <p:spPr>
          <a:xfrm>
            <a:off x="7939095" y="3123639"/>
            <a:ext cx="616979" cy="557320"/>
          </a:xfrm>
          <a:prstGeom prst="rect">
            <a:avLst/>
          </a:prstGeom>
          <a:gradFill>
            <a:gsLst>
              <a:gs pos="0">
                <a:srgbClr val="CB433B"/>
              </a:gs>
              <a:gs pos="100000">
                <a:srgbClr val="EF5E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kern="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SBU</a:t>
            </a:r>
            <a:endParaRPr lang="id-ID" sz="1200" b="1" kern="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50" name="Konektor Panah Lurus 167">
            <a:extLst>
              <a:ext uri="{FF2B5EF4-FFF2-40B4-BE49-F238E27FC236}">
                <a16:creationId xmlns:a16="http://schemas.microsoft.com/office/drawing/2014/main" id="{22C684B6-69E0-01FF-28F3-BC3F591A9BF3}"/>
              </a:ext>
            </a:extLst>
          </p:cNvPr>
          <p:cNvCxnSpPr>
            <a:cxnSpLocks/>
            <a:stCxn id="87" idx="3"/>
          </p:cNvCxnSpPr>
          <p:nvPr/>
        </p:nvCxnSpPr>
        <p:spPr>
          <a:xfrm flipV="1">
            <a:off x="7795608" y="3402300"/>
            <a:ext cx="143486" cy="39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5" name="Konektor Panah Lurus 206">
            <a:extLst>
              <a:ext uri="{FF2B5EF4-FFF2-40B4-BE49-F238E27FC236}">
                <a16:creationId xmlns:a16="http://schemas.microsoft.com/office/drawing/2014/main" id="{ACC03A5C-E37B-636D-105F-D84BB3F57119}"/>
              </a:ext>
            </a:extLst>
          </p:cNvPr>
          <p:cNvCxnSpPr>
            <a:cxnSpLocks/>
          </p:cNvCxnSpPr>
          <p:nvPr/>
        </p:nvCxnSpPr>
        <p:spPr>
          <a:xfrm flipV="1">
            <a:off x="7825185" y="1557175"/>
            <a:ext cx="168214" cy="415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6" name="Persegi Panjang 210">
            <a:extLst>
              <a:ext uri="{FF2B5EF4-FFF2-40B4-BE49-F238E27FC236}">
                <a16:creationId xmlns:a16="http://schemas.microsoft.com/office/drawing/2014/main" id="{3C137E23-F18A-C8B1-65E7-0B7C0A40574C}"/>
              </a:ext>
            </a:extLst>
          </p:cNvPr>
          <p:cNvSpPr/>
          <p:nvPr/>
        </p:nvSpPr>
        <p:spPr>
          <a:xfrm>
            <a:off x="7993400" y="1278512"/>
            <a:ext cx="1832569" cy="557320"/>
          </a:xfrm>
          <a:prstGeom prst="rect">
            <a:avLst/>
          </a:prstGeom>
          <a:gradFill>
            <a:gsLst>
              <a:gs pos="0">
                <a:srgbClr val="E8B256"/>
              </a:gs>
              <a:gs pos="100000">
                <a:srgbClr val="F4D864"/>
              </a:gs>
            </a:gsLst>
            <a:lin ang="2700000" scaled="1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SBU DIUNDUH OLEH</a:t>
            </a: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  <a:p>
            <a:pPr marL="62103" marR="77324" lvl="0" indent="0" algn="ctr" defTabSz="914400" eaLnBrk="1" fontAlgn="auto" latinLnBrk="0" hangingPunct="1">
              <a:lnSpc>
                <a:spcPts val="216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0" cap="none" spc="-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BUJK MELALUI SIKI</a:t>
            </a: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8" name="Persegi Panjang 235">
            <a:extLst>
              <a:ext uri="{FF2B5EF4-FFF2-40B4-BE49-F238E27FC236}">
                <a16:creationId xmlns:a16="http://schemas.microsoft.com/office/drawing/2014/main" id="{F481AC59-3C0B-4A11-C0F7-F53D12E19114}"/>
              </a:ext>
            </a:extLst>
          </p:cNvPr>
          <p:cNvSpPr/>
          <p:nvPr/>
        </p:nvSpPr>
        <p:spPr>
          <a:xfrm>
            <a:off x="8734299" y="3128844"/>
            <a:ext cx="1551477" cy="557320"/>
          </a:xfrm>
          <a:prstGeom prst="rect">
            <a:avLst/>
          </a:prstGeom>
          <a:gradFill>
            <a:gsLst>
              <a:gs pos="0">
                <a:srgbClr val="E8B256"/>
              </a:gs>
              <a:gs pos="100000">
                <a:srgbClr val="F4D864"/>
              </a:gs>
            </a:gsLst>
            <a:lin ang="2700000" scaled="1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id-ID" sz="1100" b="1" kern="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SBU DIUNDUH OLEH</a:t>
            </a:r>
          </a:p>
          <a:p>
            <a:pPr algn="ctr">
              <a:lnSpc>
                <a:spcPts val="1900"/>
              </a:lnSpc>
            </a:pPr>
            <a:r>
              <a:rPr lang="id-ID" sz="1100" b="1" kern="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BUJK MELALUI OSS</a:t>
            </a:r>
          </a:p>
        </p:txBody>
      </p:sp>
      <p:cxnSp>
        <p:nvCxnSpPr>
          <p:cNvPr id="59" name="Konektor Panah Lurus 263">
            <a:extLst>
              <a:ext uri="{FF2B5EF4-FFF2-40B4-BE49-F238E27FC236}">
                <a16:creationId xmlns:a16="http://schemas.microsoft.com/office/drawing/2014/main" id="{2681CCBE-F281-353C-B735-87E77ECFC117}"/>
              </a:ext>
            </a:extLst>
          </p:cNvPr>
          <p:cNvCxnSpPr>
            <a:cxnSpLocks/>
          </p:cNvCxnSpPr>
          <p:nvPr/>
        </p:nvCxnSpPr>
        <p:spPr>
          <a:xfrm>
            <a:off x="8556074" y="3402300"/>
            <a:ext cx="178225" cy="520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0" name="Kotak Teks 316">
            <a:extLst>
              <a:ext uri="{FF2B5EF4-FFF2-40B4-BE49-F238E27FC236}">
                <a16:creationId xmlns:a16="http://schemas.microsoft.com/office/drawing/2014/main" id="{EB9BF203-54B6-F076-590A-5ADD9CF40FDD}"/>
              </a:ext>
            </a:extLst>
          </p:cNvPr>
          <p:cNvSpPr txBox="1"/>
          <p:nvPr/>
        </p:nvSpPr>
        <p:spPr>
          <a:xfrm>
            <a:off x="1375395" y="812070"/>
            <a:ext cx="4407015" cy="31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s-ES" sz="1200" b="1" spc="-3" dirty="0" err="1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Lampiran</a:t>
            </a:r>
            <a:r>
              <a:rPr lang="es-ES" sz="1200" b="1" spc="-3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200" b="1" spc="-3" dirty="0" err="1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Permen</a:t>
            </a:r>
            <a:r>
              <a:rPr lang="es-ES" sz="1200" b="1" spc="-3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PUPR - </a:t>
            </a:r>
            <a:r>
              <a:rPr lang="es-ES" sz="1200" b="1" spc="-8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No.51 Tahun 2015</a:t>
            </a:r>
            <a:endParaRPr lang="es-ES" sz="1200" dirty="0">
              <a:solidFill>
                <a:prstClr val="black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1" name="Konektor Panah Lurus 206">
            <a:extLst>
              <a:ext uri="{FF2B5EF4-FFF2-40B4-BE49-F238E27FC236}">
                <a16:creationId xmlns:a16="http://schemas.microsoft.com/office/drawing/2014/main" id="{341DD577-5AD5-705F-E041-6A222B875E4D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6782571" y="1562724"/>
            <a:ext cx="165886" cy="137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2" name="Konektor Panah Lurus 42">
            <a:extLst>
              <a:ext uri="{FF2B5EF4-FFF2-40B4-BE49-F238E27FC236}">
                <a16:creationId xmlns:a16="http://schemas.microsoft.com/office/drawing/2014/main" id="{9E5F59AE-4128-D80A-1067-E1EBFCC83A3D}"/>
              </a:ext>
            </a:extLst>
          </p:cNvPr>
          <p:cNvCxnSpPr>
            <a:cxnSpLocks/>
          </p:cNvCxnSpPr>
          <p:nvPr/>
        </p:nvCxnSpPr>
        <p:spPr>
          <a:xfrm flipH="1" flipV="1">
            <a:off x="6197177" y="3879979"/>
            <a:ext cx="10547" cy="73272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3" name="Konektor Panah Lurus 34">
            <a:extLst>
              <a:ext uri="{FF2B5EF4-FFF2-40B4-BE49-F238E27FC236}">
                <a16:creationId xmlns:a16="http://schemas.microsoft.com/office/drawing/2014/main" id="{D4B033E6-9088-AB13-3691-4CA3C978871A}"/>
              </a:ext>
            </a:extLst>
          </p:cNvPr>
          <p:cNvCxnSpPr>
            <a:cxnSpLocks/>
          </p:cNvCxnSpPr>
          <p:nvPr/>
        </p:nvCxnSpPr>
        <p:spPr>
          <a:xfrm flipV="1">
            <a:off x="5216764" y="1560789"/>
            <a:ext cx="202105" cy="661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4" name="Konektor Panah Lurus 34">
            <a:extLst>
              <a:ext uri="{FF2B5EF4-FFF2-40B4-BE49-F238E27FC236}">
                <a16:creationId xmlns:a16="http://schemas.microsoft.com/office/drawing/2014/main" id="{279CAB57-D825-2284-7DE9-3B3CB77BC114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759561" y="3410812"/>
            <a:ext cx="130181" cy="2052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6" name="Konektor Panah Lurus 34">
            <a:extLst>
              <a:ext uri="{FF2B5EF4-FFF2-40B4-BE49-F238E27FC236}">
                <a16:creationId xmlns:a16="http://schemas.microsoft.com/office/drawing/2014/main" id="{1577EA82-B7B6-9708-0CA6-E28CCCA71FD2}"/>
              </a:ext>
            </a:extLst>
          </p:cNvPr>
          <p:cNvCxnSpPr>
            <a:cxnSpLocks/>
            <a:stCxn id="56" idx="3"/>
            <a:endCxn id="58" idx="1"/>
          </p:cNvCxnSpPr>
          <p:nvPr/>
        </p:nvCxnSpPr>
        <p:spPr>
          <a:xfrm flipV="1">
            <a:off x="3360823" y="4938685"/>
            <a:ext cx="276248" cy="612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4846A6B-5161-BE6A-6918-D484B0F69F15}"/>
              </a:ext>
            </a:extLst>
          </p:cNvPr>
          <p:cNvGrpSpPr/>
          <p:nvPr/>
        </p:nvGrpSpPr>
        <p:grpSpPr>
          <a:xfrm>
            <a:off x="1202638" y="1124676"/>
            <a:ext cx="443818" cy="267681"/>
            <a:chOff x="8910549" y="6203817"/>
            <a:chExt cx="1031431" cy="622089"/>
          </a:xfrm>
        </p:grpSpPr>
        <p:sp>
          <p:nvSpPr>
            <p:cNvPr id="76" name="Chevron 118">
              <a:extLst>
                <a:ext uri="{FF2B5EF4-FFF2-40B4-BE49-F238E27FC236}">
                  <a16:creationId xmlns:a16="http://schemas.microsoft.com/office/drawing/2014/main" id="{66520E52-078B-A696-5E93-076CE0FEA4AC}"/>
                </a:ext>
              </a:extLst>
            </p:cNvPr>
            <p:cNvSpPr/>
            <p:nvPr/>
          </p:nvSpPr>
          <p:spPr>
            <a:xfrm>
              <a:off x="8910549" y="6206472"/>
              <a:ext cx="629941" cy="619434"/>
            </a:xfrm>
            <a:prstGeom prst="chevron">
              <a:avLst/>
            </a:prstGeom>
            <a:solidFill>
              <a:srgbClr val="354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7" name="Chevron 119">
              <a:extLst>
                <a:ext uri="{FF2B5EF4-FFF2-40B4-BE49-F238E27FC236}">
                  <a16:creationId xmlns:a16="http://schemas.microsoft.com/office/drawing/2014/main" id="{BB30B5DC-8BE3-C8A5-24D1-EB95B88098E4}"/>
                </a:ext>
              </a:extLst>
            </p:cNvPr>
            <p:cNvSpPr/>
            <p:nvPr/>
          </p:nvSpPr>
          <p:spPr>
            <a:xfrm>
              <a:off x="9312039" y="6206472"/>
              <a:ext cx="629941" cy="619434"/>
            </a:xfrm>
            <a:prstGeom prst="chevron">
              <a:avLst/>
            </a:prstGeom>
            <a:solidFill>
              <a:srgbClr val="FACA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8" name="Chevron 120">
              <a:extLst>
                <a:ext uri="{FF2B5EF4-FFF2-40B4-BE49-F238E27FC236}">
                  <a16:creationId xmlns:a16="http://schemas.microsoft.com/office/drawing/2014/main" id="{7D442B0B-6D64-0533-2560-69DCA14548B9}"/>
                </a:ext>
              </a:extLst>
            </p:cNvPr>
            <p:cNvSpPr/>
            <p:nvPr/>
          </p:nvSpPr>
          <p:spPr>
            <a:xfrm rot="10800000">
              <a:off x="8997068" y="6203817"/>
              <a:ext cx="629941" cy="619434"/>
            </a:xfrm>
            <a:prstGeom prst="chevron">
              <a:avLst/>
            </a:prstGeom>
            <a:solidFill>
              <a:srgbClr val="354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612D83E-51FB-8B97-1D1F-7EFCF7EC1086}"/>
              </a:ext>
            </a:extLst>
          </p:cNvPr>
          <p:cNvGrpSpPr/>
          <p:nvPr/>
        </p:nvGrpSpPr>
        <p:grpSpPr>
          <a:xfrm>
            <a:off x="1202638" y="2885901"/>
            <a:ext cx="443818" cy="267681"/>
            <a:chOff x="8910549" y="6203817"/>
            <a:chExt cx="1031431" cy="622089"/>
          </a:xfrm>
        </p:grpSpPr>
        <p:sp>
          <p:nvSpPr>
            <p:cNvPr id="84" name="Chevron 122">
              <a:extLst>
                <a:ext uri="{FF2B5EF4-FFF2-40B4-BE49-F238E27FC236}">
                  <a16:creationId xmlns:a16="http://schemas.microsoft.com/office/drawing/2014/main" id="{93CEF078-FC21-96F5-A251-3CE313AC5EED}"/>
                </a:ext>
              </a:extLst>
            </p:cNvPr>
            <p:cNvSpPr/>
            <p:nvPr/>
          </p:nvSpPr>
          <p:spPr>
            <a:xfrm>
              <a:off x="8910549" y="6206472"/>
              <a:ext cx="629941" cy="619434"/>
            </a:xfrm>
            <a:prstGeom prst="chevron">
              <a:avLst/>
            </a:prstGeom>
            <a:solidFill>
              <a:srgbClr val="354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6" name="Chevron 123">
              <a:extLst>
                <a:ext uri="{FF2B5EF4-FFF2-40B4-BE49-F238E27FC236}">
                  <a16:creationId xmlns:a16="http://schemas.microsoft.com/office/drawing/2014/main" id="{6F6758C8-C5FC-2B3A-3A34-6E10330DE39E}"/>
                </a:ext>
              </a:extLst>
            </p:cNvPr>
            <p:cNvSpPr/>
            <p:nvPr/>
          </p:nvSpPr>
          <p:spPr>
            <a:xfrm>
              <a:off x="9312039" y="6206472"/>
              <a:ext cx="629941" cy="619434"/>
            </a:xfrm>
            <a:prstGeom prst="chevron">
              <a:avLst/>
            </a:prstGeom>
            <a:solidFill>
              <a:srgbClr val="FACA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7" name="Chevron 124">
              <a:extLst>
                <a:ext uri="{FF2B5EF4-FFF2-40B4-BE49-F238E27FC236}">
                  <a16:creationId xmlns:a16="http://schemas.microsoft.com/office/drawing/2014/main" id="{27DEB2C3-75D2-7B39-D245-04B1C57130B9}"/>
                </a:ext>
              </a:extLst>
            </p:cNvPr>
            <p:cNvSpPr/>
            <p:nvPr/>
          </p:nvSpPr>
          <p:spPr>
            <a:xfrm rot="10800000">
              <a:off x="8997068" y="6203817"/>
              <a:ext cx="629941" cy="619434"/>
            </a:xfrm>
            <a:prstGeom prst="chevron">
              <a:avLst/>
            </a:prstGeom>
            <a:solidFill>
              <a:srgbClr val="354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96317D7-7540-7A58-332B-FBA45DF7DB00}"/>
              </a:ext>
            </a:extLst>
          </p:cNvPr>
          <p:cNvGrpSpPr/>
          <p:nvPr/>
        </p:nvGrpSpPr>
        <p:grpSpPr>
          <a:xfrm>
            <a:off x="1202638" y="4588413"/>
            <a:ext cx="443818" cy="267681"/>
            <a:chOff x="8910549" y="6203817"/>
            <a:chExt cx="1031431" cy="622089"/>
          </a:xfrm>
        </p:grpSpPr>
        <p:sp>
          <p:nvSpPr>
            <p:cNvPr id="92" name="Chevron 126">
              <a:extLst>
                <a:ext uri="{FF2B5EF4-FFF2-40B4-BE49-F238E27FC236}">
                  <a16:creationId xmlns:a16="http://schemas.microsoft.com/office/drawing/2014/main" id="{7256CE41-3F30-473B-68F5-41442987A1E2}"/>
                </a:ext>
              </a:extLst>
            </p:cNvPr>
            <p:cNvSpPr/>
            <p:nvPr/>
          </p:nvSpPr>
          <p:spPr>
            <a:xfrm>
              <a:off x="8910549" y="6206472"/>
              <a:ext cx="629941" cy="619434"/>
            </a:xfrm>
            <a:prstGeom prst="chevron">
              <a:avLst/>
            </a:prstGeom>
            <a:solidFill>
              <a:srgbClr val="354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94" name="Chevron 127">
              <a:extLst>
                <a:ext uri="{FF2B5EF4-FFF2-40B4-BE49-F238E27FC236}">
                  <a16:creationId xmlns:a16="http://schemas.microsoft.com/office/drawing/2014/main" id="{D27F51CF-C16C-EEB9-6595-5D852A07FCCA}"/>
                </a:ext>
              </a:extLst>
            </p:cNvPr>
            <p:cNvSpPr/>
            <p:nvPr/>
          </p:nvSpPr>
          <p:spPr>
            <a:xfrm>
              <a:off x="9312039" y="6206472"/>
              <a:ext cx="629941" cy="619434"/>
            </a:xfrm>
            <a:prstGeom prst="chevron">
              <a:avLst/>
            </a:prstGeom>
            <a:solidFill>
              <a:srgbClr val="FACA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95" name="Chevron 128">
              <a:extLst>
                <a:ext uri="{FF2B5EF4-FFF2-40B4-BE49-F238E27FC236}">
                  <a16:creationId xmlns:a16="http://schemas.microsoft.com/office/drawing/2014/main" id="{466ABA07-D1CF-EB4A-C67A-A2859F6DAB8F}"/>
                </a:ext>
              </a:extLst>
            </p:cNvPr>
            <p:cNvSpPr/>
            <p:nvPr/>
          </p:nvSpPr>
          <p:spPr>
            <a:xfrm rot="10800000">
              <a:off x="8997068" y="6203817"/>
              <a:ext cx="629941" cy="619434"/>
            </a:xfrm>
            <a:prstGeom prst="chevron">
              <a:avLst/>
            </a:prstGeom>
            <a:solidFill>
              <a:srgbClr val="3548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96" name="Persegi Panjang 20">
            <a:extLst>
              <a:ext uri="{FF2B5EF4-FFF2-40B4-BE49-F238E27FC236}">
                <a16:creationId xmlns:a16="http://schemas.microsoft.com/office/drawing/2014/main" id="{7DB8E3CC-3998-A81C-A34A-19BCAFBCE003}"/>
              </a:ext>
            </a:extLst>
          </p:cNvPr>
          <p:cNvSpPr/>
          <p:nvPr/>
        </p:nvSpPr>
        <p:spPr>
          <a:xfrm>
            <a:off x="4287951" y="4665952"/>
            <a:ext cx="445329" cy="557320"/>
          </a:xfrm>
          <a:prstGeom prst="rect">
            <a:avLst/>
          </a:prstGeom>
          <a:gradFill flip="none" rotWithShape="1">
            <a:gsLst>
              <a:gs pos="0">
                <a:srgbClr val="1E6195"/>
              </a:gs>
              <a:gs pos="100000">
                <a:srgbClr val="369AE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kern="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OSS</a:t>
            </a:r>
            <a:endParaRPr lang="id-ID" sz="1050" b="1" kern="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7" name="object 19">
            <a:extLst>
              <a:ext uri="{FF2B5EF4-FFF2-40B4-BE49-F238E27FC236}">
                <a16:creationId xmlns:a16="http://schemas.microsoft.com/office/drawing/2014/main" id="{E8B6B985-1748-3FDC-555D-4F65C9740D43}"/>
              </a:ext>
            </a:extLst>
          </p:cNvPr>
          <p:cNvSpPr txBox="1"/>
          <p:nvPr/>
        </p:nvSpPr>
        <p:spPr>
          <a:xfrm>
            <a:off x="1508976" y="4355456"/>
            <a:ext cx="4273434" cy="402994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>
              <a:lnSpc>
                <a:spcPts val="1900"/>
              </a:lnSpc>
            </a:pPr>
            <a:r>
              <a:rPr sz="1200" b="1" spc="-7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PP No. </a:t>
            </a:r>
            <a:r>
              <a:rPr lang="en-US" sz="1200" b="1" spc="-7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14</a:t>
            </a:r>
            <a:r>
              <a:rPr sz="1200" b="1" spc="-7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Tahun 2021</a:t>
            </a:r>
            <a:r>
              <a:rPr lang="en-US" sz="1200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- </a:t>
            </a:r>
            <a:r>
              <a:rPr sz="1200" b="1" spc="-2" dirty="0" err="1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Pasal</a:t>
            </a:r>
            <a:r>
              <a:rPr sz="1200" b="1" spc="-2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b="1" spc="-2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41K - 41N</a:t>
            </a:r>
            <a:endParaRPr sz="1200" dirty="0">
              <a:solidFill>
                <a:prstClr val="black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3" name="Round Same Side Corner Rectangle 1">
            <a:extLst>
              <a:ext uri="{FF2B5EF4-FFF2-40B4-BE49-F238E27FC236}">
                <a16:creationId xmlns:a16="http://schemas.microsoft.com/office/drawing/2014/main" id="{4428B5D0-F9E4-F8B2-486C-D121493387EE}"/>
              </a:ext>
            </a:extLst>
          </p:cNvPr>
          <p:cNvSpPr/>
          <p:nvPr/>
        </p:nvSpPr>
        <p:spPr>
          <a:xfrm rot="5400000">
            <a:off x="-350618" y="327325"/>
            <a:ext cx="857283" cy="156047"/>
          </a:xfrm>
          <a:prstGeom prst="round2Same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6A40B4D-1B93-B7C5-B251-B5FEA83C6D1E}"/>
              </a:ext>
            </a:extLst>
          </p:cNvPr>
          <p:cNvSpPr txBox="1"/>
          <p:nvPr/>
        </p:nvSpPr>
        <p:spPr>
          <a:xfrm>
            <a:off x="244770" y="43341"/>
            <a:ext cx="533417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687">
              <a:defRPr/>
            </a:pPr>
            <a:r>
              <a:rPr lang="fi-FI" altLang="ko-KR" sz="2200" dirty="0">
                <a:latin typeface="DM Sans" charset="0"/>
                <a:ea typeface="DM Sans" charset="0"/>
                <a:cs typeface="DM Sans" charset="0"/>
              </a:rPr>
              <a:t>PERUBAHAN PROSES BISNIS PENGAJUAN </a:t>
            </a:r>
            <a:r>
              <a:rPr lang="fi-FI" altLang="ko-KR" sz="2200" b="1" dirty="0">
                <a:latin typeface="DM Sans" charset="0"/>
                <a:ea typeface="DM Sans" charset="0"/>
                <a:cs typeface="DM Sans" charset="0"/>
              </a:rPr>
              <a:t>PERMOHONAN SBU </a:t>
            </a:r>
            <a:endParaRPr lang="fi-FI" altLang="ko-KR" sz="2200" i="1" dirty="0">
              <a:latin typeface="DM Sans" charset="0"/>
              <a:ea typeface="DM Sans" charset="0"/>
              <a:cs typeface="DM Sans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A6BCC7-8985-E3F0-8088-D8AF011AB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FA540F-F3AB-AA1E-E4DF-D365A2E5E853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D9D9C8-CCD1-ADB0-80F0-4878E44CD70E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78DBEFB-D364-3382-0C80-9B0C1282D330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89F27AC-E5F1-90CD-76CA-64181D6DF8B6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2E7B22-9D73-018E-1889-EF583E287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42" name="Picture 41" descr="lgo sigap.png">
            <a:extLst>
              <a:ext uri="{FF2B5EF4-FFF2-40B4-BE49-F238E27FC236}">
                <a16:creationId xmlns:a16="http://schemas.microsoft.com/office/drawing/2014/main" id="{A8E7E48E-3E80-E73A-F91F-4E0E2C1CE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08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ACAA05-D3B3-46DF-8854-2520811ACC26}"/>
              </a:ext>
            </a:extLst>
          </p:cNvPr>
          <p:cNvSpPr/>
          <p:nvPr/>
        </p:nvSpPr>
        <p:spPr>
          <a:xfrm>
            <a:off x="813093" y="4000285"/>
            <a:ext cx="10313711" cy="2790338"/>
          </a:xfrm>
          <a:prstGeom prst="rect">
            <a:avLst/>
          </a:prstGeom>
          <a:noFill/>
          <a:ln w="317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41" name="Rounded Rectangle 14">
            <a:extLst>
              <a:ext uri="{FF2B5EF4-FFF2-40B4-BE49-F238E27FC236}">
                <a16:creationId xmlns:a16="http://schemas.microsoft.com/office/drawing/2014/main" id="{9604D534-178D-4EDF-92F7-D27F325277D9}"/>
              </a:ext>
            </a:extLst>
          </p:cNvPr>
          <p:cNvSpPr/>
          <p:nvPr/>
        </p:nvSpPr>
        <p:spPr>
          <a:xfrm>
            <a:off x="3201949" y="3614965"/>
            <a:ext cx="7924855" cy="27867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FFFF00"/>
                </a:solidFill>
                <a:sym typeface="+mn-ea"/>
              </a:rPr>
              <a:t>API SIJK</a:t>
            </a:r>
          </a:p>
        </p:txBody>
      </p:sp>
      <p:sp>
        <p:nvSpPr>
          <p:cNvPr id="38" name="Rounded Rectangle 14">
            <a:extLst>
              <a:ext uri="{FF2B5EF4-FFF2-40B4-BE49-F238E27FC236}">
                <a16:creationId xmlns:a16="http://schemas.microsoft.com/office/drawing/2014/main" id="{D10CA37A-BA64-42B0-BFAC-8ACAE1AE1C2C}"/>
              </a:ext>
            </a:extLst>
          </p:cNvPr>
          <p:cNvSpPr/>
          <p:nvPr/>
        </p:nvSpPr>
        <p:spPr>
          <a:xfrm>
            <a:off x="182612" y="1467873"/>
            <a:ext cx="563456" cy="48944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BUJK</a:t>
            </a:r>
            <a:endParaRPr lang="en-US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90" name="Rounded Rectangle 14">
            <a:extLst>
              <a:ext uri="{FF2B5EF4-FFF2-40B4-BE49-F238E27FC236}">
                <a16:creationId xmlns:a16="http://schemas.microsoft.com/office/drawing/2014/main" id="{4E5479DE-0263-441C-99C5-7B27E09BC754}"/>
              </a:ext>
            </a:extLst>
          </p:cNvPr>
          <p:cNvSpPr/>
          <p:nvPr/>
        </p:nvSpPr>
        <p:spPr>
          <a:xfrm>
            <a:off x="4703750" y="1218019"/>
            <a:ext cx="6933193" cy="19005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 dirty="0">
              <a:solidFill>
                <a:prstClr val="black"/>
              </a:solidFill>
              <a:sym typeface="+mn-ea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1AB5BD5-7B25-48E7-86CD-72D3FBB4D8BD}"/>
              </a:ext>
            </a:extLst>
          </p:cNvPr>
          <p:cNvSpPr/>
          <p:nvPr/>
        </p:nvSpPr>
        <p:spPr>
          <a:xfrm>
            <a:off x="5260997" y="1425095"/>
            <a:ext cx="748020" cy="593281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prstClr val="black"/>
                </a:solidFill>
              </a:rPr>
              <a:t>Tinjauan</a:t>
            </a:r>
            <a:endParaRPr lang="id-ID" sz="1000" dirty="0">
              <a:solidFill>
                <a:prstClr val="black"/>
              </a:solidFill>
            </a:endParaRPr>
          </a:p>
        </p:txBody>
      </p:sp>
      <p:sp>
        <p:nvSpPr>
          <p:cNvPr id="101" name="TextBox 48">
            <a:extLst>
              <a:ext uri="{FF2B5EF4-FFF2-40B4-BE49-F238E27FC236}">
                <a16:creationId xmlns:a16="http://schemas.microsoft.com/office/drawing/2014/main" id="{F56D486D-D434-4EE4-A867-0FB40EF36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332" y="2836917"/>
            <a:ext cx="1160466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d-ID" sz="1600" b="1">
                <a:solidFill>
                  <a:prstClr val="black"/>
                </a:solidFill>
                <a:ea typeface="MS PGothic" panose="020B0600070205080204" pitchFamily="34" charset="-128"/>
              </a:rPr>
              <a:t>LSBU</a:t>
            </a:r>
            <a:endParaRPr lang="en-US" altLang="id-ID" sz="1400" b="1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4AFBAF8-5C62-4CF8-A5EE-E4C6376EC0FF}"/>
              </a:ext>
            </a:extLst>
          </p:cNvPr>
          <p:cNvSpPr/>
          <p:nvPr/>
        </p:nvSpPr>
        <p:spPr>
          <a:xfrm>
            <a:off x="2097253" y="1120818"/>
            <a:ext cx="1104697" cy="11800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err="1">
                <a:solidFill>
                  <a:prstClr val="black"/>
                </a:solidFill>
              </a:rPr>
              <a:t>Permohonan</a:t>
            </a:r>
            <a:r>
              <a:rPr lang="en-US" sz="1200" b="1">
                <a:solidFill>
                  <a:prstClr val="black"/>
                </a:solidFill>
              </a:rPr>
              <a:t> SBUPerijinan PUPR</a:t>
            </a:r>
          </a:p>
        </p:txBody>
      </p:sp>
      <p:cxnSp>
        <p:nvCxnSpPr>
          <p:cNvPr id="106" name="Straight Arrow Connector 25">
            <a:extLst>
              <a:ext uri="{FF2B5EF4-FFF2-40B4-BE49-F238E27FC236}">
                <a16:creationId xmlns:a16="http://schemas.microsoft.com/office/drawing/2014/main" id="{A8C0EC64-8A7D-4A21-97A7-0F8A402A1F3C}"/>
              </a:ext>
            </a:extLst>
          </p:cNvPr>
          <p:cNvCxnSpPr>
            <a:cxnSpLocks/>
            <a:stCxn id="56" idx="3"/>
            <a:endCxn id="91" idx="1"/>
          </p:cNvCxnSpPr>
          <p:nvPr/>
        </p:nvCxnSpPr>
        <p:spPr>
          <a:xfrm flipV="1">
            <a:off x="4526129" y="1721736"/>
            <a:ext cx="734868" cy="1513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276E77C1-FB2C-4256-AB33-918D0D8FA73D}"/>
              </a:ext>
            </a:extLst>
          </p:cNvPr>
          <p:cNvCxnSpPr>
            <a:cxnSpLocks/>
            <a:stCxn id="104" idx="2"/>
            <a:endCxn id="36" idx="1"/>
          </p:cNvCxnSpPr>
          <p:nvPr/>
        </p:nvCxnSpPr>
        <p:spPr>
          <a:xfrm rot="16200000" flipH="1">
            <a:off x="2426387" y="2524069"/>
            <a:ext cx="1797653" cy="1351222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lowchart: Magnetic Disk 35">
            <a:extLst>
              <a:ext uri="{FF2B5EF4-FFF2-40B4-BE49-F238E27FC236}">
                <a16:creationId xmlns:a16="http://schemas.microsoft.com/office/drawing/2014/main" id="{6526FD56-6DD5-4E9E-A55D-94A43F65D76C}"/>
              </a:ext>
            </a:extLst>
          </p:cNvPr>
          <p:cNvSpPr/>
          <p:nvPr/>
        </p:nvSpPr>
        <p:spPr>
          <a:xfrm>
            <a:off x="3548289" y="4098507"/>
            <a:ext cx="905069" cy="49637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DB SIKI</a:t>
            </a:r>
            <a:endParaRPr lang="id-ID" sz="1200" dirty="0">
              <a:solidFill>
                <a:prstClr val="white"/>
              </a:solidFill>
            </a:endParaRPr>
          </a:p>
        </p:txBody>
      </p:sp>
      <p:sp>
        <p:nvSpPr>
          <p:cNvPr id="39" name="Flowchart: Magnetic Disk 38">
            <a:extLst>
              <a:ext uri="{FF2B5EF4-FFF2-40B4-BE49-F238E27FC236}">
                <a16:creationId xmlns:a16="http://schemas.microsoft.com/office/drawing/2014/main" id="{6D137D94-DC2A-4088-84BA-83CB5EF4B869}"/>
              </a:ext>
            </a:extLst>
          </p:cNvPr>
          <p:cNvSpPr/>
          <p:nvPr/>
        </p:nvSpPr>
        <p:spPr>
          <a:xfrm>
            <a:off x="6389552" y="4098508"/>
            <a:ext cx="974810" cy="496375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DB SIMPAN</a:t>
            </a:r>
            <a:endParaRPr lang="id-ID" sz="1200" dirty="0">
              <a:solidFill>
                <a:prstClr val="white"/>
              </a:solidFill>
            </a:endParaRP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E3AFFC7C-D6C6-4C33-B17B-F02D5945A018}"/>
              </a:ext>
            </a:extLst>
          </p:cNvPr>
          <p:cNvCxnSpPr>
            <a:cxnSpLocks/>
            <a:stCxn id="104" idx="2"/>
            <a:endCxn id="39" idx="1"/>
          </p:cNvCxnSpPr>
          <p:nvPr/>
        </p:nvCxnSpPr>
        <p:spPr>
          <a:xfrm rot="16200000" flipH="1">
            <a:off x="3864452" y="1086003"/>
            <a:ext cx="1797654" cy="4227355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25">
            <a:extLst>
              <a:ext uri="{FF2B5EF4-FFF2-40B4-BE49-F238E27FC236}">
                <a16:creationId xmlns:a16="http://schemas.microsoft.com/office/drawing/2014/main" id="{8204172C-08CF-4CE4-B63E-AFC3C5BAA36E}"/>
              </a:ext>
            </a:extLst>
          </p:cNvPr>
          <p:cNvCxnSpPr>
            <a:cxnSpLocks/>
            <a:stCxn id="39" idx="2"/>
            <a:endCxn id="36" idx="4"/>
          </p:cNvCxnSpPr>
          <p:nvPr/>
        </p:nvCxnSpPr>
        <p:spPr>
          <a:xfrm flipH="1" flipV="1">
            <a:off x="4453358" y="4346695"/>
            <a:ext cx="1936194" cy="1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DA89EF4-DC24-4DDE-9903-7AB708EB8A81}"/>
              </a:ext>
            </a:extLst>
          </p:cNvPr>
          <p:cNvSpPr/>
          <p:nvPr/>
        </p:nvSpPr>
        <p:spPr>
          <a:xfrm>
            <a:off x="3412843" y="5178310"/>
            <a:ext cx="1160465" cy="3955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prstClr val="black"/>
                </a:solidFill>
              </a:rPr>
              <a:t>PJBU, PJTBU, PJSKBU, SBU</a:t>
            </a:r>
            <a:endParaRPr lang="id-ID" sz="1000" b="1" dirty="0">
              <a:solidFill>
                <a:prstClr val="black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EA7F6AA-4B4A-41C5-85F6-49E0C6D6D130}"/>
              </a:ext>
            </a:extLst>
          </p:cNvPr>
          <p:cNvSpPr/>
          <p:nvPr/>
        </p:nvSpPr>
        <p:spPr>
          <a:xfrm>
            <a:off x="6239123" y="5106989"/>
            <a:ext cx="1249886" cy="3955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prstClr val="black"/>
                </a:solidFill>
              </a:rPr>
              <a:t>Pengalaman</a:t>
            </a:r>
            <a:endParaRPr lang="id-ID" sz="1100" b="1" dirty="0">
              <a:solidFill>
                <a:prstClr val="black"/>
              </a:solidFill>
            </a:endParaRPr>
          </a:p>
        </p:txBody>
      </p:sp>
      <p:cxnSp>
        <p:nvCxnSpPr>
          <p:cNvPr id="80" name="Straight Arrow Connector 25">
            <a:extLst>
              <a:ext uri="{FF2B5EF4-FFF2-40B4-BE49-F238E27FC236}">
                <a16:creationId xmlns:a16="http://schemas.microsoft.com/office/drawing/2014/main" id="{488D29E8-B554-4BDD-A5A4-DEA4392EEC2C}"/>
              </a:ext>
            </a:extLst>
          </p:cNvPr>
          <p:cNvCxnSpPr>
            <a:cxnSpLocks/>
            <a:stCxn id="78" idx="0"/>
            <a:endCxn id="39" idx="3"/>
          </p:cNvCxnSpPr>
          <p:nvPr/>
        </p:nvCxnSpPr>
        <p:spPr>
          <a:xfrm flipV="1">
            <a:off x="6864066" y="4594883"/>
            <a:ext cx="12891" cy="512106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Elbow 114">
            <a:extLst>
              <a:ext uri="{FF2B5EF4-FFF2-40B4-BE49-F238E27FC236}">
                <a16:creationId xmlns:a16="http://schemas.microsoft.com/office/drawing/2014/main" id="{05261E76-2057-4D7F-8B13-4795ADA0AFEE}"/>
              </a:ext>
            </a:extLst>
          </p:cNvPr>
          <p:cNvCxnSpPr>
            <a:cxnSpLocks/>
            <a:stCxn id="36" idx="3"/>
            <a:endCxn id="74" idx="0"/>
          </p:cNvCxnSpPr>
          <p:nvPr/>
        </p:nvCxnSpPr>
        <p:spPr>
          <a:xfrm rot="5400000">
            <a:off x="3705237" y="4882722"/>
            <a:ext cx="583427" cy="7748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543DAA1-3D87-4151-B626-2CCF67265886}"/>
              </a:ext>
            </a:extLst>
          </p:cNvPr>
          <p:cNvSpPr/>
          <p:nvPr/>
        </p:nvSpPr>
        <p:spPr>
          <a:xfrm>
            <a:off x="2851169" y="5717254"/>
            <a:ext cx="2283811" cy="9927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2713" indent="-112713">
              <a:buFontTx/>
              <a:buChar char="-"/>
            </a:pPr>
            <a:r>
              <a:rPr lang="en-US" sz="1050" b="1" dirty="0">
                <a:solidFill>
                  <a:prstClr val="black"/>
                </a:solidFill>
              </a:rPr>
              <a:t>Data </a:t>
            </a:r>
            <a:r>
              <a:rPr lang="en-US" sz="1050" b="1" dirty="0" err="1">
                <a:solidFill>
                  <a:prstClr val="black"/>
                </a:solidFill>
              </a:rPr>
              <a:t>Referensi</a:t>
            </a:r>
            <a:r>
              <a:rPr lang="en-US" sz="1050" b="1" dirty="0">
                <a:solidFill>
                  <a:prstClr val="black"/>
                </a:solidFill>
              </a:rPr>
              <a:t> TKK (Data Personal, </a:t>
            </a:r>
            <a:r>
              <a:rPr lang="en-US" sz="1050" b="1" dirty="0" err="1">
                <a:solidFill>
                  <a:prstClr val="black"/>
                </a:solidFill>
              </a:rPr>
              <a:t>Klasifikasi</a:t>
            </a:r>
            <a:r>
              <a:rPr lang="en-US" sz="1050" b="1" dirty="0">
                <a:solidFill>
                  <a:prstClr val="black"/>
                </a:solidFill>
              </a:rPr>
              <a:t>/</a:t>
            </a:r>
            <a:r>
              <a:rPr lang="en-US" sz="1050" b="1" dirty="0" err="1">
                <a:solidFill>
                  <a:prstClr val="black"/>
                </a:solidFill>
              </a:rPr>
              <a:t>Subklasifikasi</a:t>
            </a:r>
            <a:r>
              <a:rPr lang="en-US" sz="1050" b="1" dirty="0">
                <a:solidFill>
                  <a:prstClr val="black"/>
                </a:solidFill>
              </a:rPr>
              <a:t>, </a:t>
            </a:r>
            <a:r>
              <a:rPr lang="en-US" sz="1050" b="1" dirty="0" err="1">
                <a:solidFill>
                  <a:prstClr val="black"/>
                </a:solidFill>
              </a:rPr>
              <a:t>Kualifikasi</a:t>
            </a:r>
            <a:r>
              <a:rPr lang="en-US" sz="1050" b="1" dirty="0">
                <a:solidFill>
                  <a:prstClr val="black"/>
                </a:solidFill>
              </a:rPr>
              <a:t>, </a:t>
            </a:r>
            <a:r>
              <a:rPr lang="en-US" sz="1050" b="1" dirty="0" err="1">
                <a:solidFill>
                  <a:prstClr val="black"/>
                </a:solidFill>
              </a:rPr>
              <a:t>Jenjang</a:t>
            </a:r>
            <a:r>
              <a:rPr lang="en-US" sz="1050" b="1" dirty="0">
                <a:solidFill>
                  <a:prstClr val="black"/>
                </a:solidFill>
              </a:rPr>
              <a:t>)</a:t>
            </a:r>
          </a:p>
          <a:p>
            <a:pPr marL="112713" indent="-112713">
              <a:buFontTx/>
              <a:buChar char="-"/>
            </a:pPr>
            <a:r>
              <a:rPr lang="en-US" sz="1050" b="1" dirty="0">
                <a:solidFill>
                  <a:prstClr val="black"/>
                </a:solidFill>
              </a:rPr>
              <a:t>Data </a:t>
            </a:r>
            <a:r>
              <a:rPr lang="en-US" sz="1050" b="1" dirty="0" err="1">
                <a:solidFill>
                  <a:prstClr val="black"/>
                </a:solidFill>
              </a:rPr>
              <a:t>Klasifikasi</a:t>
            </a:r>
            <a:r>
              <a:rPr lang="en-US" sz="1050" b="1" dirty="0">
                <a:solidFill>
                  <a:prstClr val="black"/>
                </a:solidFill>
              </a:rPr>
              <a:t>/</a:t>
            </a:r>
            <a:r>
              <a:rPr lang="en-US" sz="1050" b="1" dirty="0" err="1">
                <a:solidFill>
                  <a:prstClr val="black"/>
                </a:solidFill>
              </a:rPr>
              <a:t>kualifikasi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dirty="0" err="1">
                <a:solidFill>
                  <a:prstClr val="black"/>
                </a:solidFill>
              </a:rPr>
              <a:t>usaha</a:t>
            </a:r>
            <a:r>
              <a:rPr lang="en-US" sz="1050" b="1" dirty="0">
                <a:solidFill>
                  <a:prstClr val="black"/>
                </a:solidFill>
              </a:rPr>
              <a:t> SBU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5ACDD8B-CF1E-4241-91A8-635E494FF661}"/>
              </a:ext>
            </a:extLst>
          </p:cNvPr>
          <p:cNvSpPr/>
          <p:nvPr/>
        </p:nvSpPr>
        <p:spPr>
          <a:xfrm>
            <a:off x="5819315" y="5619095"/>
            <a:ext cx="2147286" cy="109147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2713" indent="-112713">
              <a:tabLst>
                <a:tab pos="112713" algn="l"/>
              </a:tabLst>
            </a:pPr>
            <a:r>
              <a:rPr lang="en-US" sz="1050" b="1" dirty="0">
                <a:solidFill>
                  <a:prstClr val="black"/>
                </a:solidFill>
              </a:rPr>
              <a:t>-  Data </a:t>
            </a:r>
            <a:r>
              <a:rPr lang="en-US" sz="1050" b="1" dirty="0" err="1">
                <a:solidFill>
                  <a:prstClr val="black"/>
                </a:solidFill>
              </a:rPr>
              <a:t>Referensi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dirty="0" err="1">
                <a:solidFill>
                  <a:prstClr val="black"/>
                </a:solidFill>
              </a:rPr>
              <a:t>Pengalaman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dirty="0" err="1">
                <a:solidFill>
                  <a:prstClr val="black"/>
                </a:solidFill>
              </a:rPr>
              <a:t>Lampau</a:t>
            </a:r>
            <a:endParaRPr lang="en-US" sz="1050" b="1" dirty="0">
              <a:solidFill>
                <a:prstClr val="black"/>
              </a:solidFill>
            </a:endParaRPr>
          </a:p>
          <a:p>
            <a:pPr marL="112713" indent="-112713">
              <a:tabLst>
                <a:tab pos="112713" algn="l"/>
              </a:tabLst>
            </a:pPr>
            <a:r>
              <a:rPr lang="en-US" sz="1050" b="1" dirty="0">
                <a:solidFill>
                  <a:prstClr val="black"/>
                </a:solidFill>
              </a:rPr>
              <a:t>-  Data </a:t>
            </a:r>
            <a:r>
              <a:rPr lang="en-US" sz="1050" b="1" dirty="0" err="1">
                <a:solidFill>
                  <a:prstClr val="black"/>
                </a:solidFill>
              </a:rPr>
              <a:t>Pengalaman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dirty="0" err="1">
                <a:solidFill>
                  <a:prstClr val="black"/>
                </a:solidFill>
              </a:rPr>
              <a:t>Terverifikasi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dirty="0" err="1">
                <a:solidFill>
                  <a:prstClr val="black"/>
                </a:solidFill>
              </a:rPr>
              <a:t>hasil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dirty="0" err="1">
                <a:solidFill>
                  <a:prstClr val="black"/>
                </a:solidFill>
              </a:rPr>
              <a:t>Sertifikasi</a:t>
            </a:r>
            <a:endParaRPr lang="en-US" sz="1050" b="1" dirty="0">
              <a:solidFill>
                <a:prstClr val="black"/>
              </a:solidFill>
            </a:endParaRPr>
          </a:p>
          <a:p>
            <a:pPr algn="ctr"/>
            <a:endParaRPr lang="en-US" sz="1050" b="1" dirty="0">
              <a:solidFill>
                <a:prstClr val="black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DC6C742-2E64-43A7-9E8B-5492218BAE6E}"/>
              </a:ext>
            </a:extLst>
          </p:cNvPr>
          <p:cNvSpPr/>
          <p:nvPr/>
        </p:nvSpPr>
        <p:spPr>
          <a:xfrm>
            <a:off x="200934" y="2093506"/>
            <a:ext cx="1712548" cy="6264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000" dirty="0">
                <a:solidFill>
                  <a:prstClr val="white"/>
                </a:solidFill>
              </a:rPr>
              <a:t>1. </a:t>
            </a:r>
            <a:r>
              <a:rPr lang="en-US" sz="1000" dirty="0" err="1">
                <a:solidFill>
                  <a:prstClr val="white"/>
                </a:solidFill>
              </a:rPr>
              <a:t>Permohonan</a:t>
            </a:r>
            <a:r>
              <a:rPr lang="en-US" sz="1000" dirty="0">
                <a:solidFill>
                  <a:prstClr val="white"/>
                </a:solidFill>
              </a:rPr>
              <a:t> </a:t>
            </a:r>
            <a:r>
              <a:rPr lang="en-US" sz="1000" dirty="0" err="1">
                <a:solidFill>
                  <a:prstClr val="white"/>
                </a:solidFill>
              </a:rPr>
              <a:t>Baru</a:t>
            </a:r>
            <a:endParaRPr lang="en-US" sz="1000" dirty="0">
              <a:solidFill>
                <a:prstClr val="white"/>
              </a:solidFill>
            </a:endParaRPr>
          </a:p>
          <a:p>
            <a:pPr algn="just"/>
            <a:r>
              <a:rPr lang="en-US" sz="1000" dirty="0">
                <a:solidFill>
                  <a:prstClr val="white"/>
                </a:solidFill>
              </a:rPr>
              <a:t>2.Permohonan </a:t>
            </a:r>
            <a:r>
              <a:rPr lang="en-US" sz="1000" dirty="0" err="1">
                <a:solidFill>
                  <a:prstClr val="white"/>
                </a:solidFill>
              </a:rPr>
              <a:t>Perpanjangan</a:t>
            </a:r>
            <a:endParaRPr lang="en-US" sz="1000" dirty="0">
              <a:solidFill>
                <a:prstClr val="white"/>
              </a:solidFill>
            </a:endParaRPr>
          </a:p>
          <a:p>
            <a:pPr algn="just"/>
            <a:r>
              <a:rPr lang="en-US" sz="1000" dirty="0">
                <a:solidFill>
                  <a:prstClr val="white"/>
                </a:solidFill>
              </a:rPr>
              <a:t>3. </a:t>
            </a:r>
            <a:r>
              <a:rPr lang="en-US" sz="1000" dirty="0" err="1">
                <a:solidFill>
                  <a:prstClr val="white"/>
                </a:solidFill>
              </a:rPr>
              <a:t>Permohonan</a:t>
            </a:r>
            <a:r>
              <a:rPr lang="en-US" sz="1000" dirty="0">
                <a:solidFill>
                  <a:prstClr val="white"/>
                </a:solidFill>
              </a:rPr>
              <a:t> </a:t>
            </a:r>
            <a:r>
              <a:rPr lang="en-US" sz="1000" dirty="0" err="1">
                <a:solidFill>
                  <a:prstClr val="white"/>
                </a:solidFill>
              </a:rPr>
              <a:t>Perubahan</a:t>
            </a:r>
            <a:endParaRPr lang="en-US" sz="1000" dirty="0">
              <a:solidFill>
                <a:prstClr val="white"/>
              </a:solidFill>
            </a:endParaRPr>
          </a:p>
        </p:txBody>
      </p: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1D94EAD8-1125-4528-A643-BA99931954CD}"/>
              </a:ext>
            </a:extLst>
          </p:cNvPr>
          <p:cNvCxnSpPr>
            <a:cxnSpLocks/>
            <a:stCxn id="151" idx="3"/>
            <a:endCxn id="71" idx="1"/>
          </p:cNvCxnSpPr>
          <p:nvPr/>
        </p:nvCxnSpPr>
        <p:spPr>
          <a:xfrm>
            <a:off x="4524525" y="2376163"/>
            <a:ext cx="1041325" cy="264330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399489BD-6DA4-4A55-95A9-1E97C47C923A}"/>
              </a:ext>
            </a:extLst>
          </p:cNvPr>
          <p:cNvSpPr/>
          <p:nvPr/>
        </p:nvSpPr>
        <p:spPr>
          <a:xfrm>
            <a:off x="3447480" y="1429952"/>
            <a:ext cx="1078649" cy="5865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prstClr val="black"/>
                </a:solidFill>
              </a:rPr>
              <a:t>Permohonan</a:t>
            </a:r>
            <a:r>
              <a:rPr lang="en-US" sz="1050" dirty="0">
                <a:solidFill>
                  <a:prstClr val="black"/>
                </a:solidFill>
              </a:rPr>
              <a:t> </a:t>
            </a:r>
            <a:r>
              <a:rPr lang="en-US" sz="1050" err="1">
                <a:solidFill>
                  <a:prstClr val="black"/>
                </a:solidFill>
              </a:rPr>
              <a:t>Sesuai</a:t>
            </a:r>
            <a:r>
              <a:rPr lang="en-US" sz="1050">
                <a:solidFill>
                  <a:prstClr val="black"/>
                </a:solidFill>
              </a:rPr>
              <a:t> LSBU</a:t>
            </a:r>
            <a:endParaRPr lang="id-ID" sz="1050" dirty="0">
              <a:solidFill>
                <a:prstClr val="black"/>
              </a:solidFill>
            </a:endParaRPr>
          </a:p>
        </p:txBody>
      </p:sp>
      <p:cxnSp>
        <p:nvCxnSpPr>
          <p:cNvPr id="59" name="Straight Arrow Connector 25">
            <a:extLst>
              <a:ext uri="{FF2B5EF4-FFF2-40B4-BE49-F238E27FC236}">
                <a16:creationId xmlns:a16="http://schemas.microsoft.com/office/drawing/2014/main" id="{D76E68AB-ECED-4255-99C5-BAE2D88BDA42}"/>
              </a:ext>
            </a:extLst>
          </p:cNvPr>
          <p:cNvCxnSpPr>
            <a:cxnSpLocks/>
            <a:stCxn id="104" idx="3"/>
            <a:endCxn id="56" idx="1"/>
          </p:cNvCxnSpPr>
          <p:nvPr/>
        </p:nvCxnSpPr>
        <p:spPr>
          <a:xfrm>
            <a:off x="3201950" y="1710836"/>
            <a:ext cx="245530" cy="12413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C1FF458D-2D0B-4214-AD4A-77803CB2F4DF}"/>
              </a:ext>
            </a:extLst>
          </p:cNvPr>
          <p:cNvSpPr/>
          <p:nvPr/>
        </p:nvSpPr>
        <p:spPr>
          <a:xfrm>
            <a:off x="8723073" y="1399912"/>
            <a:ext cx="962717" cy="593801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solidFill>
                  <a:prstClr val="black"/>
                </a:solidFill>
              </a:rPr>
              <a:t>Melakukan Pembayaran</a:t>
            </a:r>
          </a:p>
          <a:p>
            <a:pPr algn="ctr"/>
            <a:r>
              <a:rPr lang="en-US" sz="900" i="1">
                <a:solidFill>
                  <a:prstClr val="black"/>
                </a:solidFill>
              </a:rPr>
              <a:t>(Start Asessment)</a:t>
            </a:r>
            <a:endParaRPr lang="id-ID" sz="900" i="1">
              <a:solidFill>
                <a:prstClr val="black"/>
              </a:solidFill>
            </a:endParaRPr>
          </a:p>
        </p:txBody>
      </p:sp>
      <p:sp>
        <p:nvSpPr>
          <p:cNvPr id="87" name="TextBox 48">
            <a:extLst>
              <a:ext uri="{FF2B5EF4-FFF2-40B4-BE49-F238E27FC236}">
                <a16:creationId xmlns:a16="http://schemas.microsoft.com/office/drawing/2014/main" id="{FF0445C7-3768-418C-8D2F-D849F24F0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722" y="883098"/>
            <a:ext cx="666660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d-ID" sz="1600" b="1">
                <a:solidFill>
                  <a:prstClr val="black"/>
                </a:solidFill>
                <a:ea typeface="MS PGothic" panose="020B0600070205080204" pitchFamily="34" charset="-128"/>
              </a:rPr>
              <a:t>LPJK/SIKI</a:t>
            </a:r>
            <a:endParaRPr lang="en-US" altLang="id-ID" sz="1400" b="1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88" name="TextBox 48">
            <a:extLst>
              <a:ext uri="{FF2B5EF4-FFF2-40B4-BE49-F238E27FC236}">
                <a16:creationId xmlns:a16="http://schemas.microsoft.com/office/drawing/2014/main" id="{0E36BC04-1280-41BA-B0AF-BA7880019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108" y="807578"/>
            <a:ext cx="1379611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d-ID" sz="1600" b="1">
                <a:solidFill>
                  <a:prstClr val="black"/>
                </a:solidFill>
                <a:ea typeface="MS PGothic" panose="020B0600070205080204" pitchFamily="34" charset="-128"/>
              </a:rPr>
              <a:t>PUPR/UMKU</a:t>
            </a:r>
            <a:endParaRPr lang="en-US" altLang="id-ID" sz="1400" b="1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cxnSp>
        <p:nvCxnSpPr>
          <p:cNvPr id="158" name="Connector: Elbow 157">
            <a:extLst>
              <a:ext uri="{FF2B5EF4-FFF2-40B4-BE49-F238E27FC236}">
                <a16:creationId xmlns:a16="http://schemas.microsoft.com/office/drawing/2014/main" id="{B651714D-F018-4032-B000-DC8CACB7F5F5}"/>
              </a:ext>
            </a:extLst>
          </p:cNvPr>
          <p:cNvCxnSpPr>
            <a:cxnSpLocks/>
            <a:stCxn id="71" idx="3"/>
          </p:cNvCxnSpPr>
          <p:nvPr/>
        </p:nvCxnSpPr>
        <p:spPr>
          <a:xfrm flipV="1">
            <a:off x="7115340" y="2637575"/>
            <a:ext cx="2713223" cy="2918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B8F9D518-E2EA-416E-BC8D-543F7F5FBE92}"/>
              </a:ext>
            </a:extLst>
          </p:cNvPr>
          <p:cNvSpPr txBox="1"/>
          <p:nvPr/>
        </p:nvSpPr>
        <p:spPr>
          <a:xfrm>
            <a:off x="5420323" y="822750"/>
            <a:ext cx="6101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prstClr val="black"/>
                </a:solidFill>
              </a:rPr>
              <a:t>Belum Kompeten/Proses Banding</a:t>
            </a:r>
            <a:endParaRPr lang="id-ID" sz="1200" dirty="0">
              <a:solidFill>
                <a:prstClr val="black"/>
              </a:solidFill>
            </a:endParaRPr>
          </a:p>
        </p:txBody>
      </p:sp>
      <p:cxnSp>
        <p:nvCxnSpPr>
          <p:cNvPr id="175" name="Connector: Elbow 174">
            <a:extLst>
              <a:ext uri="{FF2B5EF4-FFF2-40B4-BE49-F238E27FC236}">
                <a16:creationId xmlns:a16="http://schemas.microsoft.com/office/drawing/2014/main" id="{06F790EF-9E65-4D88-B057-5F030378BD4C}"/>
              </a:ext>
            </a:extLst>
          </p:cNvPr>
          <p:cNvCxnSpPr>
            <a:cxnSpLocks/>
            <a:stCxn id="56" idx="0"/>
            <a:endCxn id="244" idx="3"/>
          </p:cNvCxnSpPr>
          <p:nvPr/>
        </p:nvCxnSpPr>
        <p:spPr>
          <a:xfrm rot="16200000" flipH="1">
            <a:off x="6833898" y="-1417142"/>
            <a:ext cx="1209795" cy="6903983"/>
          </a:xfrm>
          <a:prstGeom prst="bentConnector4">
            <a:avLst>
              <a:gd name="adj1" fmla="val -28443"/>
              <a:gd name="adj2" fmla="val 105263"/>
            </a:avLst>
          </a:prstGeom>
          <a:ln w="38100">
            <a:solidFill>
              <a:srgbClr val="C0000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14">
            <a:extLst>
              <a:ext uri="{FF2B5EF4-FFF2-40B4-BE49-F238E27FC236}">
                <a16:creationId xmlns:a16="http://schemas.microsoft.com/office/drawing/2014/main" id="{D10CA37A-BA64-42B0-BFAC-8ACAE1AE1C2C}"/>
              </a:ext>
            </a:extLst>
          </p:cNvPr>
          <p:cNvSpPr/>
          <p:nvPr/>
        </p:nvSpPr>
        <p:spPr>
          <a:xfrm>
            <a:off x="1079644" y="1467873"/>
            <a:ext cx="515789" cy="47954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OSS</a:t>
            </a:r>
            <a:endParaRPr lang="en-US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cxnSp>
        <p:nvCxnSpPr>
          <p:cNvPr id="8" name="Straight Arrow Connector 7"/>
          <p:cNvCxnSpPr>
            <a:stCxn id="38" idx="3"/>
          </p:cNvCxnSpPr>
          <p:nvPr/>
        </p:nvCxnSpPr>
        <p:spPr>
          <a:xfrm>
            <a:off x="746068" y="1712596"/>
            <a:ext cx="341587" cy="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D21D7B31-79B8-40E4-ACC1-80064E475A1B}"/>
              </a:ext>
            </a:extLst>
          </p:cNvPr>
          <p:cNvSpPr/>
          <p:nvPr/>
        </p:nvSpPr>
        <p:spPr>
          <a:xfrm>
            <a:off x="5565850" y="2369875"/>
            <a:ext cx="1549490" cy="54123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prstClr val="black"/>
                </a:solidFill>
              </a:rPr>
              <a:t>Membuat Laporan dan data teknis</a:t>
            </a:r>
          </a:p>
          <a:p>
            <a:pPr algn="ctr"/>
            <a:r>
              <a:rPr lang="en-US" sz="1000">
                <a:solidFill>
                  <a:prstClr val="black"/>
                </a:solidFill>
              </a:rPr>
              <a:t>Permohonan Pencatatan 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08" name="Flowchart: Magnetic Disk 107">
            <a:extLst>
              <a:ext uri="{FF2B5EF4-FFF2-40B4-BE49-F238E27FC236}">
                <a16:creationId xmlns:a16="http://schemas.microsoft.com/office/drawing/2014/main" id="{6D137D94-DC2A-4088-84BA-83CB5EF4B869}"/>
              </a:ext>
            </a:extLst>
          </p:cNvPr>
          <p:cNvSpPr/>
          <p:nvPr/>
        </p:nvSpPr>
        <p:spPr>
          <a:xfrm>
            <a:off x="9646568" y="4098508"/>
            <a:ext cx="905069" cy="45170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white"/>
                </a:solidFill>
              </a:rPr>
              <a:t>DB SIMPK</a:t>
            </a:r>
            <a:endParaRPr lang="id-ID" sz="1200" dirty="0">
              <a:solidFill>
                <a:prstClr val="white"/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EA7F6AA-4B4A-41C5-85F6-49E0C6D6D130}"/>
              </a:ext>
            </a:extLst>
          </p:cNvPr>
          <p:cNvSpPr/>
          <p:nvPr/>
        </p:nvSpPr>
        <p:spPr>
          <a:xfrm>
            <a:off x="9518833" y="5156886"/>
            <a:ext cx="1160465" cy="3955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prstClr val="black"/>
                </a:solidFill>
              </a:rPr>
              <a:t>Peralatan</a:t>
            </a:r>
            <a:endParaRPr lang="id-ID" sz="1100" b="1" dirty="0">
              <a:solidFill>
                <a:prstClr val="black"/>
              </a:solidFill>
            </a:endParaRPr>
          </a:p>
        </p:txBody>
      </p:sp>
      <p:cxnSp>
        <p:nvCxnSpPr>
          <p:cNvPr id="110" name="Straight Arrow Connector 25">
            <a:extLst>
              <a:ext uri="{FF2B5EF4-FFF2-40B4-BE49-F238E27FC236}">
                <a16:creationId xmlns:a16="http://schemas.microsoft.com/office/drawing/2014/main" id="{488D29E8-B554-4BDD-A5A4-DEA4392EEC2C}"/>
              </a:ext>
            </a:extLst>
          </p:cNvPr>
          <p:cNvCxnSpPr>
            <a:cxnSpLocks/>
            <a:stCxn id="109" idx="0"/>
            <a:endCxn id="108" idx="3"/>
          </p:cNvCxnSpPr>
          <p:nvPr/>
        </p:nvCxnSpPr>
        <p:spPr>
          <a:xfrm flipV="1">
            <a:off x="10099066" y="4550214"/>
            <a:ext cx="37" cy="606672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5ACDD8B-CF1E-4241-91A8-635E494FF661}"/>
              </a:ext>
            </a:extLst>
          </p:cNvPr>
          <p:cNvSpPr/>
          <p:nvPr/>
        </p:nvSpPr>
        <p:spPr>
          <a:xfrm>
            <a:off x="9518833" y="5656788"/>
            <a:ext cx="1160465" cy="9927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Data </a:t>
            </a:r>
            <a:r>
              <a:rPr lang="en-US" sz="1050" b="1" err="1">
                <a:solidFill>
                  <a:prstClr val="black"/>
                </a:solidFill>
              </a:rPr>
              <a:t>Referensi</a:t>
            </a:r>
            <a:r>
              <a:rPr lang="en-US" sz="1050" b="1">
                <a:solidFill>
                  <a:prstClr val="black"/>
                </a:solidFill>
              </a:rPr>
              <a:t> Peralatan</a:t>
            </a:r>
            <a:endParaRPr lang="en-US" sz="1050" b="1" dirty="0">
              <a:solidFill>
                <a:prstClr val="black"/>
              </a:solidFill>
            </a:endParaRPr>
          </a:p>
        </p:txBody>
      </p:sp>
      <p:cxnSp>
        <p:nvCxnSpPr>
          <p:cNvPr id="114" name="Straight Arrow Connector 25">
            <a:extLst>
              <a:ext uri="{FF2B5EF4-FFF2-40B4-BE49-F238E27FC236}">
                <a16:creationId xmlns:a16="http://schemas.microsoft.com/office/drawing/2014/main" id="{8204172C-08CF-4CE4-B63E-AFC3C5BAA36E}"/>
              </a:ext>
            </a:extLst>
          </p:cNvPr>
          <p:cNvCxnSpPr>
            <a:cxnSpLocks/>
            <a:stCxn id="108" idx="2"/>
            <a:endCxn id="39" idx="4"/>
          </p:cNvCxnSpPr>
          <p:nvPr/>
        </p:nvCxnSpPr>
        <p:spPr>
          <a:xfrm flipH="1">
            <a:off x="7364362" y="4324361"/>
            <a:ext cx="2282206" cy="22335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Elbow Connector 121"/>
          <p:cNvCxnSpPr>
            <a:stCxn id="104" idx="2"/>
            <a:endCxn id="108" idx="1"/>
          </p:cNvCxnSpPr>
          <p:nvPr/>
        </p:nvCxnSpPr>
        <p:spPr>
          <a:xfrm rot="16200000" flipH="1">
            <a:off x="5475525" y="-525070"/>
            <a:ext cx="1797654" cy="7449501"/>
          </a:xfrm>
          <a:prstGeom prst="bentConnector3">
            <a:avLst/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99489BD-6DA4-4A55-95A9-1E97C47C923A}"/>
              </a:ext>
            </a:extLst>
          </p:cNvPr>
          <p:cNvSpPr/>
          <p:nvPr/>
        </p:nvSpPr>
        <p:spPr>
          <a:xfrm>
            <a:off x="3445876" y="2082866"/>
            <a:ext cx="1078649" cy="5865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prstClr val="black"/>
                </a:solidFill>
              </a:rPr>
              <a:t>Penerbitan SBUKonstruksi (E-Sertifikat)</a:t>
            </a:r>
            <a:endParaRPr lang="en-US" sz="1050" dirty="0">
              <a:solidFill>
                <a:prstClr val="black"/>
              </a:solidFill>
            </a:endParaRPr>
          </a:p>
        </p:txBody>
      </p:sp>
      <p:cxnSp>
        <p:nvCxnSpPr>
          <p:cNvPr id="160" name="Connector: Elbow 104">
            <a:extLst>
              <a:ext uri="{FF2B5EF4-FFF2-40B4-BE49-F238E27FC236}">
                <a16:creationId xmlns:a16="http://schemas.microsoft.com/office/drawing/2014/main" id="{1D94EAD8-1125-4528-A643-BA99931954CD}"/>
              </a:ext>
            </a:extLst>
          </p:cNvPr>
          <p:cNvCxnSpPr>
            <a:cxnSpLocks/>
            <a:endCxn id="151" idx="2"/>
          </p:cNvCxnSpPr>
          <p:nvPr/>
        </p:nvCxnSpPr>
        <p:spPr>
          <a:xfrm>
            <a:off x="2772007" y="2302657"/>
            <a:ext cx="1213194" cy="366803"/>
          </a:xfrm>
          <a:prstGeom prst="bentConnector4">
            <a:avLst>
              <a:gd name="adj1" fmla="val 1601"/>
              <a:gd name="adj2" fmla="val 162322"/>
            </a:avLst>
          </a:prstGeom>
          <a:ln w="38100">
            <a:solidFill>
              <a:srgbClr val="00206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Flowchart: Magnetic Disk 177">
            <a:extLst>
              <a:ext uri="{FF2B5EF4-FFF2-40B4-BE49-F238E27FC236}">
                <a16:creationId xmlns:a16="http://schemas.microsoft.com/office/drawing/2014/main" id="{6526FD56-6DD5-4E9E-A55D-94A43F65D76C}"/>
              </a:ext>
            </a:extLst>
          </p:cNvPr>
          <p:cNvSpPr/>
          <p:nvPr/>
        </p:nvSpPr>
        <p:spPr>
          <a:xfrm>
            <a:off x="1242619" y="4098507"/>
            <a:ext cx="905069" cy="55075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prstClr val="white"/>
                </a:solidFill>
              </a:rPr>
              <a:t>DB OSS</a:t>
            </a:r>
            <a:endParaRPr lang="id-ID" sz="1200" dirty="0">
              <a:solidFill>
                <a:prstClr val="white"/>
              </a:solidFill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6DA89EF4-DC24-4DDE-9903-7AB708EB8A81}"/>
              </a:ext>
            </a:extLst>
          </p:cNvPr>
          <p:cNvSpPr/>
          <p:nvPr/>
        </p:nvSpPr>
        <p:spPr>
          <a:xfrm>
            <a:off x="1107173" y="5232690"/>
            <a:ext cx="1160465" cy="3955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prstClr val="black"/>
                </a:solidFill>
              </a:rPr>
              <a:t>Data Administrasi</a:t>
            </a:r>
            <a:endParaRPr lang="id-ID" sz="1000" b="1" dirty="0">
              <a:solidFill>
                <a:prstClr val="black"/>
              </a:solidFill>
            </a:endParaRPr>
          </a:p>
        </p:txBody>
      </p:sp>
      <p:cxnSp>
        <p:nvCxnSpPr>
          <p:cNvPr id="180" name="Connector: Elbow 114">
            <a:extLst>
              <a:ext uri="{FF2B5EF4-FFF2-40B4-BE49-F238E27FC236}">
                <a16:creationId xmlns:a16="http://schemas.microsoft.com/office/drawing/2014/main" id="{05261E76-2057-4D7F-8B13-4795ADA0AFEE}"/>
              </a:ext>
            </a:extLst>
          </p:cNvPr>
          <p:cNvCxnSpPr>
            <a:cxnSpLocks/>
            <a:stCxn id="178" idx="3"/>
            <a:endCxn id="179" idx="0"/>
          </p:cNvCxnSpPr>
          <p:nvPr/>
        </p:nvCxnSpPr>
        <p:spPr>
          <a:xfrm rot="5400000">
            <a:off x="1399567" y="4937102"/>
            <a:ext cx="583427" cy="7748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>
            <a:extLst>
              <a:ext uri="{FF2B5EF4-FFF2-40B4-BE49-F238E27FC236}">
                <a16:creationId xmlns:a16="http://schemas.microsoft.com/office/drawing/2014/main" id="{E543DAA1-3D87-4151-B626-2CCF67265886}"/>
              </a:ext>
            </a:extLst>
          </p:cNvPr>
          <p:cNvSpPr/>
          <p:nvPr/>
        </p:nvSpPr>
        <p:spPr>
          <a:xfrm>
            <a:off x="1022701" y="5717790"/>
            <a:ext cx="1274489" cy="99278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en-US" sz="1050" b="1" dirty="0" err="1">
                <a:solidFill>
                  <a:prstClr val="black"/>
                </a:solidFill>
              </a:rPr>
              <a:t>Identitas</a:t>
            </a:r>
            <a:r>
              <a:rPr lang="en-US" sz="1050" b="1" dirty="0">
                <a:solidFill>
                  <a:prstClr val="black"/>
                </a:solidFill>
              </a:rPr>
              <a:t> Perusahaan</a:t>
            </a:r>
          </a:p>
          <a:p>
            <a:pPr marL="171450" indent="-171450">
              <a:buFontTx/>
              <a:buChar char="-"/>
            </a:pPr>
            <a:r>
              <a:rPr lang="en-US" sz="1050" b="1" dirty="0" err="1">
                <a:solidFill>
                  <a:prstClr val="black"/>
                </a:solidFill>
              </a:rPr>
              <a:t>Akte</a:t>
            </a:r>
            <a:r>
              <a:rPr lang="en-US" sz="1050" b="1" dirty="0">
                <a:solidFill>
                  <a:prstClr val="black"/>
                </a:solidFill>
              </a:rPr>
              <a:t> </a:t>
            </a:r>
            <a:r>
              <a:rPr lang="en-US" sz="1050" b="1" dirty="0" err="1">
                <a:solidFill>
                  <a:prstClr val="black"/>
                </a:solidFill>
              </a:rPr>
              <a:t>Pendirian</a:t>
            </a:r>
            <a:endParaRPr lang="en-US" sz="1050" b="1" dirty="0">
              <a:solidFill>
                <a:prstClr val="black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050" b="1" dirty="0">
                <a:solidFill>
                  <a:prstClr val="black"/>
                </a:solidFill>
              </a:rPr>
              <a:t>Saham</a:t>
            </a:r>
          </a:p>
        </p:txBody>
      </p:sp>
      <p:cxnSp>
        <p:nvCxnSpPr>
          <p:cNvPr id="186" name="Elbow Connector 185"/>
          <p:cNvCxnSpPr>
            <a:stCxn id="104" idx="2"/>
          </p:cNvCxnSpPr>
          <p:nvPr/>
        </p:nvCxnSpPr>
        <p:spPr>
          <a:xfrm rot="5400000">
            <a:off x="1273166" y="2730686"/>
            <a:ext cx="1806268" cy="946605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25">
            <a:extLst>
              <a:ext uri="{FF2B5EF4-FFF2-40B4-BE49-F238E27FC236}">
                <a16:creationId xmlns:a16="http://schemas.microsoft.com/office/drawing/2014/main" id="{D76E68AB-ECED-4255-99C5-BAE2D88BDA42}"/>
              </a:ext>
            </a:extLst>
          </p:cNvPr>
          <p:cNvCxnSpPr>
            <a:cxnSpLocks/>
          </p:cNvCxnSpPr>
          <p:nvPr/>
        </p:nvCxnSpPr>
        <p:spPr>
          <a:xfrm flipH="1">
            <a:off x="1588168" y="1819175"/>
            <a:ext cx="471638" cy="1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Flowchart: Decision 202"/>
          <p:cNvSpPr/>
          <p:nvPr/>
        </p:nvSpPr>
        <p:spPr>
          <a:xfrm>
            <a:off x="6280398" y="1395606"/>
            <a:ext cx="991678" cy="667904"/>
          </a:xfrm>
          <a:prstGeom prst="flowChartDecisi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6428944" y="1606448"/>
            <a:ext cx="703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</a:rPr>
              <a:t>Lengkap</a:t>
            </a:r>
          </a:p>
        </p:txBody>
      </p:sp>
      <p:cxnSp>
        <p:nvCxnSpPr>
          <p:cNvPr id="209" name="Straight Arrow Connector 25">
            <a:extLst>
              <a:ext uri="{FF2B5EF4-FFF2-40B4-BE49-F238E27FC236}">
                <a16:creationId xmlns:a16="http://schemas.microsoft.com/office/drawing/2014/main" id="{791382A1-6430-4716-90C9-BDB9D41DAA23}"/>
              </a:ext>
            </a:extLst>
          </p:cNvPr>
          <p:cNvCxnSpPr>
            <a:cxnSpLocks/>
          </p:cNvCxnSpPr>
          <p:nvPr/>
        </p:nvCxnSpPr>
        <p:spPr>
          <a:xfrm>
            <a:off x="7269417" y="1733090"/>
            <a:ext cx="212162" cy="6724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5">
            <a:extLst>
              <a:ext uri="{FF2B5EF4-FFF2-40B4-BE49-F238E27FC236}">
                <a16:creationId xmlns:a16="http://schemas.microsoft.com/office/drawing/2014/main" id="{791382A1-6430-4716-90C9-BDB9D41DAA23}"/>
              </a:ext>
            </a:extLst>
          </p:cNvPr>
          <p:cNvCxnSpPr>
            <a:cxnSpLocks/>
          </p:cNvCxnSpPr>
          <p:nvPr/>
        </p:nvCxnSpPr>
        <p:spPr>
          <a:xfrm>
            <a:off x="6009017" y="1715072"/>
            <a:ext cx="275709" cy="0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B8F9D518-E2EA-416E-BC8D-543F7F5FBE92}"/>
              </a:ext>
            </a:extLst>
          </p:cNvPr>
          <p:cNvSpPr txBox="1"/>
          <p:nvPr/>
        </p:nvSpPr>
        <p:spPr>
          <a:xfrm>
            <a:off x="1927830" y="635476"/>
            <a:ext cx="61010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prstClr val="black"/>
                </a:solidFill>
              </a:rPr>
              <a:t>Tidak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lengkap</a:t>
            </a:r>
            <a:endParaRPr lang="id-ID" sz="1200" dirty="0">
              <a:solidFill>
                <a:prstClr val="black"/>
              </a:solidFill>
            </a:endParaRPr>
          </a:p>
        </p:txBody>
      </p:sp>
      <p:grpSp>
        <p:nvGrpSpPr>
          <p:cNvPr id="231" name="Group 230"/>
          <p:cNvGrpSpPr/>
          <p:nvPr/>
        </p:nvGrpSpPr>
        <p:grpSpPr>
          <a:xfrm>
            <a:off x="3792423" y="883922"/>
            <a:ext cx="3035018" cy="531040"/>
            <a:chOff x="3224531" y="951299"/>
            <a:chExt cx="2579791" cy="531040"/>
          </a:xfrm>
        </p:grpSpPr>
        <p:cxnSp>
          <p:nvCxnSpPr>
            <p:cNvPr id="226" name="Straight Connector 225"/>
            <p:cNvCxnSpPr/>
            <p:nvPr/>
          </p:nvCxnSpPr>
          <p:spPr>
            <a:xfrm flipV="1">
              <a:off x="5801470" y="951299"/>
              <a:ext cx="2852" cy="502487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flipH="1">
              <a:off x="3224531" y="979852"/>
              <a:ext cx="2446701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>
              <a:off x="3262352" y="1095161"/>
              <a:ext cx="0" cy="387178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3" name="Rectangle 232">
            <a:extLst>
              <a:ext uri="{FF2B5EF4-FFF2-40B4-BE49-F238E27FC236}">
                <a16:creationId xmlns:a16="http://schemas.microsoft.com/office/drawing/2014/main" id="{C1FF458D-2D0B-4214-AD4A-77803CB2F4DF}"/>
              </a:ext>
            </a:extLst>
          </p:cNvPr>
          <p:cNvSpPr/>
          <p:nvPr/>
        </p:nvSpPr>
        <p:spPr>
          <a:xfrm>
            <a:off x="7481579" y="1411702"/>
            <a:ext cx="1076222" cy="593801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Perjanjian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Sertifikasi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kemudian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penerbitan</a:t>
            </a:r>
            <a:r>
              <a:rPr lang="en-US" sz="900" dirty="0">
                <a:solidFill>
                  <a:prstClr val="black"/>
                </a:solidFill>
              </a:rPr>
              <a:t> invoice</a:t>
            </a:r>
            <a:endParaRPr lang="id-ID" sz="900" dirty="0">
              <a:solidFill>
                <a:prstClr val="black"/>
              </a:solidFill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AFC36F5B-04D2-467D-BD3A-479A79B30ECA}"/>
              </a:ext>
            </a:extLst>
          </p:cNvPr>
          <p:cNvSpPr/>
          <p:nvPr/>
        </p:nvSpPr>
        <p:spPr>
          <a:xfrm>
            <a:off x="9862951" y="1396058"/>
            <a:ext cx="1228753" cy="612312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prstClr val="black"/>
                </a:solidFill>
              </a:rPr>
              <a:t>Penunjukkan Asesor dan Melaksanakan Asesmen</a:t>
            </a:r>
          </a:p>
        </p:txBody>
      </p:sp>
      <p:sp>
        <p:nvSpPr>
          <p:cNvPr id="244" name="Flowchart: Decision 243">
            <a:extLst>
              <a:ext uri="{FF2B5EF4-FFF2-40B4-BE49-F238E27FC236}">
                <a16:creationId xmlns:a16="http://schemas.microsoft.com/office/drawing/2014/main" id="{475167E5-1F27-46DE-8BF1-5479132379D1}"/>
              </a:ext>
            </a:extLst>
          </p:cNvPr>
          <p:cNvSpPr/>
          <p:nvPr/>
        </p:nvSpPr>
        <p:spPr>
          <a:xfrm>
            <a:off x="9826940" y="2318584"/>
            <a:ext cx="1063848" cy="642326"/>
          </a:xfrm>
          <a:prstGeom prst="flowChartDecision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 dirty="0">
              <a:solidFill>
                <a:prstClr val="black"/>
              </a:solidFill>
            </a:endParaRPr>
          </a:p>
        </p:txBody>
      </p:sp>
      <p:cxnSp>
        <p:nvCxnSpPr>
          <p:cNvPr id="248" name="Straight Arrow Connector 25">
            <a:extLst>
              <a:ext uri="{FF2B5EF4-FFF2-40B4-BE49-F238E27FC236}">
                <a16:creationId xmlns:a16="http://schemas.microsoft.com/office/drawing/2014/main" id="{791382A1-6430-4716-90C9-BDB9D41DAA23}"/>
              </a:ext>
            </a:extLst>
          </p:cNvPr>
          <p:cNvCxnSpPr>
            <a:cxnSpLocks/>
          </p:cNvCxnSpPr>
          <p:nvPr/>
        </p:nvCxnSpPr>
        <p:spPr>
          <a:xfrm flipV="1">
            <a:off x="9690035" y="1718735"/>
            <a:ext cx="172915" cy="3909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5">
            <a:extLst>
              <a:ext uri="{FF2B5EF4-FFF2-40B4-BE49-F238E27FC236}">
                <a16:creationId xmlns:a16="http://schemas.microsoft.com/office/drawing/2014/main" id="{791382A1-6430-4716-90C9-BDB9D41DAA23}"/>
              </a:ext>
            </a:extLst>
          </p:cNvPr>
          <p:cNvCxnSpPr>
            <a:cxnSpLocks/>
          </p:cNvCxnSpPr>
          <p:nvPr/>
        </p:nvCxnSpPr>
        <p:spPr>
          <a:xfrm>
            <a:off x="8562046" y="1721476"/>
            <a:ext cx="172915" cy="3245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TextBox 257"/>
          <p:cNvSpPr txBox="1"/>
          <p:nvPr/>
        </p:nvSpPr>
        <p:spPr>
          <a:xfrm>
            <a:off x="10012334" y="2418676"/>
            <a:ext cx="878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</a:rPr>
              <a:t>Penetapan Keputusan</a:t>
            </a:r>
            <a:endParaRPr lang="id-ID" sz="1000">
              <a:solidFill>
                <a:prstClr val="black"/>
              </a:solidFill>
            </a:endParaRPr>
          </a:p>
        </p:txBody>
      </p:sp>
      <p:cxnSp>
        <p:nvCxnSpPr>
          <p:cNvPr id="267" name="Straight Arrow Connector 25">
            <a:extLst>
              <a:ext uri="{FF2B5EF4-FFF2-40B4-BE49-F238E27FC236}">
                <a16:creationId xmlns:a16="http://schemas.microsoft.com/office/drawing/2014/main" id="{D76E68AB-ECED-4255-99C5-BAE2D88BDA42}"/>
              </a:ext>
            </a:extLst>
          </p:cNvPr>
          <p:cNvCxnSpPr>
            <a:cxnSpLocks/>
          </p:cNvCxnSpPr>
          <p:nvPr/>
        </p:nvCxnSpPr>
        <p:spPr>
          <a:xfrm flipH="1" flipV="1">
            <a:off x="3211575" y="1883904"/>
            <a:ext cx="220988" cy="13528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5">
            <a:extLst>
              <a:ext uri="{FF2B5EF4-FFF2-40B4-BE49-F238E27FC236}">
                <a16:creationId xmlns:a16="http://schemas.microsoft.com/office/drawing/2014/main" id="{D76E68AB-ECED-4255-99C5-BAE2D88BDA42}"/>
              </a:ext>
            </a:extLst>
          </p:cNvPr>
          <p:cNvCxnSpPr>
            <a:cxnSpLocks/>
          </p:cNvCxnSpPr>
          <p:nvPr/>
        </p:nvCxnSpPr>
        <p:spPr>
          <a:xfrm flipH="1">
            <a:off x="750975" y="1809549"/>
            <a:ext cx="288553" cy="2394"/>
          </a:xfrm>
          <a:prstGeom prst="straightConnector1">
            <a:avLst/>
          </a:prstGeom>
          <a:solidFill>
            <a:schemeClr val="accent2"/>
          </a:solidFill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>
            <a:extLst>
              <a:ext uri="{FF2B5EF4-FFF2-40B4-BE49-F238E27FC236}">
                <a16:creationId xmlns:a16="http://schemas.microsoft.com/office/drawing/2014/main" id="{B8F9D518-E2EA-416E-BC8D-543F7F5FBE92}"/>
              </a:ext>
            </a:extLst>
          </p:cNvPr>
          <p:cNvSpPr txBox="1"/>
          <p:nvPr/>
        </p:nvSpPr>
        <p:spPr>
          <a:xfrm>
            <a:off x="8420490" y="1987896"/>
            <a:ext cx="168544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prstClr val="black"/>
                </a:solidFill>
              </a:rPr>
              <a:t>-</a:t>
            </a:r>
            <a:r>
              <a:rPr lang="en-US" sz="900" dirty="0">
                <a:solidFill>
                  <a:prstClr val="black"/>
                </a:solidFill>
              </a:rPr>
              <a:t> (&lt;7 Hari </a:t>
            </a:r>
            <a:r>
              <a:rPr lang="en-US" sz="900" dirty="0" err="1">
                <a:solidFill>
                  <a:prstClr val="black"/>
                </a:solidFill>
              </a:rPr>
              <a:t>Kerja</a:t>
            </a:r>
            <a:r>
              <a:rPr lang="en-US" sz="900" dirty="0">
                <a:solidFill>
                  <a:prstClr val="black"/>
                </a:solidFill>
              </a:rPr>
              <a:t>)</a:t>
            </a:r>
            <a:r>
              <a:rPr lang="en-US" sz="900" i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en-US" sz="900" i="1" dirty="0">
                <a:solidFill>
                  <a:prstClr val="black"/>
                </a:solidFill>
              </a:rPr>
              <a:t>Email/ Payment Gateway</a:t>
            </a:r>
          </a:p>
          <a:p>
            <a:pPr algn="ctr"/>
            <a:r>
              <a:rPr lang="en-US" sz="900" i="1" dirty="0">
                <a:solidFill>
                  <a:prstClr val="black"/>
                </a:solidFill>
              </a:rPr>
              <a:t>- </a:t>
            </a:r>
            <a:r>
              <a:rPr lang="en-US" sz="900" i="1" dirty="0" err="1">
                <a:solidFill>
                  <a:prstClr val="black"/>
                </a:solidFill>
              </a:rPr>
              <a:t>Notifikasi</a:t>
            </a:r>
            <a:r>
              <a:rPr lang="en-US" sz="900" i="1" dirty="0">
                <a:solidFill>
                  <a:prstClr val="black"/>
                </a:solidFill>
              </a:rPr>
              <a:t> </a:t>
            </a:r>
            <a:r>
              <a:rPr lang="en-US" sz="900" i="1" dirty="0" err="1">
                <a:solidFill>
                  <a:prstClr val="black"/>
                </a:solidFill>
              </a:rPr>
              <a:t>ke</a:t>
            </a:r>
            <a:r>
              <a:rPr lang="en-US" sz="900" i="1" dirty="0">
                <a:solidFill>
                  <a:prstClr val="black"/>
                </a:solidFill>
              </a:rPr>
              <a:t> SIKI dan UMKU</a:t>
            </a:r>
            <a:endParaRPr lang="id-ID" sz="900" i="1" dirty="0">
              <a:solidFill>
                <a:prstClr val="black"/>
              </a:solidFill>
            </a:endParaRPr>
          </a:p>
        </p:txBody>
      </p:sp>
      <p:cxnSp>
        <p:nvCxnSpPr>
          <p:cNvPr id="277" name="Connector: Elbow 104">
            <a:extLst>
              <a:ext uri="{FF2B5EF4-FFF2-40B4-BE49-F238E27FC236}">
                <a16:creationId xmlns:a16="http://schemas.microsoft.com/office/drawing/2014/main" id="{1D94EAD8-1125-4528-A643-BA99931954C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76756" y="2933320"/>
            <a:ext cx="535499" cy="2505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306"/>
          <p:cNvCxnSpPr>
            <a:endCxn id="244" idx="0"/>
          </p:cNvCxnSpPr>
          <p:nvPr/>
        </p:nvCxnSpPr>
        <p:spPr>
          <a:xfrm>
            <a:off x="10357651" y="2024386"/>
            <a:ext cx="1213" cy="29419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Arrow Connector 338"/>
          <p:cNvCxnSpPr/>
          <p:nvPr/>
        </p:nvCxnSpPr>
        <p:spPr>
          <a:xfrm>
            <a:off x="1610350" y="1710903"/>
            <a:ext cx="478332" cy="23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FB9A880-6295-4F14-A155-EAA7AB3293E9}"/>
              </a:ext>
            </a:extLst>
          </p:cNvPr>
          <p:cNvSpPr txBox="1"/>
          <p:nvPr/>
        </p:nvSpPr>
        <p:spPr>
          <a:xfrm>
            <a:off x="212520" y="2774582"/>
            <a:ext cx="14086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713" marR="0" lvl="0" indent="-1127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NIB </a:t>
            </a:r>
          </a:p>
          <a:p>
            <a:pPr marL="112713" marR="0" lvl="0" indent="-1127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00" dirty="0" err="1">
                <a:solidFill>
                  <a:prstClr val="black"/>
                </a:solidFill>
                <a:latin typeface="Calibri"/>
              </a:rPr>
              <a:t>Sertifikat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00" dirty="0" err="1">
                <a:solidFill>
                  <a:prstClr val="black"/>
                </a:solidFill>
                <a:latin typeface="Calibri"/>
              </a:rPr>
              <a:t>Standar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marL="112713" marR="0" lvl="0" indent="-1127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UMKU</a:t>
            </a:r>
          </a:p>
          <a:p>
            <a:pPr marL="112713" marR="0" lvl="0" indent="-1127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SBU</a:t>
            </a:r>
            <a:endParaRPr kumimoji="0" lang="id-ID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C5D882-F4A4-0853-5A82-8D55BE1AD702}"/>
              </a:ext>
            </a:extLst>
          </p:cNvPr>
          <p:cNvSpPr txBox="1"/>
          <p:nvPr/>
        </p:nvSpPr>
        <p:spPr>
          <a:xfrm>
            <a:off x="5426985" y="646433"/>
            <a:ext cx="61569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(&lt;5 Hari </a:t>
            </a:r>
            <a:r>
              <a:rPr lang="en-US" sz="1200" dirty="0" err="1">
                <a:solidFill>
                  <a:prstClr val="black"/>
                </a:solidFill>
              </a:rPr>
              <a:t>Kerja</a:t>
            </a:r>
            <a:r>
              <a:rPr lang="en-US" sz="1200" dirty="0">
                <a:solidFill>
                  <a:prstClr val="black"/>
                </a:solidFill>
              </a:rPr>
              <a:t>)</a:t>
            </a:r>
            <a:r>
              <a:rPr lang="en-US" sz="1200" i="1" dirty="0">
                <a:solidFill>
                  <a:prstClr val="black"/>
                </a:solidFill>
              </a:rPr>
              <a:t> </a:t>
            </a:r>
            <a:endParaRPr lang="en-US" sz="1200" dirty="0"/>
          </a:p>
        </p:txBody>
      </p:sp>
      <p:sp>
        <p:nvSpPr>
          <p:cNvPr id="12" name="Round Same Side Corner Rectangle 1">
            <a:extLst>
              <a:ext uri="{FF2B5EF4-FFF2-40B4-BE49-F238E27FC236}">
                <a16:creationId xmlns:a16="http://schemas.microsoft.com/office/drawing/2014/main" id="{3496271B-E8FC-C0B4-ADD4-6887A4B96A66}"/>
              </a:ext>
            </a:extLst>
          </p:cNvPr>
          <p:cNvSpPr/>
          <p:nvPr/>
        </p:nvSpPr>
        <p:spPr>
          <a:xfrm rot="5400000">
            <a:off x="-350618" y="327325"/>
            <a:ext cx="857283" cy="156047"/>
          </a:xfrm>
          <a:prstGeom prst="round2Same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252457-EBAB-3F89-85C6-88852F599218}"/>
              </a:ext>
            </a:extLst>
          </p:cNvPr>
          <p:cNvSpPr txBox="1"/>
          <p:nvPr/>
        </p:nvSpPr>
        <p:spPr>
          <a:xfrm>
            <a:off x="244770" y="43341"/>
            <a:ext cx="501622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687">
              <a:defRPr/>
            </a:pPr>
            <a:r>
              <a:rPr lang="fi-FI" altLang="ko-KR" sz="2200" b="1" dirty="0">
                <a:latin typeface="DM Sans" charset="0"/>
                <a:ea typeface="DM Sans" charset="0"/>
                <a:cs typeface="DM Sans" charset="0"/>
              </a:rPr>
              <a:t>ALUR PERMOHONAN SERTIFIKASI SBU JASA KONSTRUKSI</a:t>
            </a:r>
            <a:endParaRPr lang="fi-FI" altLang="ko-KR" sz="2200" i="1" dirty="0">
              <a:latin typeface="DM Sans" charset="0"/>
              <a:ea typeface="DM Sans" charset="0"/>
              <a:cs typeface="DM Sans" charset="0"/>
            </a:endParaRPr>
          </a:p>
        </p:txBody>
      </p:sp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id="{99634D16-3715-D150-ED18-D43565057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95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C3E62D83-DF72-59D8-2A43-285D06D098F3}"/>
              </a:ext>
            </a:extLst>
          </p:cNvPr>
          <p:cNvSpPr/>
          <p:nvPr/>
        </p:nvSpPr>
        <p:spPr>
          <a:xfrm>
            <a:off x="7309112" y="4242693"/>
            <a:ext cx="4723067" cy="24271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6DE09EE9-D753-1E61-C18F-E9FD174AA58C}"/>
              </a:ext>
            </a:extLst>
          </p:cNvPr>
          <p:cNvSpPr/>
          <p:nvPr/>
        </p:nvSpPr>
        <p:spPr>
          <a:xfrm>
            <a:off x="359379" y="833990"/>
            <a:ext cx="8792185" cy="761163"/>
          </a:xfrm>
          <a:prstGeom prst="snip2DiagRect">
            <a:avLst/>
          </a:prstGeom>
          <a:solidFill>
            <a:srgbClr val="F7B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733" name="Google Shape;2733;p31"/>
          <p:cNvGrpSpPr/>
          <p:nvPr/>
        </p:nvGrpSpPr>
        <p:grpSpPr>
          <a:xfrm>
            <a:off x="359266" y="2545604"/>
            <a:ext cx="4039933" cy="2847993"/>
            <a:chOff x="637925" y="2036075"/>
            <a:chExt cx="2981675" cy="2104400"/>
          </a:xfrm>
        </p:grpSpPr>
        <p:sp>
          <p:nvSpPr>
            <p:cNvPr id="2757" name="Google Shape;2757;p31"/>
            <p:cNvSpPr/>
            <p:nvPr/>
          </p:nvSpPr>
          <p:spPr>
            <a:xfrm>
              <a:off x="3532475" y="3044725"/>
              <a:ext cx="87125" cy="87100"/>
            </a:xfrm>
            <a:custGeom>
              <a:avLst/>
              <a:gdLst/>
              <a:ahLst/>
              <a:cxnLst/>
              <a:rect l="l" t="t" r="r" b="b"/>
              <a:pathLst>
                <a:path w="3485" h="3484" extrusionOk="0">
                  <a:moveTo>
                    <a:pt x="1743" y="0"/>
                  </a:moveTo>
                  <a:cubicBezTo>
                    <a:pt x="793" y="0"/>
                    <a:pt x="1" y="760"/>
                    <a:pt x="1" y="1742"/>
                  </a:cubicBezTo>
                  <a:cubicBezTo>
                    <a:pt x="1" y="2692"/>
                    <a:pt x="793" y="3484"/>
                    <a:pt x="1743" y="3484"/>
                  </a:cubicBezTo>
                  <a:cubicBezTo>
                    <a:pt x="2693" y="3484"/>
                    <a:pt x="3485" y="2692"/>
                    <a:pt x="3485" y="1742"/>
                  </a:cubicBezTo>
                  <a:cubicBezTo>
                    <a:pt x="3485" y="760"/>
                    <a:pt x="2693" y="0"/>
                    <a:pt x="1743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0" name="Google Shape;2760;p31"/>
            <p:cNvSpPr/>
            <p:nvPr/>
          </p:nvSpPr>
          <p:spPr>
            <a:xfrm>
              <a:off x="2694850" y="2979800"/>
              <a:ext cx="86325" cy="62575"/>
            </a:xfrm>
            <a:custGeom>
              <a:avLst/>
              <a:gdLst/>
              <a:ahLst/>
              <a:cxnLst/>
              <a:rect l="l" t="t" r="r" b="b"/>
              <a:pathLst>
                <a:path w="3453" h="2503" extrusionOk="0">
                  <a:moveTo>
                    <a:pt x="0" y="0"/>
                  </a:moveTo>
                  <a:lnTo>
                    <a:pt x="855" y="1267"/>
                  </a:lnTo>
                  <a:lnTo>
                    <a:pt x="1710" y="2502"/>
                  </a:lnTo>
                  <a:lnTo>
                    <a:pt x="2597" y="1267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1" name="Google Shape;2761;p31"/>
            <p:cNvSpPr/>
            <p:nvPr/>
          </p:nvSpPr>
          <p:spPr>
            <a:xfrm>
              <a:off x="2384475" y="3080350"/>
              <a:ext cx="373725" cy="6350"/>
            </a:xfrm>
            <a:custGeom>
              <a:avLst/>
              <a:gdLst/>
              <a:ahLst/>
              <a:cxnLst/>
              <a:rect l="l" t="t" r="r" b="b"/>
              <a:pathLst>
                <a:path w="14949" h="254" extrusionOk="0">
                  <a:moveTo>
                    <a:pt x="1" y="0"/>
                  </a:moveTo>
                  <a:lnTo>
                    <a:pt x="1" y="254"/>
                  </a:lnTo>
                  <a:lnTo>
                    <a:pt x="14949" y="254"/>
                  </a:lnTo>
                  <a:lnTo>
                    <a:pt x="14949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2" name="Google Shape;2762;p31"/>
            <p:cNvSpPr/>
            <p:nvPr/>
          </p:nvSpPr>
          <p:spPr>
            <a:xfrm>
              <a:off x="1694900" y="3759650"/>
              <a:ext cx="6350" cy="373700"/>
            </a:xfrm>
            <a:custGeom>
              <a:avLst/>
              <a:gdLst/>
              <a:ahLst/>
              <a:cxnLst/>
              <a:rect l="l" t="t" r="r" b="b"/>
              <a:pathLst>
                <a:path w="254" h="14948" extrusionOk="0">
                  <a:moveTo>
                    <a:pt x="0" y="0"/>
                  </a:moveTo>
                  <a:lnTo>
                    <a:pt x="0" y="14948"/>
                  </a:lnTo>
                  <a:lnTo>
                    <a:pt x="253" y="14948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3" name="Google Shape;2763;p31"/>
            <p:cNvSpPr/>
            <p:nvPr/>
          </p:nvSpPr>
          <p:spPr>
            <a:xfrm>
              <a:off x="642675" y="3080350"/>
              <a:ext cx="373725" cy="6350"/>
            </a:xfrm>
            <a:custGeom>
              <a:avLst/>
              <a:gdLst/>
              <a:ahLst/>
              <a:cxnLst/>
              <a:rect l="l" t="t" r="r" b="b"/>
              <a:pathLst>
                <a:path w="14949" h="254" extrusionOk="0">
                  <a:moveTo>
                    <a:pt x="1" y="0"/>
                  </a:moveTo>
                  <a:lnTo>
                    <a:pt x="1" y="254"/>
                  </a:lnTo>
                  <a:lnTo>
                    <a:pt x="14949" y="254"/>
                  </a:lnTo>
                  <a:lnTo>
                    <a:pt x="14949" y="0"/>
                  </a:lnTo>
                  <a:close/>
                </a:path>
              </a:pathLst>
            </a:custGeom>
            <a:solidFill>
              <a:srgbClr val="9697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4" name="Google Shape;2764;p31"/>
            <p:cNvSpPr/>
            <p:nvPr/>
          </p:nvSpPr>
          <p:spPr>
            <a:xfrm>
              <a:off x="1698050" y="3079550"/>
              <a:ext cx="688050" cy="688025"/>
            </a:xfrm>
            <a:custGeom>
              <a:avLst/>
              <a:gdLst/>
              <a:ahLst/>
              <a:cxnLst/>
              <a:rect l="l" t="t" r="r" b="b"/>
              <a:pathLst>
                <a:path w="27522" h="27521" extrusionOk="0">
                  <a:moveTo>
                    <a:pt x="23056" y="1"/>
                  </a:moveTo>
                  <a:lnTo>
                    <a:pt x="23056" y="32"/>
                  </a:lnTo>
                  <a:cubicBezTo>
                    <a:pt x="23056" y="12763"/>
                    <a:pt x="12732" y="23087"/>
                    <a:pt x="1" y="23087"/>
                  </a:cubicBezTo>
                  <a:lnTo>
                    <a:pt x="1" y="27521"/>
                  </a:lnTo>
                  <a:cubicBezTo>
                    <a:pt x="15202" y="27521"/>
                    <a:pt x="27521" y="15202"/>
                    <a:pt x="2752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5" name="Google Shape;2765;p31"/>
            <p:cNvSpPr/>
            <p:nvPr/>
          </p:nvSpPr>
          <p:spPr>
            <a:xfrm>
              <a:off x="1010050" y="3079550"/>
              <a:ext cx="688025" cy="688025"/>
            </a:xfrm>
            <a:custGeom>
              <a:avLst/>
              <a:gdLst/>
              <a:ahLst/>
              <a:cxnLst/>
              <a:rect l="l" t="t" r="r" b="b"/>
              <a:pathLst>
                <a:path w="27521" h="27521" extrusionOk="0">
                  <a:moveTo>
                    <a:pt x="0" y="1"/>
                  </a:moveTo>
                  <a:cubicBezTo>
                    <a:pt x="0" y="15202"/>
                    <a:pt x="12320" y="27521"/>
                    <a:pt x="27521" y="27521"/>
                  </a:cubicBezTo>
                  <a:lnTo>
                    <a:pt x="27521" y="23087"/>
                  </a:lnTo>
                  <a:cubicBezTo>
                    <a:pt x="14790" y="23087"/>
                    <a:pt x="4466" y="12763"/>
                    <a:pt x="4466" y="32"/>
                  </a:cubicBezTo>
                  <a:lnTo>
                    <a:pt x="4466" y="1"/>
                  </a:lnTo>
                  <a:close/>
                </a:path>
              </a:pathLst>
            </a:custGeom>
            <a:solidFill>
              <a:srgbClr val="212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766" name="Google Shape;2766;p31"/>
            <p:cNvSpPr/>
            <p:nvPr/>
          </p:nvSpPr>
          <p:spPr>
            <a:xfrm>
              <a:off x="1010050" y="2393125"/>
              <a:ext cx="1376050" cy="688025"/>
            </a:xfrm>
            <a:custGeom>
              <a:avLst/>
              <a:gdLst/>
              <a:ahLst/>
              <a:cxnLst/>
              <a:rect l="l" t="t" r="r" b="b"/>
              <a:pathLst>
                <a:path w="55042" h="27521" extrusionOk="0">
                  <a:moveTo>
                    <a:pt x="27521" y="1"/>
                  </a:moveTo>
                  <a:cubicBezTo>
                    <a:pt x="12320" y="1"/>
                    <a:pt x="0" y="12320"/>
                    <a:pt x="0" y="27521"/>
                  </a:cubicBezTo>
                  <a:lnTo>
                    <a:pt x="4466" y="27521"/>
                  </a:lnTo>
                  <a:lnTo>
                    <a:pt x="4466" y="27489"/>
                  </a:lnTo>
                  <a:cubicBezTo>
                    <a:pt x="4466" y="14758"/>
                    <a:pt x="14790" y="4434"/>
                    <a:pt x="27521" y="4434"/>
                  </a:cubicBezTo>
                  <a:cubicBezTo>
                    <a:pt x="40252" y="4434"/>
                    <a:pt x="50576" y="14758"/>
                    <a:pt x="50576" y="27489"/>
                  </a:cubicBezTo>
                  <a:lnTo>
                    <a:pt x="50576" y="27521"/>
                  </a:lnTo>
                  <a:lnTo>
                    <a:pt x="55041" y="27521"/>
                  </a:lnTo>
                  <a:cubicBezTo>
                    <a:pt x="55041" y="12320"/>
                    <a:pt x="42722" y="1"/>
                    <a:pt x="27521" y="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7" name="Google Shape;2767;p31"/>
            <p:cNvSpPr/>
            <p:nvPr/>
          </p:nvSpPr>
          <p:spPr>
            <a:xfrm>
              <a:off x="820825" y="2203125"/>
              <a:ext cx="1754500" cy="877250"/>
            </a:xfrm>
            <a:custGeom>
              <a:avLst/>
              <a:gdLst/>
              <a:ahLst/>
              <a:cxnLst/>
              <a:rect l="l" t="t" r="r" b="b"/>
              <a:pathLst>
                <a:path w="70180" h="35090" extrusionOk="0">
                  <a:moveTo>
                    <a:pt x="35090" y="0"/>
                  </a:moveTo>
                  <a:cubicBezTo>
                    <a:pt x="15740" y="0"/>
                    <a:pt x="0" y="15740"/>
                    <a:pt x="0" y="35089"/>
                  </a:cubicBezTo>
                  <a:lnTo>
                    <a:pt x="1457" y="35089"/>
                  </a:lnTo>
                  <a:cubicBezTo>
                    <a:pt x="1457" y="16563"/>
                    <a:pt x="16563" y="1457"/>
                    <a:pt x="35090" y="1457"/>
                  </a:cubicBezTo>
                  <a:cubicBezTo>
                    <a:pt x="53648" y="1457"/>
                    <a:pt x="68722" y="16563"/>
                    <a:pt x="68722" y="35089"/>
                  </a:cubicBezTo>
                  <a:lnTo>
                    <a:pt x="70179" y="35089"/>
                  </a:lnTo>
                  <a:cubicBezTo>
                    <a:pt x="70179" y="15740"/>
                    <a:pt x="54440" y="0"/>
                    <a:pt x="35090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8" name="Google Shape;2768;p31"/>
            <p:cNvSpPr/>
            <p:nvPr/>
          </p:nvSpPr>
          <p:spPr>
            <a:xfrm>
              <a:off x="836650" y="3080350"/>
              <a:ext cx="861425" cy="862200"/>
            </a:xfrm>
            <a:custGeom>
              <a:avLst/>
              <a:gdLst/>
              <a:ahLst/>
              <a:cxnLst/>
              <a:rect l="l" t="t" r="r" b="b"/>
              <a:pathLst>
                <a:path w="34457" h="34488" extrusionOk="0">
                  <a:moveTo>
                    <a:pt x="1" y="0"/>
                  </a:moveTo>
                  <a:cubicBezTo>
                    <a:pt x="1" y="19002"/>
                    <a:pt x="15455" y="34488"/>
                    <a:pt x="34457" y="34488"/>
                  </a:cubicBezTo>
                  <a:lnTo>
                    <a:pt x="34457" y="34234"/>
                  </a:lnTo>
                  <a:cubicBezTo>
                    <a:pt x="15582" y="34234"/>
                    <a:pt x="223" y="18875"/>
                    <a:pt x="223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9" name="Google Shape;2769;p31"/>
            <p:cNvSpPr/>
            <p:nvPr/>
          </p:nvSpPr>
          <p:spPr>
            <a:xfrm>
              <a:off x="1698050" y="3080350"/>
              <a:ext cx="862225" cy="862200"/>
            </a:xfrm>
            <a:custGeom>
              <a:avLst/>
              <a:gdLst/>
              <a:ahLst/>
              <a:cxnLst/>
              <a:rect l="l" t="t" r="r" b="b"/>
              <a:pathLst>
                <a:path w="34489" h="34488" extrusionOk="0">
                  <a:moveTo>
                    <a:pt x="34235" y="0"/>
                  </a:moveTo>
                  <a:cubicBezTo>
                    <a:pt x="34235" y="18875"/>
                    <a:pt x="18876" y="34234"/>
                    <a:pt x="1" y="34234"/>
                  </a:cubicBezTo>
                  <a:lnTo>
                    <a:pt x="1" y="34488"/>
                  </a:lnTo>
                  <a:cubicBezTo>
                    <a:pt x="19002" y="34488"/>
                    <a:pt x="34488" y="19002"/>
                    <a:pt x="34488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0" name="Google Shape;2770;p31"/>
            <p:cNvSpPr/>
            <p:nvPr/>
          </p:nvSpPr>
          <p:spPr>
            <a:xfrm>
              <a:off x="653775" y="2036075"/>
              <a:ext cx="2089375" cy="1044300"/>
            </a:xfrm>
            <a:custGeom>
              <a:avLst/>
              <a:gdLst/>
              <a:ahLst/>
              <a:cxnLst/>
              <a:rect l="l" t="t" r="r" b="b"/>
              <a:pathLst>
                <a:path w="83575" h="41772" extrusionOk="0">
                  <a:moveTo>
                    <a:pt x="41772" y="0"/>
                  </a:moveTo>
                  <a:cubicBezTo>
                    <a:pt x="18748" y="0"/>
                    <a:pt x="0" y="18748"/>
                    <a:pt x="0" y="41771"/>
                  </a:cubicBezTo>
                  <a:lnTo>
                    <a:pt x="222" y="41771"/>
                  </a:lnTo>
                  <a:cubicBezTo>
                    <a:pt x="222" y="18875"/>
                    <a:pt x="18875" y="222"/>
                    <a:pt x="41772" y="222"/>
                  </a:cubicBezTo>
                  <a:cubicBezTo>
                    <a:pt x="64669" y="222"/>
                    <a:pt x="83322" y="18875"/>
                    <a:pt x="83322" y="41771"/>
                  </a:cubicBezTo>
                  <a:lnTo>
                    <a:pt x="83575" y="41771"/>
                  </a:lnTo>
                  <a:cubicBezTo>
                    <a:pt x="83575" y="18748"/>
                    <a:pt x="64827" y="0"/>
                    <a:pt x="41772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1" name="Google Shape;2771;p31"/>
            <p:cNvSpPr/>
            <p:nvPr/>
          </p:nvSpPr>
          <p:spPr>
            <a:xfrm>
              <a:off x="637925" y="3080350"/>
              <a:ext cx="1060150" cy="1060125"/>
            </a:xfrm>
            <a:custGeom>
              <a:avLst/>
              <a:gdLst/>
              <a:ahLst/>
              <a:cxnLst/>
              <a:rect l="l" t="t" r="r" b="b"/>
              <a:pathLst>
                <a:path w="42406" h="42405" extrusionOk="0">
                  <a:moveTo>
                    <a:pt x="1" y="0"/>
                  </a:moveTo>
                  <a:cubicBezTo>
                    <a:pt x="1" y="23372"/>
                    <a:pt x="19034" y="42405"/>
                    <a:pt x="42406" y="42405"/>
                  </a:cubicBezTo>
                  <a:lnTo>
                    <a:pt x="42406" y="40948"/>
                  </a:lnTo>
                  <a:cubicBezTo>
                    <a:pt x="19826" y="40948"/>
                    <a:pt x="1489" y="22580"/>
                    <a:pt x="1489" y="0"/>
                  </a:cubicBezTo>
                  <a:close/>
                </a:path>
              </a:pathLst>
            </a:custGeom>
            <a:solidFill>
              <a:srgbClr val="212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2" name="Google Shape;2772;p31"/>
            <p:cNvSpPr/>
            <p:nvPr/>
          </p:nvSpPr>
          <p:spPr>
            <a:xfrm>
              <a:off x="1698050" y="3080350"/>
              <a:ext cx="1060150" cy="1060125"/>
            </a:xfrm>
            <a:custGeom>
              <a:avLst/>
              <a:gdLst/>
              <a:ahLst/>
              <a:cxnLst/>
              <a:rect l="l" t="t" r="r" b="b"/>
              <a:pathLst>
                <a:path w="42406" h="42405" extrusionOk="0">
                  <a:moveTo>
                    <a:pt x="40949" y="0"/>
                  </a:moveTo>
                  <a:cubicBezTo>
                    <a:pt x="40949" y="22580"/>
                    <a:pt x="22581" y="40948"/>
                    <a:pt x="1" y="40948"/>
                  </a:cubicBezTo>
                  <a:lnTo>
                    <a:pt x="1" y="42405"/>
                  </a:lnTo>
                  <a:cubicBezTo>
                    <a:pt x="23373" y="42405"/>
                    <a:pt x="42406" y="23372"/>
                    <a:pt x="42406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3" name="Google Shape;2773;p31"/>
            <p:cNvSpPr/>
            <p:nvPr/>
          </p:nvSpPr>
          <p:spPr>
            <a:xfrm>
              <a:off x="797075" y="3080350"/>
              <a:ext cx="86325" cy="62575"/>
            </a:xfrm>
            <a:custGeom>
              <a:avLst/>
              <a:gdLst/>
              <a:ahLst/>
              <a:cxnLst/>
              <a:rect l="l" t="t" r="r" b="b"/>
              <a:pathLst>
                <a:path w="3453" h="2503" extrusionOk="0">
                  <a:moveTo>
                    <a:pt x="1742" y="0"/>
                  </a:moveTo>
                  <a:lnTo>
                    <a:pt x="855" y="1267"/>
                  </a:lnTo>
                  <a:lnTo>
                    <a:pt x="0" y="2502"/>
                  </a:lnTo>
                  <a:lnTo>
                    <a:pt x="3452" y="2502"/>
                  </a:lnTo>
                  <a:lnTo>
                    <a:pt x="2597" y="1267"/>
                  </a:lnTo>
                  <a:lnTo>
                    <a:pt x="1742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4" name="Google Shape;2774;p31"/>
            <p:cNvSpPr/>
            <p:nvPr/>
          </p:nvSpPr>
          <p:spPr>
            <a:xfrm>
              <a:off x="1702025" y="3893450"/>
              <a:ext cx="61775" cy="87100"/>
            </a:xfrm>
            <a:custGeom>
              <a:avLst/>
              <a:gdLst/>
              <a:ahLst/>
              <a:cxnLst/>
              <a:rect l="l" t="t" r="r" b="b"/>
              <a:pathLst>
                <a:path w="2471" h="3484" extrusionOk="0">
                  <a:moveTo>
                    <a:pt x="2470" y="0"/>
                  </a:moveTo>
                  <a:lnTo>
                    <a:pt x="1235" y="887"/>
                  </a:lnTo>
                  <a:lnTo>
                    <a:pt x="0" y="1742"/>
                  </a:lnTo>
                  <a:lnTo>
                    <a:pt x="1235" y="2597"/>
                  </a:lnTo>
                  <a:lnTo>
                    <a:pt x="2470" y="3484"/>
                  </a:lnTo>
                  <a:lnTo>
                    <a:pt x="2470" y="1742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5" name="Google Shape;2775;p31"/>
            <p:cNvSpPr/>
            <p:nvPr/>
          </p:nvSpPr>
          <p:spPr>
            <a:xfrm>
              <a:off x="3469950" y="3041550"/>
              <a:ext cx="66525" cy="92650"/>
            </a:xfrm>
            <a:custGeom>
              <a:avLst/>
              <a:gdLst/>
              <a:ahLst/>
              <a:cxnLst/>
              <a:rect l="l" t="t" r="r" b="b"/>
              <a:pathLst>
                <a:path w="2661" h="3706" extrusionOk="0">
                  <a:moveTo>
                    <a:pt x="0" y="1"/>
                  </a:moveTo>
                  <a:lnTo>
                    <a:pt x="0" y="1869"/>
                  </a:lnTo>
                  <a:lnTo>
                    <a:pt x="0" y="3706"/>
                  </a:lnTo>
                  <a:lnTo>
                    <a:pt x="1330" y="2787"/>
                  </a:lnTo>
                  <a:lnTo>
                    <a:pt x="2660" y="1869"/>
                  </a:lnTo>
                  <a:lnTo>
                    <a:pt x="1330" y="9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9" name="Google Shape;2809;p31"/>
            <p:cNvSpPr/>
            <p:nvPr/>
          </p:nvSpPr>
          <p:spPr>
            <a:xfrm>
              <a:off x="2693250" y="3044725"/>
              <a:ext cx="85550" cy="86325"/>
            </a:xfrm>
            <a:custGeom>
              <a:avLst/>
              <a:gdLst/>
              <a:ahLst/>
              <a:cxnLst/>
              <a:rect l="l" t="t" r="r" b="b"/>
              <a:pathLst>
                <a:path w="3422" h="3453" extrusionOk="0">
                  <a:moveTo>
                    <a:pt x="1711" y="0"/>
                  </a:moveTo>
                  <a:cubicBezTo>
                    <a:pt x="761" y="0"/>
                    <a:pt x="1" y="792"/>
                    <a:pt x="1" y="1742"/>
                  </a:cubicBezTo>
                  <a:cubicBezTo>
                    <a:pt x="1" y="2692"/>
                    <a:pt x="761" y="3452"/>
                    <a:pt x="1711" y="3452"/>
                  </a:cubicBezTo>
                  <a:cubicBezTo>
                    <a:pt x="2661" y="3452"/>
                    <a:pt x="3421" y="2692"/>
                    <a:pt x="3421" y="1742"/>
                  </a:cubicBezTo>
                  <a:cubicBezTo>
                    <a:pt x="3421" y="792"/>
                    <a:pt x="2661" y="0"/>
                    <a:pt x="171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23" name="Google Shape;2823;p31"/>
          <p:cNvSpPr txBox="1"/>
          <p:nvPr/>
        </p:nvSpPr>
        <p:spPr>
          <a:xfrm>
            <a:off x="6900673" y="2447209"/>
            <a:ext cx="3187330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1700" b="1" dirty="0">
                <a:solidFill>
                  <a:srgbClr val="FF0000"/>
                </a:solidFill>
              </a:rPr>
              <a:t>Belum </a:t>
            </a:r>
            <a:r>
              <a:rPr lang="en-US" sz="1700" b="1" dirty="0" err="1">
                <a:solidFill>
                  <a:srgbClr val="FF0000"/>
                </a:solidFill>
              </a:rPr>
              <a:t>memiliki</a:t>
            </a:r>
            <a:r>
              <a:rPr lang="en-US" sz="1700" b="1" dirty="0">
                <a:solidFill>
                  <a:srgbClr val="FF0000"/>
                </a:solidFill>
              </a:rPr>
              <a:t> SBU KBLI 2020</a:t>
            </a:r>
          </a:p>
        </p:txBody>
      </p:sp>
      <p:sp>
        <p:nvSpPr>
          <p:cNvPr id="2825" name="Google Shape;2825;p31"/>
          <p:cNvSpPr txBox="1"/>
          <p:nvPr/>
        </p:nvSpPr>
        <p:spPr>
          <a:xfrm>
            <a:off x="7789647" y="3541053"/>
            <a:ext cx="3504373" cy="51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1700" b="1" dirty="0" err="1">
                <a:solidFill>
                  <a:srgbClr val="FF0000"/>
                </a:solidFill>
                <a:cs typeface="Arial" panose="020B0604020202020204" pitchFamily="34" charset="0"/>
              </a:rPr>
              <a:t>Perpanjangan</a:t>
            </a:r>
            <a:r>
              <a:rPr lang="en-US" sz="1700" b="1" dirty="0">
                <a:solidFill>
                  <a:srgbClr val="FF0000"/>
                </a:solidFill>
                <a:cs typeface="Arial" panose="020B0604020202020204" pitchFamily="34" charset="0"/>
              </a:rPr>
              <a:t> masa </a:t>
            </a:r>
            <a:r>
              <a:rPr lang="en-US" sz="1700" b="1" dirty="0" err="1">
                <a:solidFill>
                  <a:srgbClr val="FF0000"/>
                </a:solidFill>
                <a:cs typeface="Arial" panose="020B0604020202020204" pitchFamily="34" charset="0"/>
              </a:rPr>
              <a:t>berlaku</a:t>
            </a:r>
            <a:r>
              <a:rPr lang="en-US" sz="1700" b="1" dirty="0">
                <a:solidFill>
                  <a:srgbClr val="FF0000"/>
                </a:solidFill>
                <a:cs typeface="Arial" panose="020B0604020202020204" pitchFamily="34" charset="0"/>
              </a:rPr>
              <a:t> SBU KBLI 2020</a:t>
            </a:r>
          </a:p>
        </p:txBody>
      </p:sp>
      <p:sp>
        <p:nvSpPr>
          <p:cNvPr id="2827" name="Google Shape;2827;p31"/>
          <p:cNvSpPr txBox="1"/>
          <p:nvPr/>
        </p:nvSpPr>
        <p:spPr>
          <a:xfrm>
            <a:off x="7413773" y="4800803"/>
            <a:ext cx="4770186" cy="1522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65113" indent="-265113">
              <a:buFont typeface="+mj-lt"/>
              <a:buAutoNum type="arabicParenR"/>
            </a:pPr>
            <a:r>
              <a:rPr lang="id-ID" sz="1700" b="1" dirty="0">
                <a:solidFill>
                  <a:srgbClr val="FF0000"/>
                </a:solidFill>
              </a:rPr>
              <a:t>Proses </a:t>
            </a:r>
            <a:r>
              <a:rPr lang="en-US" sz="1700" b="1" dirty="0" err="1">
                <a:solidFill>
                  <a:srgbClr val="FF0000"/>
                </a:solidFill>
              </a:rPr>
              <a:t>Perubahan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Melalui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id-ID" sz="1700" b="1" dirty="0">
                <a:solidFill>
                  <a:srgbClr val="FF0000"/>
                </a:solidFill>
              </a:rPr>
              <a:t>LSBU</a:t>
            </a:r>
            <a:r>
              <a:rPr lang="en-US" sz="1700" b="1" dirty="0"/>
              <a:t>: </a:t>
            </a:r>
            <a:r>
              <a:rPr lang="id-ID" sz="1700" dirty="0"/>
              <a:t>Perluasan lingkup (penambahan subklasifikasi)</a:t>
            </a:r>
            <a:r>
              <a:rPr lang="en-US" sz="1700" dirty="0"/>
              <a:t>; </a:t>
            </a:r>
            <a:r>
              <a:rPr lang="id-ID" sz="1700" dirty="0"/>
              <a:t>Turun kualifikasi melalui asesmen</a:t>
            </a:r>
            <a:r>
              <a:rPr lang="en-US" sz="1700" dirty="0"/>
              <a:t>; </a:t>
            </a:r>
            <a:r>
              <a:rPr lang="id-ID" sz="1700" dirty="0"/>
              <a:t>Naik kualifikasi dengan </a:t>
            </a:r>
            <a:r>
              <a:rPr lang="id-ID" sz="1700" dirty="0" err="1"/>
              <a:t>asesmen</a:t>
            </a:r>
            <a:r>
              <a:rPr lang="en-US" sz="1700" dirty="0"/>
              <a:t>.</a:t>
            </a:r>
          </a:p>
          <a:p>
            <a:pPr marL="265113" indent="-265113">
              <a:buFont typeface="+mj-lt"/>
              <a:buAutoNum type="arabicParenR"/>
            </a:pPr>
            <a:r>
              <a:rPr lang="id-ID" sz="1700" b="1" dirty="0">
                <a:solidFill>
                  <a:srgbClr val="FF0000"/>
                </a:solidFill>
              </a:rPr>
              <a:t>Tanpa proses </a:t>
            </a:r>
            <a:r>
              <a:rPr lang="en-US" sz="1700" b="1" dirty="0" err="1">
                <a:solidFill>
                  <a:srgbClr val="FF0000"/>
                </a:solidFill>
              </a:rPr>
              <a:t>melalui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id-ID" sz="1700" b="1" dirty="0">
                <a:solidFill>
                  <a:srgbClr val="FF0000"/>
                </a:solidFill>
              </a:rPr>
              <a:t>LSBU</a:t>
            </a:r>
            <a:r>
              <a:rPr lang="en-US" sz="1700" b="1" dirty="0">
                <a:solidFill>
                  <a:srgbClr val="FF0000"/>
                </a:solidFill>
              </a:rPr>
              <a:t> (</a:t>
            </a:r>
            <a:r>
              <a:rPr lang="en-US" sz="1700" b="1" dirty="0" err="1">
                <a:solidFill>
                  <a:srgbClr val="FF0000"/>
                </a:solidFill>
              </a:rPr>
              <a:t>langsung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ke</a:t>
            </a:r>
            <a:r>
              <a:rPr lang="en-US" sz="1700" b="1" dirty="0">
                <a:solidFill>
                  <a:srgbClr val="FF0000"/>
                </a:solidFill>
              </a:rPr>
              <a:t> LPJK)</a:t>
            </a:r>
            <a:r>
              <a:rPr lang="en-US" sz="1700" b="1" dirty="0"/>
              <a:t> : </a:t>
            </a:r>
            <a:r>
              <a:rPr lang="id-ID" sz="1700" dirty="0"/>
              <a:t>Perubahan data adminisrasi merubah sertifikat tanpa asesmen: alamat, asosiasi, email, npwp, PJBU </a:t>
            </a:r>
            <a:r>
              <a:rPr lang="en-US" sz="1700" dirty="0" err="1"/>
              <a:t>dll</a:t>
            </a:r>
            <a:r>
              <a:rPr lang="en-US" sz="1700" dirty="0"/>
              <a:t>. </a:t>
            </a:r>
          </a:p>
          <a:p>
            <a:pPr marL="265113" lvl="0" indent="-265113">
              <a:buFont typeface="+mj-lt"/>
              <a:buAutoNum type="arabicParenR"/>
            </a:pPr>
            <a:endParaRPr lang="en-US" sz="1700" b="1" dirty="0"/>
          </a:p>
        </p:txBody>
      </p:sp>
      <p:sp>
        <p:nvSpPr>
          <p:cNvPr id="99" name="Round Same Side Corner Rectangle 1">
            <a:extLst>
              <a:ext uri="{FF2B5EF4-FFF2-40B4-BE49-F238E27FC236}">
                <a16:creationId xmlns:a16="http://schemas.microsoft.com/office/drawing/2014/main" id="{3AD1304C-4EE0-467A-A70D-9AD178D260A8}"/>
              </a:ext>
            </a:extLst>
          </p:cNvPr>
          <p:cNvSpPr/>
          <p:nvPr/>
        </p:nvSpPr>
        <p:spPr>
          <a:xfrm rot="5400000">
            <a:off x="-350618" y="327325"/>
            <a:ext cx="857283" cy="156047"/>
          </a:xfrm>
          <a:prstGeom prst="round2Same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2E9881C8-8F83-4276-A9DD-50608AE06C99}"/>
              </a:ext>
            </a:extLst>
          </p:cNvPr>
          <p:cNvSpPr txBox="1">
            <a:spLocks/>
          </p:cNvSpPr>
          <p:nvPr/>
        </p:nvSpPr>
        <p:spPr>
          <a:xfrm>
            <a:off x="1180391" y="3714501"/>
            <a:ext cx="1221984" cy="5059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prstClr val="black"/>
                </a:solidFill>
                <a:latin typeface=""/>
              </a:rPr>
              <a:t>OSS</a:t>
            </a:r>
            <a:endParaRPr kumimoji="0" lang="fi-FI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191" name="Title 1">
            <a:extLst>
              <a:ext uri="{FF2B5EF4-FFF2-40B4-BE49-F238E27FC236}">
                <a16:creationId xmlns:a16="http://schemas.microsoft.com/office/drawing/2014/main" id="{3E048CE1-C90D-4424-BCF5-808D3AE60EC4}"/>
              </a:ext>
            </a:extLst>
          </p:cNvPr>
          <p:cNvSpPr txBox="1">
            <a:spLocks/>
          </p:cNvSpPr>
          <p:nvPr/>
        </p:nvSpPr>
        <p:spPr>
          <a:xfrm>
            <a:off x="3840982" y="2692975"/>
            <a:ext cx="978480" cy="3293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rPr>
              <a:t>Baru</a:t>
            </a:r>
          </a:p>
        </p:txBody>
      </p:sp>
      <p:sp>
        <p:nvSpPr>
          <p:cNvPr id="192" name="Title 1">
            <a:extLst>
              <a:ext uri="{FF2B5EF4-FFF2-40B4-BE49-F238E27FC236}">
                <a16:creationId xmlns:a16="http://schemas.microsoft.com/office/drawing/2014/main" id="{3A19A75C-511E-4243-B9BC-DC3DD80D1797}"/>
              </a:ext>
            </a:extLst>
          </p:cNvPr>
          <p:cNvSpPr txBox="1">
            <a:spLocks/>
          </p:cNvSpPr>
          <p:nvPr/>
        </p:nvSpPr>
        <p:spPr>
          <a:xfrm>
            <a:off x="4392921" y="3588536"/>
            <a:ext cx="2213516" cy="6541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rPr>
              <a:t>Perpanjangan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B4E451-AC94-40CC-8CFA-289ADAB8EF54}"/>
              </a:ext>
            </a:extLst>
          </p:cNvPr>
          <p:cNvCxnSpPr>
            <a:cxnSpLocks/>
          </p:cNvCxnSpPr>
          <p:nvPr/>
        </p:nvCxnSpPr>
        <p:spPr>
          <a:xfrm>
            <a:off x="4165145" y="3152121"/>
            <a:ext cx="827" cy="175188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5798C378-C35B-46E4-B571-7E6B4F767BC5}"/>
              </a:ext>
            </a:extLst>
          </p:cNvPr>
          <p:cNvCxnSpPr>
            <a:cxnSpLocks/>
          </p:cNvCxnSpPr>
          <p:nvPr/>
        </p:nvCxnSpPr>
        <p:spPr>
          <a:xfrm flipH="1">
            <a:off x="3179390" y="3742154"/>
            <a:ext cx="1029206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itle 1">
            <a:extLst>
              <a:ext uri="{FF2B5EF4-FFF2-40B4-BE49-F238E27FC236}">
                <a16:creationId xmlns:a16="http://schemas.microsoft.com/office/drawing/2014/main" id="{7782C6B8-65B8-4CB4-913C-7AA35158A076}"/>
              </a:ext>
            </a:extLst>
          </p:cNvPr>
          <p:cNvSpPr txBox="1">
            <a:spLocks/>
          </p:cNvSpPr>
          <p:nvPr/>
        </p:nvSpPr>
        <p:spPr>
          <a:xfrm>
            <a:off x="3573852" y="4909959"/>
            <a:ext cx="2213516" cy="6541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rPr>
              <a:t>Perubahan</a:t>
            </a:r>
          </a:p>
        </p:txBody>
      </p: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83E1AA61-A7B8-4220-AE72-FE7295A4C1BC}"/>
              </a:ext>
            </a:extLst>
          </p:cNvPr>
          <p:cNvSpPr/>
          <p:nvPr/>
        </p:nvSpPr>
        <p:spPr>
          <a:xfrm>
            <a:off x="5581409" y="4728563"/>
            <a:ext cx="1646449" cy="713886"/>
          </a:xfrm>
          <a:prstGeom prst="stripedRightArrow">
            <a:avLst/>
          </a:prstGeom>
          <a:solidFill>
            <a:srgbClr val="F7B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2" name="Arrow: Striped Right 231">
            <a:extLst>
              <a:ext uri="{FF2B5EF4-FFF2-40B4-BE49-F238E27FC236}">
                <a16:creationId xmlns:a16="http://schemas.microsoft.com/office/drawing/2014/main" id="{DCE4F901-E8FB-48C6-9BA7-D5AA25187AFF}"/>
              </a:ext>
            </a:extLst>
          </p:cNvPr>
          <p:cNvSpPr/>
          <p:nvPr/>
        </p:nvSpPr>
        <p:spPr>
          <a:xfrm>
            <a:off x="5453389" y="2573393"/>
            <a:ext cx="1201066" cy="685906"/>
          </a:xfrm>
          <a:prstGeom prst="stripedRightArrow">
            <a:avLst/>
          </a:prstGeom>
          <a:solidFill>
            <a:srgbClr val="F7B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3" name="Arrow: Striped Right 232">
            <a:extLst>
              <a:ext uri="{FF2B5EF4-FFF2-40B4-BE49-F238E27FC236}">
                <a16:creationId xmlns:a16="http://schemas.microsoft.com/office/drawing/2014/main" id="{B8929110-249D-4BB1-8CCB-30B9B6D3091D}"/>
              </a:ext>
            </a:extLst>
          </p:cNvPr>
          <p:cNvSpPr/>
          <p:nvPr/>
        </p:nvSpPr>
        <p:spPr>
          <a:xfrm>
            <a:off x="6654455" y="3484311"/>
            <a:ext cx="823224" cy="705840"/>
          </a:xfrm>
          <a:prstGeom prst="stripedRightArrow">
            <a:avLst/>
          </a:prstGeom>
          <a:solidFill>
            <a:srgbClr val="F7B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57F743-859A-AFCC-856B-EE342E5A90FA}"/>
              </a:ext>
            </a:extLst>
          </p:cNvPr>
          <p:cNvSpPr txBox="1"/>
          <p:nvPr/>
        </p:nvSpPr>
        <p:spPr>
          <a:xfrm>
            <a:off x="9005706" y="1298936"/>
            <a:ext cx="327481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latin typeface="Arial"/>
                <a:cs typeface="Arial" pitchFamily="34" charset="0"/>
              </a:rPr>
              <a:t>PP No. 05 </a:t>
            </a:r>
            <a:r>
              <a:rPr lang="en-US" altLang="ko-KR" b="1" dirty="0" err="1">
                <a:latin typeface="Arial"/>
                <a:cs typeface="Arial" pitchFamily="34" charset="0"/>
              </a:rPr>
              <a:t>Tahun</a:t>
            </a:r>
            <a:r>
              <a:rPr lang="en-US" altLang="ko-KR" b="1" dirty="0">
                <a:latin typeface="Arial"/>
                <a:cs typeface="Arial" pitchFamily="34" charset="0"/>
              </a:rPr>
              <a:t> 2021</a:t>
            </a:r>
          </a:p>
          <a:p>
            <a:pPr algn="ctr"/>
            <a:r>
              <a:rPr lang="en-US" altLang="ko-KR" b="1" dirty="0" err="1">
                <a:latin typeface="Arial"/>
                <a:cs typeface="Arial" pitchFamily="34" charset="0"/>
              </a:rPr>
              <a:t>Pasal</a:t>
            </a:r>
            <a:r>
              <a:rPr lang="en-US" altLang="ko-KR" b="1" dirty="0">
                <a:latin typeface="Arial"/>
                <a:cs typeface="Arial" pitchFamily="34" charset="0"/>
              </a:rPr>
              <a:t> 102 &amp; 103</a:t>
            </a:r>
          </a:p>
        </p:txBody>
      </p:sp>
      <p:sp>
        <p:nvSpPr>
          <p:cNvPr id="44" name="Rectangle: Diagonal Corners Snipped 43">
            <a:extLst>
              <a:ext uri="{FF2B5EF4-FFF2-40B4-BE49-F238E27FC236}">
                <a16:creationId xmlns:a16="http://schemas.microsoft.com/office/drawing/2014/main" id="{B6F40F9E-AE20-F89D-FBBE-93DD7E21B2DF}"/>
              </a:ext>
            </a:extLst>
          </p:cNvPr>
          <p:cNvSpPr/>
          <p:nvPr/>
        </p:nvSpPr>
        <p:spPr>
          <a:xfrm>
            <a:off x="359379" y="1721980"/>
            <a:ext cx="8792186" cy="715832"/>
          </a:xfrm>
          <a:prstGeom prst="snip2DiagRect">
            <a:avLst/>
          </a:prstGeom>
          <a:solidFill>
            <a:srgbClr val="085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>
              <a:latin typeface="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094C9D3-0B8B-E929-194C-414417ED13CC}"/>
              </a:ext>
            </a:extLst>
          </p:cNvPr>
          <p:cNvSpPr txBox="1"/>
          <p:nvPr/>
        </p:nvSpPr>
        <p:spPr>
          <a:xfrm>
            <a:off x="524381" y="1685515"/>
            <a:ext cx="848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dirty="0">
                <a:solidFill>
                  <a:schemeClr val="bg1"/>
                </a:solidFill>
                <a:latin typeface=""/>
              </a:rPr>
              <a:t>BUJK </a:t>
            </a:r>
            <a:r>
              <a:rPr lang="en-ID" sz="1600" dirty="0" err="1">
                <a:solidFill>
                  <a:schemeClr val="bg1"/>
                </a:solidFill>
                <a:latin typeface=""/>
              </a:rPr>
              <a:t>mengajukan</a:t>
            </a:r>
            <a:r>
              <a:rPr lang="en-ID" sz="1600" dirty="0">
                <a:solidFill>
                  <a:schemeClr val="bg1"/>
                </a:solidFill>
                <a:latin typeface="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"/>
              </a:rPr>
              <a:t>permohonan</a:t>
            </a:r>
            <a:r>
              <a:rPr lang="en-ID" sz="1600" dirty="0">
                <a:solidFill>
                  <a:schemeClr val="bg1"/>
                </a:solidFill>
                <a:latin typeface="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"/>
              </a:rPr>
              <a:t>sebagaimana</a:t>
            </a:r>
            <a:r>
              <a:rPr lang="en-ID" sz="1600" dirty="0">
                <a:solidFill>
                  <a:schemeClr val="bg1"/>
                </a:solidFill>
                <a:latin typeface="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"/>
              </a:rPr>
              <a:t>dimaksud</a:t>
            </a:r>
            <a:r>
              <a:rPr lang="en-ID" sz="1600" dirty="0">
                <a:solidFill>
                  <a:schemeClr val="bg1"/>
                </a:solidFill>
                <a:latin typeface=""/>
              </a:rPr>
              <a:t> pada </a:t>
            </a:r>
            <a:r>
              <a:rPr lang="en-ID" sz="1600" dirty="0" err="1">
                <a:solidFill>
                  <a:schemeClr val="bg1"/>
                </a:solidFill>
                <a:latin typeface=""/>
              </a:rPr>
              <a:t>ayat</a:t>
            </a:r>
            <a:r>
              <a:rPr lang="en-ID" sz="1600" dirty="0">
                <a:solidFill>
                  <a:schemeClr val="bg1"/>
                </a:solidFill>
                <a:latin typeface=""/>
              </a:rPr>
              <a:t> (1) </a:t>
            </a:r>
            <a:r>
              <a:rPr lang="en-ID" sz="1600" dirty="0" err="1">
                <a:solidFill>
                  <a:schemeClr val="bg1"/>
                </a:solidFill>
                <a:latin typeface=""/>
              </a:rPr>
              <a:t>huruf</a:t>
            </a:r>
            <a:r>
              <a:rPr lang="en-ID" sz="1600" dirty="0">
                <a:solidFill>
                  <a:schemeClr val="bg1"/>
                </a:solidFill>
                <a:latin typeface=""/>
              </a:rPr>
              <a:t> a </a:t>
            </a:r>
            <a:r>
              <a:rPr lang="en-ID" sz="1600" dirty="0" err="1">
                <a:solidFill>
                  <a:schemeClr val="bg1"/>
                </a:solidFill>
                <a:latin typeface=""/>
              </a:rPr>
              <a:t>melalui</a:t>
            </a:r>
            <a:r>
              <a:rPr lang="en-ID" sz="1600" dirty="0">
                <a:solidFill>
                  <a:schemeClr val="bg1"/>
                </a:solidFill>
                <a:latin typeface=""/>
              </a:rPr>
              <a:t> Lembaga OSS </a:t>
            </a:r>
            <a:r>
              <a:rPr lang="en-ID" sz="1600" dirty="0" err="1">
                <a:solidFill>
                  <a:schemeClr val="bg1"/>
                </a:solidFill>
                <a:latin typeface=""/>
              </a:rPr>
              <a:t>dengan</a:t>
            </a:r>
            <a:r>
              <a:rPr lang="en-ID" sz="1600" dirty="0">
                <a:solidFill>
                  <a:schemeClr val="bg1"/>
                </a:solidFill>
                <a:latin typeface=""/>
              </a:rPr>
              <a:t> </a:t>
            </a:r>
            <a:r>
              <a:rPr lang="en-ID" b="1" dirty="0" err="1">
                <a:solidFill>
                  <a:schemeClr val="bg1"/>
                </a:solidFill>
                <a:latin typeface=""/>
              </a:rPr>
              <a:t>dilengkapi</a:t>
            </a:r>
            <a:r>
              <a:rPr lang="en-ID" b="1" dirty="0">
                <a:solidFill>
                  <a:schemeClr val="bg1"/>
                </a:solidFill>
                <a:latin typeface=""/>
              </a:rPr>
              <a:t> </a:t>
            </a:r>
            <a:r>
              <a:rPr lang="en-ID" b="1" dirty="0" err="1">
                <a:solidFill>
                  <a:schemeClr val="bg1"/>
                </a:solidFill>
                <a:latin typeface=""/>
              </a:rPr>
              <a:t>dokumen</a:t>
            </a:r>
            <a:r>
              <a:rPr lang="en-ID" b="1" dirty="0">
                <a:solidFill>
                  <a:schemeClr val="bg1"/>
                </a:solidFill>
                <a:latin typeface=""/>
              </a:rPr>
              <a:t> yang </a:t>
            </a:r>
            <a:r>
              <a:rPr lang="en-ID" b="1" dirty="0" err="1">
                <a:solidFill>
                  <a:schemeClr val="bg1"/>
                </a:solidFill>
                <a:latin typeface=""/>
              </a:rPr>
              <a:t>dipersyaratkan</a:t>
            </a:r>
            <a:r>
              <a:rPr lang="en-ID" sz="2400" b="1" dirty="0">
                <a:solidFill>
                  <a:schemeClr val="bg1"/>
                </a:solidFill>
                <a:latin typeface=""/>
              </a:rPr>
              <a:t>.</a:t>
            </a:r>
            <a:endParaRPr lang="en-ID" sz="1600" b="1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87F78-E749-C32E-588A-E3912BD8E085}"/>
              </a:ext>
            </a:extLst>
          </p:cNvPr>
          <p:cNvSpPr txBox="1"/>
          <p:nvPr/>
        </p:nvSpPr>
        <p:spPr>
          <a:xfrm>
            <a:off x="515933" y="783461"/>
            <a:ext cx="8607057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7619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Pengajuan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</a:t>
            </a:r>
            <a:r>
              <a:rPr lang="en-ID" sz="1600" b="1" dirty="0" err="1">
                <a:latin typeface=""/>
                <a:cs typeface="Segoe UI" panose="020B0502040204020203" pitchFamily="34" charset="0"/>
              </a:rPr>
              <a:t>sertifikasi</a:t>
            </a:r>
            <a:r>
              <a:rPr lang="en-ID" sz="1600" b="1" dirty="0">
                <a:latin typeface=""/>
                <a:cs typeface="Segoe UI" panose="020B0502040204020203" pitchFamily="34" charset="0"/>
              </a:rPr>
              <a:t> SBU </a:t>
            </a:r>
            <a:r>
              <a:rPr lang="en-ID" sz="1600" b="1" dirty="0" err="1">
                <a:latin typeface=""/>
                <a:cs typeface="Segoe UI" panose="020B0502040204020203" pitchFamily="34" charset="0"/>
              </a:rPr>
              <a:t>konstruksi</a:t>
            </a:r>
            <a:r>
              <a:rPr lang="en-ID" sz="1600" b="1" dirty="0">
                <a:latin typeface=""/>
                <a:cs typeface="Segoe UI" panose="020B0502040204020203" pitchFamily="34" charset="0"/>
              </a:rPr>
              <a:t> </a:t>
            </a:r>
            <a:r>
              <a:rPr lang="en-ID" sz="1600" dirty="0" err="1">
                <a:latin typeface=""/>
                <a:cs typeface="Segoe UI" panose="020B0502040204020203" pitchFamily="34" charset="0"/>
              </a:rPr>
              <a:t>sebagaimana</a:t>
            </a:r>
            <a:r>
              <a:rPr lang="en-ID" sz="1600" dirty="0">
                <a:latin typeface=""/>
                <a:cs typeface="Segoe UI" panose="020B0502040204020203" pitchFamily="34" charset="0"/>
              </a:rPr>
              <a:t> </a:t>
            </a:r>
            <a:r>
              <a:rPr lang="en-ID" sz="1600" dirty="0" err="1">
                <a:latin typeface=""/>
                <a:cs typeface="Segoe UI" panose="020B0502040204020203" pitchFamily="34" charset="0"/>
              </a:rPr>
              <a:t>dimaksud</a:t>
            </a:r>
            <a:r>
              <a:rPr lang="en-ID" sz="1600" dirty="0">
                <a:latin typeface=""/>
                <a:cs typeface="Segoe UI" panose="020B0502040204020203" pitchFamily="34" charset="0"/>
              </a:rPr>
              <a:t> </a:t>
            </a:r>
            <a:r>
              <a:rPr lang="en-ID" sz="1600" dirty="0" err="1">
                <a:latin typeface=""/>
                <a:cs typeface="Segoe UI" panose="020B0502040204020203" pitchFamily="34" charset="0"/>
              </a:rPr>
              <a:t>dalam</a:t>
            </a:r>
            <a:r>
              <a:rPr lang="en-ID" sz="1600" dirty="0">
                <a:latin typeface=""/>
                <a:cs typeface="Segoe UI" panose="020B0502040204020203" pitchFamily="34" charset="0"/>
              </a:rPr>
              <a:t> </a:t>
            </a:r>
            <a:r>
              <a:rPr lang="en-ID" sz="1600" dirty="0" err="1">
                <a:latin typeface=""/>
                <a:cs typeface="Segoe UI" panose="020B0502040204020203" pitchFamily="34" charset="0"/>
              </a:rPr>
              <a:t>Pasal</a:t>
            </a:r>
            <a:r>
              <a:rPr lang="en-ID" sz="1600" dirty="0">
                <a:latin typeface=""/>
                <a:cs typeface="Segoe UI" panose="020B0502040204020203" pitchFamily="34" charset="0"/>
              </a:rPr>
              <a:t> 100 dan </a:t>
            </a:r>
            <a:r>
              <a:rPr lang="en-ID" sz="1600" dirty="0" err="1">
                <a:latin typeface=""/>
                <a:cs typeface="Segoe UI" panose="020B0502040204020203" pitchFamily="34" charset="0"/>
              </a:rPr>
              <a:t>Pasal</a:t>
            </a:r>
            <a:r>
              <a:rPr lang="en-ID" sz="1600" dirty="0">
                <a:latin typeface=""/>
                <a:cs typeface="Segoe UI" panose="020B0502040204020203" pitchFamily="34" charset="0"/>
              </a:rPr>
              <a:t> 101</a:t>
            </a:r>
            <a:r>
              <a:rPr lang="en-ID" sz="1600" b="1" dirty="0">
                <a:latin typeface="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latin typeface=""/>
                <a:cs typeface="Segoe UI" panose="020B0502040204020203" pitchFamily="34" charset="0"/>
              </a:rPr>
              <a:t>dilaksanakan</a:t>
            </a:r>
            <a:r>
              <a:rPr lang="en-ID" sz="1600" b="1" dirty="0">
                <a:latin typeface=""/>
                <a:cs typeface="Segoe UI" panose="020B0502040204020203" pitchFamily="34" charset="0"/>
              </a:rPr>
              <a:t> </a:t>
            </a:r>
            <a:r>
              <a:rPr lang="en-ID" sz="1600" b="1" dirty="0" err="1">
                <a:latin typeface=""/>
                <a:cs typeface="Segoe UI" panose="020B0502040204020203" pitchFamily="34" charset="0"/>
              </a:rPr>
              <a:t>melalui</a:t>
            </a:r>
            <a:r>
              <a:rPr lang="en-ID" sz="1600" b="1" dirty="0">
                <a:latin typeface=""/>
                <a:cs typeface="Segoe UI" panose="020B0502040204020203" pitchFamily="34" charset="0"/>
              </a:rPr>
              <a:t> Lembaga OSS.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Century Gothic" charset="0"/>
              <a:cs typeface="Century Gothic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7B50D-C85D-E712-C25D-AC712AFAB9DD}"/>
              </a:ext>
            </a:extLst>
          </p:cNvPr>
          <p:cNvSpPr txBox="1"/>
          <p:nvPr/>
        </p:nvSpPr>
        <p:spPr>
          <a:xfrm>
            <a:off x="-586253" y="101081"/>
            <a:ext cx="856049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687">
              <a:defRPr/>
            </a:pPr>
            <a:r>
              <a:rPr lang="fi-FI" altLang="ko-KR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PENGAJUAN SERTIFIKASI SBU KBLI 2020</a:t>
            </a:r>
            <a:endParaRPr lang="fi-FI" altLang="ko-KR" sz="12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7C6EF5-522F-0ECA-1CA8-4A840522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929771-1A24-7895-C232-08B5BFB5DD60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9E8468E-B456-B201-2D50-E22CB0EF8734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3317A6C-D99B-5C45-1F8B-AA82A881F5B3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B0E492A-7342-50FA-8F75-49C1273CD464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0EEA22-2FA2-3E8E-3401-D5BF674AF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0BD74B9-8BA4-38A7-B463-B7461D1E567A}"/>
              </a:ext>
            </a:extLst>
          </p:cNvPr>
          <p:cNvSpPr txBox="1"/>
          <p:nvPr/>
        </p:nvSpPr>
        <p:spPr>
          <a:xfrm>
            <a:off x="6938571" y="2757978"/>
            <a:ext cx="524538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 err="1"/>
              <a:t>Perpanjangan</a:t>
            </a:r>
            <a:r>
              <a:rPr lang="en-US" sz="1700" dirty="0"/>
              <a:t>/</a:t>
            </a:r>
            <a:r>
              <a:rPr lang="en-US" sz="1700" dirty="0" err="1"/>
              <a:t>Perubahan</a:t>
            </a:r>
            <a:r>
              <a:rPr lang="en-US" sz="1700" dirty="0"/>
              <a:t> </a:t>
            </a:r>
            <a:r>
              <a:rPr lang="en-US" sz="1700" dirty="0" err="1"/>
              <a:t>kualifikasi</a:t>
            </a:r>
            <a:r>
              <a:rPr lang="en-US" sz="1700" dirty="0"/>
              <a:t> SBU KBLI 2017 </a:t>
            </a:r>
            <a:r>
              <a:rPr lang="en-US" sz="1700" dirty="0" err="1"/>
              <a:t>dimohonkan</a:t>
            </a:r>
            <a:r>
              <a:rPr lang="en-US" sz="1700" dirty="0"/>
              <a:t> </a:t>
            </a:r>
            <a:r>
              <a:rPr lang="en-US" sz="1700" dirty="0" err="1"/>
              <a:t>melalui</a:t>
            </a:r>
            <a:r>
              <a:rPr lang="en-US" sz="1700" dirty="0"/>
              <a:t> </a:t>
            </a:r>
            <a:r>
              <a:rPr lang="en-US" sz="1700" dirty="0" err="1"/>
              <a:t>permohonan</a:t>
            </a:r>
            <a:r>
              <a:rPr lang="en-US" sz="1700" dirty="0"/>
              <a:t> </a:t>
            </a:r>
            <a:r>
              <a:rPr lang="en-US" sz="1700" dirty="0" err="1"/>
              <a:t>baru</a:t>
            </a:r>
            <a:r>
              <a:rPr lang="en-US" sz="1700" dirty="0"/>
              <a:t> SBU KBLI 2020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4F55E4D-C8A8-1CF0-8CB8-8152D2FF2456}"/>
              </a:ext>
            </a:extLst>
          </p:cNvPr>
          <p:cNvSpPr txBox="1">
            <a:spLocks/>
          </p:cNvSpPr>
          <p:nvPr/>
        </p:nvSpPr>
        <p:spPr>
          <a:xfrm>
            <a:off x="3088676" y="3315707"/>
            <a:ext cx="1221984" cy="5059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prstClr val="black"/>
                </a:solidFill>
                <a:latin typeface=""/>
              </a:rPr>
              <a:t>LSBU</a:t>
            </a: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</a:endParaRPr>
          </a:p>
        </p:txBody>
      </p:sp>
      <p:pic>
        <p:nvPicPr>
          <p:cNvPr id="25" name="Picture 24" descr="lgo sigap.png">
            <a:extLst>
              <a:ext uri="{FF2B5EF4-FFF2-40B4-BE49-F238E27FC236}">
                <a16:creationId xmlns:a16="http://schemas.microsoft.com/office/drawing/2014/main" id="{29E8CE91-863B-F6D8-E02A-4603412AB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75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8E40F-DA63-A355-35DE-3D00BC5B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1" descr="lgo sigap.png">
            <a:extLst>
              <a:ext uri="{FF2B5EF4-FFF2-40B4-BE49-F238E27FC236}">
                <a16:creationId xmlns:a16="http://schemas.microsoft.com/office/drawing/2014/main" id="{74AD2241-4F62-D173-1F36-24873BF68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196" name="Round Same Side Corner Rectangle 1">
            <a:extLst>
              <a:ext uri="{FF2B5EF4-FFF2-40B4-BE49-F238E27FC236}">
                <a16:creationId xmlns:a16="http://schemas.microsoft.com/office/drawing/2014/main" id="{A18E9342-372D-4C11-05BF-A38B1D9D9AE9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651AE31-F4AB-E8E5-9888-B6A4007CA2CD}"/>
              </a:ext>
            </a:extLst>
          </p:cNvPr>
          <p:cNvSpPr txBox="1">
            <a:spLocks/>
          </p:cNvSpPr>
          <p:nvPr/>
        </p:nvSpPr>
        <p:spPr>
          <a:xfrm>
            <a:off x="311879" y="132246"/>
            <a:ext cx="6400800" cy="574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PEMENUHAN DOKUMEN PERSYARATAN </a:t>
            </a:r>
            <a:r>
              <a:rPr lang="en-US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PERMOHONAN SBU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D22D9-4AC1-4278-D5DE-AAFBE1A4FFD1}"/>
              </a:ext>
            </a:extLst>
          </p:cNvPr>
          <p:cNvSpPr txBox="1"/>
          <p:nvPr/>
        </p:nvSpPr>
        <p:spPr>
          <a:xfrm>
            <a:off x="5058155" y="1009869"/>
            <a:ext cx="5765180" cy="2508603"/>
          </a:xfrm>
          <a:prstGeom prst="roundRect">
            <a:avLst>
              <a:gd name="adj" fmla="val 12122"/>
            </a:avLst>
          </a:prstGeom>
          <a:solidFill>
            <a:srgbClr val="FF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en-ID" sz="1200" b="1" noProof="1">
              <a:latin typeface="Century Gothic" charset="0"/>
              <a:ea typeface="Century Gothic" charset="0"/>
              <a:cs typeface="Century Gothic" charset="0"/>
              <a:sym typeface="Segoe UI Light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FBF92F-8EB3-79D9-6942-242AEC368CBF}"/>
              </a:ext>
            </a:extLst>
          </p:cNvPr>
          <p:cNvSpPr txBox="1"/>
          <p:nvPr/>
        </p:nvSpPr>
        <p:spPr>
          <a:xfrm>
            <a:off x="1242490" y="966657"/>
            <a:ext cx="3100418" cy="2484788"/>
          </a:xfrm>
          <a:prstGeom prst="roundRect">
            <a:avLst>
              <a:gd name="adj" fmla="val 12122"/>
            </a:avLst>
          </a:prstGeom>
          <a:solidFill>
            <a:srgbClr val="FF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en-ID" sz="1200" noProof="1">
              <a:latin typeface="Century Gothic" charset="0"/>
              <a:ea typeface="Century Gothic" charset="0"/>
              <a:cs typeface="Century Gothic" charset="0"/>
              <a:sym typeface="Segoe UI Light" panose="020B0502040204020203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6A3F0D-83A3-7968-B391-6DC81C416BE6}"/>
              </a:ext>
            </a:extLst>
          </p:cNvPr>
          <p:cNvCxnSpPr>
            <a:cxnSpLocks/>
          </p:cNvCxnSpPr>
          <p:nvPr/>
        </p:nvCxnSpPr>
        <p:spPr>
          <a:xfrm>
            <a:off x="4420479" y="2402306"/>
            <a:ext cx="637676" cy="0"/>
          </a:xfrm>
          <a:prstGeom prst="line">
            <a:avLst/>
          </a:prstGeom>
          <a:ln w="19050" cap="rnd">
            <a:solidFill>
              <a:srgbClr val="174A9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41D59D-F9EB-51F3-A8BC-C624F3E4CB58}"/>
              </a:ext>
            </a:extLst>
          </p:cNvPr>
          <p:cNvGrpSpPr/>
          <p:nvPr/>
        </p:nvGrpSpPr>
        <p:grpSpPr>
          <a:xfrm>
            <a:off x="4254319" y="2356038"/>
            <a:ext cx="98068" cy="98068"/>
            <a:chOff x="8426807" y="4968511"/>
            <a:chExt cx="98068" cy="9806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E5300D-101E-C8EA-7CC5-69A94CB28D07}"/>
                </a:ext>
              </a:extLst>
            </p:cNvPr>
            <p:cNvSpPr txBox="1"/>
            <p:nvPr/>
          </p:nvSpPr>
          <p:spPr>
            <a:xfrm>
              <a:off x="8426807" y="4968511"/>
              <a:ext cx="98068" cy="98068"/>
            </a:xfrm>
            <a:prstGeom prst="ellipse">
              <a:avLst/>
            </a:prstGeom>
            <a:noFill/>
            <a:ln w="127000">
              <a:solidFill>
                <a:srgbClr val="174A90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Segoe UI Light" panose="020B0502040204020203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en-ID" sz="1200" noProof="1">
                <a:latin typeface="Century Gothic" charset="0"/>
                <a:ea typeface="Century Gothic" charset="0"/>
                <a:cs typeface="Century Gothic" charset="0"/>
                <a:sym typeface="Segoe UI Light" panose="020B050204020402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9CA5775-336B-931F-9C5E-82243E4F637F}"/>
                </a:ext>
              </a:extLst>
            </p:cNvPr>
            <p:cNvSpPr txBox="1"/>
            <p:nvPr/>
          </p:nvSpPr>
          <p:spPr>
            <a:xfrm>
              <a:off x="8426807" y="4968511"/>
              <a:ext cx="98067" cy="98068"/>
            </a:xfrm>
            <a:prstGeom prst="ellipse">
              <a:avLst/>
            </a:prstGeom>
            <a:solidFill>
              <a:srgbClr val="174A90"/>
            </a:solidFill>
            <a:ln>
              <a:noFill/>
            </a:ln>
            <a:effectLst>
              <a:outerShdw blurRad="190500" dist="38100" algn="l" rotWithShape="0">
                <a:srgbClr val="F4B642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Segoe UI Light" panose="020B0502040204020203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en-ID" sz="1200" noProof="1">
                <a:latin typeface="Century Gothic" charset="0"/>
                <a:ea typeface="Century Gothic" charset="0"/>
                <a:cs typeface="Century Gothic" charset="0"/>
                <a:sym typeface="Segoe UI Light" panose="020B0502040204020203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3F0493F-EB8F-7C8F-7175-4B6956EA3725}"/>
              </a:ext>
            </a:extLst>
          </p:cNvPr>
          <p:cNvSpPr txBox="1"/>
          <p:nvPr/>
        </p:nvSpPr>
        <p:spPr>
          <a:xfrm>
            <a:off x="1375280" y="1577378"/>
            <a:ext cx="27930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D" sz="1200" b="1" noProof="1">
                <a:solidFill>
                  <a:schemeClr val="accent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PP No. 5 Tahun 2021 Pasal 85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1200" b="1" noProof="1">
                <a:solidFill>
                  <a:schemeClr val="accent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PerMen PUPR No 6 Tahun 2021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1200" b="1" noProof="1">
                <a:solidFill>
                  <a:schemeClr val="accent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SE Menteri PUPR No. 21 Tahun 2021 Huruf G angka 2d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55C193-29AB-4BAB-241C-F17048BEC47C}"/>
              </a:ext>
            </a:extLst>
          </p:cNvPr>
          <p:cNvSpPr txBox="1"/>
          <p:nvPr/>
        </p:nvSpPr>
        <p:spPr>
          <a:xfrm>
            <a:off x="5049728" y="3646022"/>
            <a:ext cx="5765180" cy="2508603"/>
          </a:xfrm>
          <a:prstGeom prst="roundRect">
            <a:avLst>
              <a:gd name="adj" fmla="val 12122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en-ID" sz="1200" b="1" noProof="1">
              <a:latin typeface="Century Gothic" charset="0"/>
              <a:ea typeface="Century Gothic" charset="0"/>
              <a:cs typeface="Century Gothic" charset="0"/>
              <a:sym typeface="Segoe UI Light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B98ECE-161F-9B62-5878-517C8404BC71}"/>
              </a:ext>
            </a:extLst>
          </p:cNvPr>
          <p:cNvSpPr txBox="1"/>
          <p:nvPr/>
        </p:nvSpPr>
        <p:spPr>
          <a:xfrm>
            <a:off x="1234063" y="3602810"/>
            <a:ext cx="3100418" cy="2484788"/>
          </a:xfrm>
          <a:prstGeom prst="roundRect">
            <a:avLst>
              <a:gd name="adj" fmla="val 12122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en-ID" sz="1200" noProof="1">
              <a:latin typeface="Century Gothic" charset="0"/>
              <a:ea typeface="Century Gothic" charset="0"/>
              <a:cs typeface="Century Gothic" charset="0"/>
              <a:sym typeface="Segoe UI Light" panose="020B0502040204020203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B7E0DCA-EDD8-8BAC-B19F-8943288B3C05}"/>
              </a:ext>
            </a:extLst>
          </p:cNvPr>
          <p:cNvCxnSpPr>
            <a:cxnSpLocks/>
          </p:cNvCxnSpPr>
          <p:nvPr/>
        </p:nvCxnSpPr>
        <p:spPr>
          <a:xfrm>
            <a:off x="4420479" y="5044539"/>
            <a:ext cx="637676" cy="0"/>
          </a:xfrm>
          <a:prstGeom prst="line">
            <a:avLst/>
          </a:prstGeom>
          <a:ln w="19050" cap="rnd">
            <a:solidFill>
              <a:srgbClr val="174A9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FA6FC8-F1CF-1C7B-17BC-37DF9F3633EF}"/>
              </a:ext>
            </a:extLst>
          </p:cNvPr>
          <p:cNvGrpSpPr/>
          <p:nvPr/>
        </p:nvGrpSpPr>
        <p:grpSpPr>
          <a:xfrm>
            <a:off x="4245892" y="4992191"/>
            <a:ext cx="98068" cy="98068"/>
            <a:chOff x="8426807" y="4968511"/>
            <a:chExt cx="98068" cy="9806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A043C48-B5B4-E8A6-C217-11FF4BD27127}"/>
                </a:ext>
              </a:extLst>
            </p:cNvPr>
            <p:cNvSpPr txBox="1"/>
            <p:nvPr/>
          </p:nvSpPr>
          <p:spPr>
            <a:xfrm>
              <a:off x="8426807" y="4968511"/>
              <a:ext cx="98068" cy="98068"/>
            </a:xfrm>
            <a:prstGeom prst="ellipse">
              <a:avLst/>
            </a:prstGeom>
            <a:noFill/>
            <a:ln w="127000">
              <a:solidFill>
                <a:srgbClr val="174A90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Segoe UI Light" panose="020B0502040204020203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en-ID" sz="1200" noProof="1">
                <a:latin typeface="Century Gothic" charset="0"/>
                <a:ea typeface="Century Gothic" charset="0"/>
                <a:cs typeface="Century Gothic" charset="0"/>
                <a:sym typeface="Segoe UI Light" panose="020B050204020402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0EC76FA-10EC-4FD9-834A-E67CEEC9360D}"/>
                </a:ext>
              </a:extLst>
            </p:cNvPr>
            <p:cNvSpPr txBox="1"/>
            <p:nvPr/>
          </p:nvSpPr>
          <p:spPr>
            <a:xfrm>
              <a:off x="8426807" y="4968511"/>
              <a:ext cx="98067" cy="98068"/>
            </a:xfrm>
            <a:prstGeom prst="ellipse">
              <a:avLst/>
            </a:prstGeom>
            <a:solidFill>
              <a:srgbClr val="174A90"/>
            </a:solidFill>
            <a:ln>
              <a:noFill/>
            </a:ln>
            <a:effectLst>
              <a:outerShdw blurRad="190500" dist="38100" algn="l" rotWithShape="0">
                <a:srgbClr val="F4B642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Segoe UI Light" panose="020B0502040204020203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en-ID" sz="1200" noProof="1">
                <a:latin typeface="Century Gothic" charset="0"/>
                <a:ea typeface="Century Gothic" charset="0"/>
                <a:cs typeface="Century Gothic" charset="0"/>
                <a:sym typeface="Segoe UI Light" panose="020B0502040204020203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3B5A031-32BE-5E24-6A70-3F01A9169E9D}"/>
              </a:ext>
            </a:extLst>
          </p:cNvPr>
          <p:cNvSpPr txBox="1"/>
          <p:nvPr/>
        </p:nvSpPr>
        <p:spPr>
          <a:xfrm>
            <a:off x="1577944" y="4610153"/>
            <a:ext cx="2496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200" b="1" noProof="1">
                <a:solidFill>
                  <a:schemeClr val="accent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Permen PUPR No. 8 Tahun 2022</a:t>
            </a:r>
          </a:p>
          <a:p>
            <a:r>
              <a:rPr lang="en-ID" sz="1200" b="1" noProof="1">
                <a:solidFill>
                  <a:schemeClr val="accent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Pasal 4 ayat 3c dan 3d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80BA28-9C0C-70EC-4808-2CA2FF7F4C5E}"/>
              </a:ext>
            </a:extLst>
          </p:cNvPr>
          <p:cNvSpPr txBox="1"/>
          <p:nvPr/>
        </p:nvSpPr>
        <p:spPr>
          <a:xfrm>
            <a:off x="1739535" y="1187348"/>
            <a:ext cx="2222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noProof="1">
                <a:latin typeface="Century Gothic" charset="0"/>
                <a:ea typeface="Century Gothic" charset="0"/>
                <a:cs typeface="Century Gothic" charset="0"/>
              </a:rPr>
              <a:t>Ketentuan sesuai 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A1FDD5-AE9B-0397-3035-21773073E653}"/>
              </a:ext>
            </a:extLst>
          </p:cNvPr>
          <p:cNvSpPr txBox="1"/>
          <p:nvPr/>
        </p:nvSpPr>
        <p:spPr>
          <a:xfrm>
            <a:off x="1592904" y="4196371"/>
            <a:ext cx="2010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noProof="1">
                <a:latin typeface="Century Gothic" charset="0"/>
                <a:ea typeface="Century Gothic" charset="0"/>
                <a:cs typeface="Century Gothic" charset="0"/>
              </a:rPr>
              <a:t>Relaksasi sesuai :</a:t>
            </a:r>
          </a:p>
        </p:txBody>
      </p:sp>
      <p:sp>
        <p:nvSpPr>
          <p:cNvPr id="43" name="Arrow: Striped Right 76">
            <a:extLst>
              <a:ext uri="{FF2B5EF4-FFF2-40B4-BE49-F238E27FC236}">
                <a16:creationId xmlns:a16="http://schemas.microsoft.com/office/drawing/2014/main" id="{6512B5F5-29D2-909D-00CB-EF508FA89216}"/>
              </a:ext>
            </a:extLst>
          </p:cNvPr>
          <p:cNvSpPr/>
          <p:nvPr/>
        </p:nvSpPr>
        <p:spPr>
          <a:xfrm rot="5400000">
            <a:off x="2348166" y="3174778"/>
            <a:ext cx="698420" cy="659208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0BD609A-9F26-DE0C-6407-B6387C068674}"/>
              </a:ext>
            </a:extLst>
          </p:cNvPr>
          <p:cNvSpPr/>
          <p:nvPr/>
        </p:nvSpPr>
        <p:spPr>
          <a:xfrm>
            <a:off x="5645615" y="1117729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4AF0E13-7604-7B13-786D-99551F1CD983}"/>
              </a:ext>
            </a:extLst>
          </p:cNvPr>
          <p:cNvSpPr txBox="1"/>
          <p:nvPr/>
        </p:nvSpPr>
        <p:spPr>
          <a:xfrm>
            <a:off x="5656327" y="1467355"/>
            <a:ext cx="1086803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Penjualan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Tahunan</a:t>
            </a:r>
            <a:endParaRPr lang="en-US" sz="12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5557137-9258-07A1-F656-D769D754D3FD}"/>
              </a:ext>
            </a:extLst>
          </p:cNvPr>
          <p:cNvSpPr/>
          <p:nvPr/>
        </p:nvSpPr>
        <p:spPr>
          <a:xfrm>
            <a:off x="7506375" y="1127611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5A809B-BA30-6191-BC30-4B859905D3AD}"/>
              </a:ext>
            </a:extLst>
          </p:cNvPr>
          <p:cNvSpPr txBox="1"/>
          <p:nvPr/>
        </p:nvSpPr>
        <p:spPr>
          <a:xfrm>
            <a:off x="7422110" y="1487554"/>
            <a:ext cx="1295277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Kemampuan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keuangan</a:t>
            </a:r>
            <a:endParaRPr lang="en-US" sz="12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5F5CF81-8D7D-9BCB-32C1-53CA6C7F6D75}"/>
              </a:ext>
            </a:extLst>
          </p:cNvPr>
          <p:cNvSpPr/>
          <p:nvPr/>
        </p:nvSpPr>
        <p:spPr>
          <a:xfrm>
            <a:off x="9439128" y="1127611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6FA97FA-AE16-B376-52B7-14BFDF05C02C}"/>
              </a:ext>
            </a:extLst>
          </p:cNvPr>
          <p:cNvSpPr/>
          <p:nvPr/>
        </p:nvSpPr>
        <p:spPr>
          <a:xfrm>
            <a:off x="5664194" y="2333274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AC669BE-D88A-05EE-DBA6-1964336E7E01}"/>
              </a:ext>
            </a:extLst>
          </p:cNvPr>
          <p:cNvSpPr/>
          <p:nvPr/>
        </p:nvSpPr>
        <p:spPr>
          <a:xfrm>
            <a:off x="7506913" y="2368168"/>
            <a:ext cx="1086803" cy="10732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F06D771-CCCF-D8E6-377F-612999CAC06D}"/>
              </a:ext>
            </a:extLst>
          </p:cNvPr>
          <p:cNvSpPr/>
          <p:nvPr/>
        </p:nvSpPr>
        <p:spPr>
          <a:xfrm>
            <a:off x="9439128" y="2380419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EF3B4E-2E6A-0D37-523E-6CE5E2FF1EB4}"/>
              </a:ext>
            </a:extLst>
          </p:cNvPr>
          <p:cNvSpPr txBox="1"/>
          <p:nvPr/>
        </p:nvSpPr>
        <p:spPr>
          <a:xfrm>
            <a:off x="9458355" y="1467355"/>
            <a:ext cx="1076003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Ketersediaan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TKK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2BD588-8FA0-B884-46AE-418B84C43BFE}"/>
              </a:ext>
            </a:extLst>
          </p:cNvPr>
          <p:cNvSpPr txBox="1"/>
          <p:nvPr/>
        </p:nvSpPr>
        <p:spPr>
          <a:xfrm>
            <a:off x="5650900" y="2557964"/>
            <a:ext cx="108680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Penyediaan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Peralatan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konstruksi</a:t>
            </a:r>
            <a:endParaRPr lang="en-US" sz="12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FCF2D3-38F8-C115-26B2-FDCCF71FC2B5}"/>
              </a:ext>
            </a:extLst>
          </p:cNvPr>
          <p:cNvSpPr txBox="1"/>
          <p:nvPr/>
        </p:nvSpPr>
        <p:spPr>
          <a:xfrm>
            <a:off x="7501733" y="2705762"/>
            <a:ext cx="1086803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Penerapan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SMM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780A6D-4C74-0D19-84F2-FCA53118148E}"/>
              </a:ext>
            </a:extLst>
          </p:cNvPr>
          <p:cNvSpPr txBox="1"/>
          <p:nvPr/>
        </p:nvSpPr>
        <p:spPr>
          <a:xfrm>
            <a:off x="9406861" y="2731324"/>
            <a:ext cx="1225927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Penerapan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SMAP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C623E00-0CB9-8A9A-05F3-1AFE53BE1A71}"/>
              </a:ext>
            </a:extLst>
          </p:cNvPr>
          <p:cNvSpPr/>
          <p:nvPr/>
        </p:nvSpPr>
        <p:spPr>
          <a:xfrm>
            <a:off x="5637188" y="3753882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96216E5-4E09-4D94-8D0F-090E88CC5213}"/>
              </a:ext>
            </a:extLst>
          </p:cNvPr>
          <p:cNvSpPr txBox="1"/>
          <p:nvPr/>
        </p:nvSpPr>
        <p:spPr>
          <a:xfrm>
            <a:off x="5647900" y="4103508"/>
            <a:ext cx="1086803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Penjualan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Tahunan</a:t>
            </a:r>
            <a:endParaRPr lang="en-US" sz="12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D7D70A0-F56E-1224-48F5-AA24FFCB5C51}"/>
              </a:ext>
            </a:extLst>
          </p:cNvPr>
          <p:cNvSpPr/>
          <p:nvPr/>
        </p:nvSpPr>
        <p:spPr>
          <a:xfrm>
            <a:off x="7497948" y="3763764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4BA7CD-F1DE-C52D-07D6-3CAFEA5BA10E}"/>
              </a:ext>
            </a:extLst>
          </p:cNvPr>
          <p:cNvSpPr txBox="1"/>
          <p:nvPr/>
        </p:nvSpPr>
        <p:spPr>
          <a:xfrm>
            <a:off x="7413683" y="4123707"/>
            <a:ext cx="1295277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Kemampuan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keuangan</a:t>
            </a:r>
            <a:endParaRPr lang="en-US" sz="12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44E7FBA-A653-8EE2-873A-8EB8F992FCA0}"/>
              </a:ext>
            </a:extLst>
          </p:cNvPr>
          <p:cNvSpPr/>
          <p:nvPr/>
        </p:nvSpPr>
        <p:spPr>
          <a:xfrm>
            <a:off x="9430701" y="3763764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6029233-A77C-FD17-8DBA-4240B8157945}"/>
              </a:ext>
            </a:extLst>
          </p:cNvPr>
          <p:cNvSpPr/>
          <p:nvPr/>
        </p:nvSpPr>
        <p:spPr>
          <a:xfrm>
            <a:off x="5655767" y="4969427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C89D042-4987-421E-D134-BBFFC4B84BB2}"/>
              </a:ext>
            </a:extLst>
          </p:cNvPr>
          <p:cNvSpPr/>
          <p:nvPr/>
        </p:nvSpPr>
        <p:spPr>
          <a:xfrm>
            <a:off x="7498486" y="5004321"/>
            <a:ext cx="1086803" cy="10732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D42385A-C86F-21DF-A84A-77075BDE8C7A}"/>
              </a:ext>
            </a:extLst>
          </p:cNvPr>
          <p:cNvSpPr/>
          <p:nvPr/>
        </p:nvSpPr>
        <p:spPr>
          <a:xfrm>
            <a:off x="9430701" y="5016572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148C8016-4B99-DF07-FAAB-815B4EF689C2}"/>
              </a:ext>
            </a:extLst>
          </p:cNvPr>
          <p:cNvSpPr txBox="1"/>
          <p:nvPr/>
        </p:nvSpPr>
        <p:spPr>
          <a:xfrm>
            <a:off x="9256453" y="4128165"/>
            <a:ext cx="1310404" cy="4462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Ketersediaan</a:t>
            </a:r>
            <a:endParaRPr lang="en-US" sz="12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TKK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C3ABC462-58E0-8C1D-E277-B8EBCCE5800D}"/>
              </a:ext>
            </a:extLst>
          </p:cNvPr>
          <p:cNvSpPr txBox="1"/>
          <p:nvPr/>
        </p:nvSpPr>
        <p:spPr>
          <a:xfrm>
            <a:off x="5642473" y="5194117"/>
            <a:ext cx="108680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Penyediaan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Peralatan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konstruksi</a:t>
            </a:r>
            <a:endParaRPr lang="en-US" sz="12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B76E6E16-F136-459F-E340-C0DABBFCA020}"/>
              </a:ext>
            </a:extLst>
          </p:cNvPr>
          <p:cNvSpPr txBox="1"/>
          <p:nvPr/>
        </p:nvSpPr>
        <p:spPr>
          <a:xfrm>
            <a:off x="7514505" y="5210127"/>
            <a:ext cx="108680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KTA </a:t>
            </a: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Asosiasi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terdaftar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di LPJK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06C6EFD1-EC15-9278-08C1-14D5DDEA715B}"/>
              </a:ext>
            </a:extLst>
          </p:cNvPr>
          <p:cNvSpPr txBox="1"/>
          <p:nvPr/>
        </p:nvSpPr>
        <p:spPr>
          <a:xfrm>
            <a:off x="9341205" y="5349877"/>
            <a:ext cx="1225927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Penerapan</a:t>
            </a:r>
            <a:r>
              <a:rPr lang="en-US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SMAP</a:t>
            </a:r>
          </a:p>
        </p:txBody>
      </p:sp>
      <p:sp>
        <p:nvSpPr>
          <p:cNvPr id="199" name="Arrow: Striped Right 77">
            <a:extLst>
              <a:ext uri="{FF2B5EF4-FFF2-40B4-BE49-F238E27FC236}">
                <a16:creationId xmlns:a16="http://schemas.microsoft.com/office/drawing/2014/main" id="{09D5E770-3298-8498-42F6-E64D271AD079}"/>
              </a:ext>
            </a:extLst>
          </p:cNvPr>
          <p:cNvSpPr/>
          <p:nvPr/>
        </p:nvSpPr>
        <p:spPr>
          <a:xfrm rot="5400000">
            <a:off x="6770779" y="3251760"/>
            <a:ext cx="698420" cy="659208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b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00" name="Arrow: Striped Right 78">
            <a:extLst>
              <a:ext uri="{FF2B5EF4-FFF2-40B4-BE49-F238E27FC236}">
                <a16:creationId xmlns:a16="http://schemas.microsoft.com/office/drawing/2014/main" id="{6E8B16C6-FD28-4C03-FD4E-B2A93871D5EC}"/>
              </a:ext>
            </a:extLst>
          </p:cNvPr>
          <p:cNvSpPr/>
          <p:nvPr/>
        </p:nvSpPr>
        <p:spPr>
          <a:xfrm rot="5400000">
            <a:off x="8803997" y="3251760"/>
            <a:ext cx="698420" cy="659208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115F8B-7747-B7B8-067F-AB690134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E9B7372-FECD-8ABD-D6AE-A920F77DC289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07E914C-98E5-7EBF-F6D7-3047DC67D456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60FF03-DA1F-DC31-14F4-67613B4EB2C5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AB9A90-529F-D85A-A9B9-C8779B48277C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3A3677-5A74-B280-3CB2-8C47B536E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27801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ound Same Side Corner Rectangle 1">
            <a:extLst>
              <a:ext uri="{FF2B5EF4-FFF2-40B4-BE49-F238E27FC236}">
                <a16:creationId xmlns:a16="http://schemas.microsoft.com/office/drawing/2014/main" id="{3AD1304C-4EE0-467A-A70D-9AD178D260A8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Picture 99" descr="lgo sigap.png">
            <a:extLst>
              <a:ext uri="{FF2B5EF4-FFF2-40B4-BE49-F238E27FC236}">
                <a16:creationId xmlns:a16="http://schemas.microsoft.com/office/drawing/2014/main" id="{93B8E61E-8E37-481C-A9B1-65514DE10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189" name="Title 1">
            <a:extLst>
              <a:ext uri="{FF2B5EF4-FFF2-40B4-BE49-F238E27FC236}">
                <a16:creationId xmlns:a16="http://schemas.microsoft.com/office/drawing/2014/main" id="{BB5FFD7E-303F-4B41-9EEA-C453CEDAB963}"/>
              </a:ext>
            </a:extLst>
          </p:cNvPr>
          <p:cNvSpPr txBox="1">
            <a:spLocks/>
          </p:cNvSpPr>
          <p:nvPr/>
        </p:nvSpPr>
        <p:spPr>
          <a:xfrm>
            <a:off x="250598" y="116187"/>
            <a:ext cx="9652886" cy="512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PERUBAHAN SISTEM INFORMASI DALAM PENERAPAN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PERMEN PUPR NO 8 TAHUN 2022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32ABBF9-67E4-54F7-603F-F933CFD1CA32}"/>
              </a:ext>
            </a:extLst>
          </p:cNvPr>
          <p:cNvGrpSpPr/>
          <p:nvPr/>
        </p:nvGrpSpPr>
        <p:grpSpPr>
          <a:xfrm>
            <a:off x="1678933" y="878448"/>
            <a:ext cx="9356998" cy="5065157"/>
            <a:chOff x="1678933" y="841124"/>
            <a:chExt cx="9356998" cy="506515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38F1D90-7C39-EC84-41A4-7C06D9561CAB}"/>
                </a:ext>
              </a:extLst>
            </p:cNvPr>
            <p:cNvSpPr/>
            <p:nvPr/>
          </p:nvSpPr>
          <p:spPr>
            <a:xfrm>
              <a:off x="1684543" y="2127409"/>
              <a:ext cx="1309752" cy="535667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 </a:t>
              </a:r>
              <a:r>
                <a:rPr lang="en-US" sz="1200" b="1" dirty="0" err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Penjualan</a:t>
              </a:r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Tahunan</a:t>
              </a:r>
              <a:endParaRPr lang="en-US" sz="12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646EB12-A998-A669-1B86-C22EDEB5195F}"/>
                </a:ext>
              </a:extLst>
            </p:cNvPr>
            <p:cNvCxnSpPr>
              <a:cxnSpLocks/>
            </p:cNvCxnSpPr>
            <p:nvPr/>
          </p:nvCxnSpPr>
          <p:spPr>
            <a:xfrm>
              <a:off x="5335216" y="841124"/>
              <a:ext cx="0" cy="5065157"/>
            </a:xfrm>
            <a:prstGeom prst="line">
              <a:avLst/>
            </a:prstGeom>
            <a:ln w="12700">
              <a:solidFill>
                <a:srgbClr val="1E32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39F5DD-D1C8-0E58-8EB0-F011979D0EDF}"/>
                </a:ext>
              </a:extLst>
            </p:cNvPr>
            <p:cNvSpPr/>
            <p:nvPr/>
          </p:nvSpPr>
          <p:spPr>
            <a:xfrm>
              <a:off x="3449676" y="2127409"/>
              <a:ext cx="1309752" cy="535667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Input &amp; Upload  di PB UMKU</a:t>
              </a:r>
              <a:endParaRPr lang="en-ID" sz="12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45DA90-2BC0-595B-BC75-05BF922A584D}"/>
                </a:ext>
              </a:extLst>
            </p:cNvPr>
            <p:cNvSpPr/>
            <p:nvPr/>
          </p:nvSpPr>
          <p:spPr>
            <a:xfrm>
              <a:off x="5678774" y="2127409"/>
              <a:ext cx="1309752" cy="535667"/>
            </a:xfrm>
            <a:prstGeom prst="rect">
              <a:avLst/>
            </a:prstGeom>
            <a:solidFill>
              <a:srgbClr val="1E3267"/>
            </a:solidFill>
            <a:ln>
              <a:solidFill>
                <a:srgbClr val="1E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 </a:t>
              </a:r>
              <a:r>
                <a:rPr lang="en-US" sz="1200" b="1" dirty="0" err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Penjualan</a:t>
              </a:r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Tahunan</a:t>
              </a:r>
              <a:endParaRPr lang="en-US" sz="12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9B92ED-CA19-779A-143A-286761D700C7}"/>
                </a:ext>
              </a:extLst>
            </p:cNvPr>
            <p:cNvSpPr/>
            <p:nvPr/>
          </p:nvSpPr>
          <p:spPr>
            <a:xfrm>
              <a:off x="7443909" y="2127409"/>
              <a:ext cx="1309752" cy="535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Input di SIMPAN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F08DE0-65F4-1830-E5DE-4FF89990CA79}"/>
                </a:ext>
              </a:extLst>
            </p:cNvPr>
            <p:cNvSpPr/>
            <p:nvPr/>
          </p:nvSpPr>
          <p:spPr>
            <a:xfrm>
              <a:off x="9213406" y="2127409"/>
              <a:ext cx="1799803" cy="5356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PB UMKU get data SIMPAN 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melalui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SIJK</a:t>
              </a:r>
            </a:p>
          </p:txBody>
        </p:sp>
        <p:sp>
          <p:nvSpPr>
            <p:cNvPr id="10" name="Rounded Rectangle 51">
              <a:extLst>
                <a:ext uri="{FF2B5EF4-FFF2-40B4-BE49-F238E27FC236}">
                  <a16:creationId xmlns:a16="http://schemas.microsoft.com/office/drawing/2014/main" id="{DD42F714-E16B-B71D-E833-73543F7B6EEF}"/>
                </a:ext>
              </a:extLst>
            </p:cNvPr>
            <p:cNvSpPr/>
            <p:nvPr/>
          </p:nvSpPr>
          <p:spPr>
            <a:xfrm>
              <a:off x="2298917" y="886958"/>
              <a:ext cx="2081731" cy="265995"/>
            </a:xfrm>
            <a:prstGeom prst="roundRect">
              <a:avLst/>
            </a:prstGeom>
            <a:solidFill>
              <a:srgbClr val="FEB813"/>
            </a:solidFill>
            <a:ln>
              <a:solidFill>
                <a:srgbClr val="1E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rgbClr val="1E3267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Sebelum</a:t>
              </a:r>
              <a:endParaRPr lang="en-US" b="1" dirty="0">
                <a:solidFill>
                  <a:srgbClr val="1E3267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1" name="Rounded Rectangle 52">
              <a:extLst>
                <a:ext uri="{FF2B5EF4-FFF2-40B4-BE49-F238E27FC236}">
                  <a16:creationId xmlns:a16="http://schemas.microsoft.com/office/drawing/2014/main" id="{73EE5DBE-C3B9-0C22-4AFE-3CE1C43A7E90}"/>
                </a:ext>
              </a:extLst>
            </p:cNvPr>
            <p:cNvSpPr/>
            <p:nvPr/>
          </p:nvSpPr>
          <p:spPr>
            <a:xfrm>
              <a:off x="7640753" y="841124"/>
              <a:ext cx="2081731" cy="265995"/>
            </a:xfrm>
            <a:prstGeom prst="roundRect">
              <a:avLst/>
            </a:prstGeom>
            <a:solidFill>
              <a:srgbClr val="FEB813"/>
            </a:solidFill>
            <a:ln>
              <a:solidFill>
                <a:srgbClr val="1E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rgbClr val="1E3267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Sesudah</a:t>
              </a:r>
              <a:endParaRPr lang="en-US" b="1" dirty="0">
                <a:solidFill>
                  <a:srgbClr val="1E3267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1AB05E9-9A80-66A9-42F8-4C83CA8E88DB}"/>
                </a:ext>
              </a:extLst>
            </p:cNvPr>
            <p:cNvCxnSpPr/>
            <p:nvPr/>
          </p:nvCxnSpPr>
          <p:spPr>
            <a:xfrm>
              <a:off x="6988527" y="2395242"/>
              <a:ext cx="455380" cy="0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F75A010-4F5D-A3BC-43D0-9FF6DC21D96C}"/>
                </a:ext>
              </a:extLst>
            </p:cNvPr>
            <p:cNvCxnSpPr/>
            <p:nvPr/>
          </p:nvCxnSpPr>
          <p:spPr>
            <a:xfrm>
              <a:off x="8753659" y="2395242"/>
              <a:ext cx="455380" cy="0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4306BA-CF2F-F07D-3D52-154E342395B0}"/>
                </a:ext>
              </a:extLst>
            </p:cNvPr>
            <p:cNvSpPr/>
            <p:nvPr/>
          </p:nvSpPr>
          <p:spPr>
            <a:xfrm>
              <a:off x="1700200" y="1365146"/>
              <a:ext cx="1309752" cy="535667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 </a:t>
              </a:r>
              <a:r>
                <a:rPr lang="en-US" sz="1200" b="1" dirty="0" err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Administrasi</a:t>
              </a:r>
              <a:endParaRPr lang="en-US" sz="12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9D3FF9-9211-0CFF-F8D9-62ABA18C67E4}"/>
                </a:ext>
              </a:extLst>
            </p:cNvPr>
            <p:cNvSpPr/>
            <p:nvPr/>
          </p:nvSpPr>
          <p:spPr>
            <a:xfrm>
              <a:off x="5683512" y="1382613"/>
              <a:ext cx="1309752" cy="535667"/>
            </a:xfrm>
            <a:prstGeom prst="rect">
              <a:avLst/>
            </a:prstGeom>
            <a:solidFill>
              <a:srgbClr val="1E3267"/>
            </a:solidFill>
            <a:ln>
              <a:solidFill>
                <a:srgbClr val="1E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 </a:t>
              </a:r>
              <a:r>
                <a:rPr lang="en-US" sz="1200" b="1" dirty="0" err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Admnistrasi</a:t>
              </a:r>
              <a:endParaRPr lang="en-US" sz="12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BB79CF-6622-F286-D006-DC123CBDEF96}"/>
                </a:ext>
              </a:extLst>
            </p:cNvPr>
            <p:cNvSpPr/>
            <p:nvPr/>
          </p:nvSpPr>
          <p:spPr>
            <a:xfrm>
              <a:off x="7580998" y="1222104"/>
              <a:ext cx="3439196" cy="3971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D" sz="1200" b="1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rPr>
                <a:t>Get Data OSS , </a:t>
              </a:r>
              <a:r>
                <a:rPr lang="en-US" sz="1200" b="1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rPr>
                <a:t>Input &amp; Upload di PB UMKU</a:t>
              </a:r>
              <a:r>
                <a:rPr lang="en-ID" sz="1200" b="1" dirty="0">
                  <a:solidFill>
                    <a:prstClr val="black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58BEEF2-6D79-7C09-C4A4-288192F3972E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84" y="1632979"/>
              <a:ext cx="455380" cy="0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5CEDA9-3717-4081-7C6C-39785B39ADEC}"/>
                </a:ext>
              </a:extLst>
            </p:cNvPr>
            <p:cNvSpPr/>
            <p:nvPr/>
          </p:nvSpPr>
          <p:spPr>
            <a:xfrm>
              <a:off x="3460995" y="1365146"/>
              <a:ext cx="1305416" cy="535667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Input &amp; Upload di PB UMKU</a:t>
              </a:r>
              <a:endParaRPr lang="en-ID" sz="12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A18B6F4-381A-7EC7-A2BF-59242550EEFB}"/>
                </a:ext>
              </a:extLst>
            </p:cNvPr>
            <p:cNvCxnSpPr/>
            <p:nvPr/>
          </p:nvCxnSpPr>
          <p:spPr>
            <a:xfrm>
              <a:off x="3005615" y="1632979"/>
              <a:ext cx="455380" cy="0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3BA5E4-0447-21FD-FE5C-09B59F803A12}"/>
                </a:ext>
              </a:extLst>
            </p:cNvPr>
            <p:cNvSpPr/>
            <p:nvPr/>
          </p:nvSpPr>
          <p:spPr>
            <a:xfrm>
              <a:off x="7580998" y="1674839"/>
              <a:ext cx="3439196" cy="39564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Keanggotaan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Asosiasi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terintegrasi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(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dalam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hal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belum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terintegrasi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, 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melampirkan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KTA)</a:t>
              </a:r>
              <a:endParaRPr lang="en-ID" sz="1200" b="1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AD1EC77-A918-C390-01F8-ACAA97FE42B0}"/>
                </a:ext>
              </a:extLst>
            </p:cNvPr>
            <p:cNvSpPr/>
            <p:nvPr/>
          </p:nvSpPr>
          <p:spPr>
            <a:xfrm>
              <a:off x="1693217" y="2730201"/>
              <a:ext cx="1309752" cy="535667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TKK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FBBE61-F42B-63EC-C728-05D3B705513A}"/>
                </a:ext>
              </a:extLst>
            </p:cNvPr>
            <p:cNvSpPr/>
            <p:nvPr/>
          </p:nvSpPr>
          <p:spPr>
            <a:xfrm>
              <a:off x="3458350" y="2742309"/>
              <a:ext cx="1309752" cy="535667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Input &amp; Upload  di PB UMKU</a:t>
              </a:r>
              <a:endParaRPr lang="en-ID" sz="12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DC63AA-4249-262A-144B-12AE244CE21D}"/>
                </a:ext>
              </a:extLst>
            </p:cNvPr>
            <p:cNvSpPr/>
            <p:nvPr/>
          </p:nvSpPr>
          <p:spPr>
            <a:xfrm>
              <a:off x="5687448" y="2742309"/>
              <a:ext cx="1309752" cy="535667"/>
            </a:xfrm>
            <a:prstGeom prst="rect">
              <a:avLst/>
            </a:prstGeom>
            <a:solidFill>
              <a:srgbClr val="1E3267"/>
            </a:solidFill>
            <a:ln>
              <a:solidFill>
                <a:srgbClr val="1E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TKK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9DBD8BE-2EF8-CC4E-4D5C-56006A8E37F4}"/>
                </a:ext>
              </a:extLst>
            </p:cNvPr>
            <p:cNvSpPr/>
            <p:nvPr/>
          </p:nvSpPr>
          <p:spPr>
            <a:xfrm>
              <a:off x="7452581" y="2742309"/>
              <a:ext cx="1301080" cy="5356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SKA/SKT/SKK 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teregistrasi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di SIKI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1D8A2FD-F897-E95B-3B15-67C121812655}"/>
                </a:ext>
              </a:extLst>
            </p:cNvPr>
            <p:cNvCxnSpPr>
              <a:cxnSpLocks/>
            </p:cNvCxnSpPr>
            <p:nvPr/>
          </p:nvCxnSpPr>
          <p:spPr>
            <a:xfrm>
              <a:off x="2986498" y="2998034"/>
              <a:ext cx="455380" cy="12108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18591CC-FA34-A275-297D-F371F899F20D}"/>
                </a:ext>
              </a:extLst>
            </p:cNvPr>
            <p:cNvCxnSpPr/>
            <p:nvPr/>
          </p:nvCxnSpPr>
          <p:spPr>
            <a:xfrm>
              <a:off x="7002017" y="3010142"/>
              <a:ext cx="455380" cy="0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10AEA7E-A757-313B-261F-10C8C8DDDB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3659" y="2984154"/>
              <a:ext cx="400112" cy="17239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4A6D498-6085-EA5C-A817-2A47785D99B5}"/>
                </a:ext>
              </a:extLst>
            </p:cNvPr>
            <p:cNvSpPr/>
            <p:nvPr/>
          </p:nvSpPr>
          <p:spPr>
            <a:xfrm>
              <a:off x="9204225" y="2755431"/>
              <a:ext cx="1790159" cy="53566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PB UMKU get data SIKI 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melalui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SIJK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48226E-5595-7E4D-929C-1C30EB0DC666}"/>
                </a:ext>
              </a:extLst>
            </p:cNvPr>
            <p:cNvSpPr/>
            <p:nvPr/>
          </p:nvSpPr>
          <p:spPr>
            <a:xfrm>
              <a:off x="1678933" y="3349047"/>
              <a:ext cx="1325367" cy="535667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 </a:t>
              </a:r>
              <a:r>
                <a:rPr lang="en-US" sz="1200" b="1" dirty="0" err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Peralatan</a:t>
              </a:r>
              <a:endParaRPr lang="en-US" sz="12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E0D34F-0D18-823A-FA90-6FAB506E270F}"/>
                </a:ext>
              </a:extLst>
            </p:cNvPr>
            <p:cNvSpPr/>
            <p:nvPr/>
          </p:nvSpPr>
          <p:spPr>
            <a:xfrm>
              <a:off x="3440603" y="3353062"/>
              <a:ext cx="1309749" cy="780163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Input &amp; Upload  di PB UMKU, get Data SIMPK</a:t>
              </a:r>
              <a:endParaRPr lang="en-ID" sz="12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E98A289-938E-22DC-018A-0EE7C80A6E07}"/>
                </a:ext>
              </a:extLst>
            </p:cNvPr>
            <p:cNvCxnSpPr>
              <a:cxnSpLocks/>
            </p:cNvCxnSpPr>
            <p:nvPr/>
          </p:nvCxnSpPr>
          <p:spPr>
            <a:xfrm>
              <a:off x="2986499" y="3619907"/>
              <a:ext cx="455379" cy="18162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4358E7F-46BC-D2BD-90BC-6E2C96F7B2F4}"/>
                </a:ext>
              </a:extLst>
            </p:cNvPr>
            <p:cNvSpPr/>
            <p:nvPr/>
          </p:nvSpPr>
          <p:spPr>
            <a:xfrm>
              <a:off x="5672973" y="3339661"/>
              <a:ext cx="1309416" cy="1765156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 </a:t>
              </a:r>
              <a:r>
                <a:rPr lang="en-US" sz="1200" b="1" dirty="0" err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Peralatan</a:t>
              </a:r>
              <a:endParaRPr lang="en-US" sz="1200" b="1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0F8B726-F11A-5CE5-33B1-4A876B25DB6D}"/>
                </a:ext>
              </a:extLst>
            </p:cNvPr>
            <p:cNvSpPr/>
            <p:nvPr/>
          </p:nvSpPr>
          <p:spPr>
            <a:xfrm>
              <a:off x="7338541" y="3374518"/>
              <a:ext cx="1811217" cy="476151"/>
            </a:xfrm>
            <a:prstGeom prst="rect">
              <a:avLst/>
            </a:prstGeom>
            <a:solidFill>
              <a:srgbClr val="001F60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Peralatan</a:t>
              </a:r>
              <a:r>
                <a:rPr lang="en-US" sz="12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Milik </a:t>
              </a:r>
              <a:r>
                <a:rPr lang="en-US" sz="1200" b="1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Sendiri</a:t>
              </a:r>
              <a:r>
                <a:rPr lang="en-US" sz="12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tercatat</a:t>
              </a:r>
              <a:r>
                <a:rPr lang="en-US" sz="12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dalam</a:t>
              </a:r>
              <a:r>
                <a:rPr lang="en-US" sz="12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SIMPK</a:t>
              </a:r>
              <a:endParaRPr lang="en-ID" sz="12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0EC1D43-25ED-2F03-0C23-F64556345A82}"/>
                </a:ext>
              </a:extLst>
            </p:cNvPr>
            <p:cNvCxnSpPr>
              <a:cxnSpLocks/>
            </p:cNvCxnSpPr>
            <p:nvPr/>
          </p:nvCxnSpPr>
          <p:spPr>
            <a:xfrm>
              <a:off x="7000141" y="3746524"/>
              <a:ext cx="342861" cy="0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771BAE-ACD3-4B0A-1D5E-F1E7A8A82A7A}"/>
                </a:ext>
              </a:extLst>
            </p:cNvPr>
            <p:cNvSpPr/>
            <p:nvPr/>
          </p:nvSpPr>
          <p:spPr>
            <a:xfrm>
              <a:off x="7343002" y="3907225"/>
              <a:ext cx="1760773" cy="658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Peralatan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sewa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(</a:t>
              </a:r>
              <a:r>
                <a:rPr lang="en-ID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kepemilikannnya</a:t>
              </a:r>
              <a:r>
                <a:rPr lang="en-ID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ID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tercatat</a:t>
              </a:r>
              <a:r>
                <a:rPr lang="en-ID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di SIMPK)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40E4BE-6684-C1A2-D62C-9995DF04198E}"/>
                </a:ext>
              </a:extLst>
            </p:cNvPr>
            <p:cNvCxnSpPr>
              <a:cxnSpLocks/>
            </p:cNvCxnSpPr>
            <p:nvPr/>
          </p:nvCxnSpPr>
          <p:spPr>
            <a:xfrm>
              <a:off x="9283777" y="4359003"/>
              <a:ext cx="272385" cy="0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CD9E20-D01D-8941-7B0B-2C25ED925B5C}"/>
                </a:ext>
              </a:extLst>
            </p:cNvPr>
            <p:cNvSpPr/>
            <p:nvPr/>
          </p:nvSpPr>
          <p:spPr>
            <a:xfrm>
              <a:off x="9202901" y="3899887"/>
              <a:ext cx="1819907" cy="6731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D" sz="117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Upload Bukti </a:t>
              </a:r>
              <a:r>
                <a:rPr lang="en-ID" sz="117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Perjanjian</a:t>
              </a:r>
              <a:r>
                <a:rPr lang="en-ID" sz="117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ID" sz="117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Sewa</a:t>
              </a:r>
              <a:r>
                <a:rPr lang="en-ID" sz="117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, Get data SIMPK </a:t>
              </a:r>
              <a:r>
                <a:rPr lang="en-ID" sz="117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melalui</a:t>
              </a:r>
              <a:r>
                <a:rPr lang="en-ID" sz="117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SIJK 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06C7C3E-7737-8D83-2931-29A26BA1FBDD}"/>
                </a:ext>
              </a:extLst>
            </p:cNvPr>
            <p:cNvCxnSpPr>
              <a:cxnSpLocks/>
            </p:cNvCxnSpPr>
            <p:nvPr/>
          </p:nvCxnSpPr>
          <p:spPr>
            <a:xfrm>
              <a:off x="7017130" y="4082787"/>
              <a:ext cx="342861" cy="0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AB30CD-39F4-96AD-A10A-766081ADC1DA}"/>
                </a:ext>
              </a:extLst>
            </p:cNvPr>
            <p:cNvSpPr/>
            <p:nvPr/>
          </p:nvSpPr>
          <p:spPr>
            <a:xfrm>
              <a:off x="7334947" y="4639159"/>
              <a:ext cx="1760771" cy="4656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Komitmen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30 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hari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(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milik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sendiri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/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sewa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)</a:t>
              </a:r>
              <a:endParaRPr lang="en-ID" sz="1200" b="1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28F7EED-D488-0F79-CE23-3035BD2B9662}"/>
                </a:ext>
              </a:extLst>
            </p:cNvPr>
            <p:cNvSpPr/>
            <p:nvPr/>
          </p:nvSpPr>
          <p:spPr>
            <a:xfrm>
              <a:off x="9187557" y="3369942"/>
              <a:ext cx="1811217" cy="4761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PB UMKU get data SIMPK </a:t>
              </a:r>
              <a:r>
                <a:rPr lang="en-US" sz="1200" b="1" dirty="0" err="1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melalui</a:t>
              </a:r>
              <a:r>
                <a:rPr lang="en-US" sz="1200" b="1" dirty="0">
                  <a:solidFill>
                    <a:schemeClr val="tx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SIJK</a:t>
              </a:r>
              <a:endParaRPr lang="en-ID" sz="1200" b="1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F9EDE7A-9A2B-85DC-1447-67DB67F46874}"/>
                </a:ext>
              </a:extLst>
            </p:cNvPr>
            <p:cNvCxnSpPr>
              <a:cxnSpLocks/>
            </p:cNvCxnSpPr>
            <p:nvPr/>
          </p:nvCxnSpPr>
          <p:spPr>
            <a:xfrm>
              <a:off x="7006798" y="4775118"/>
              <a:ext cx="342861" cy="0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0CBE819-58D2-4462-BF03-3EA79A1E5556}"/>
                </a:ext>
              </a:extLst>
            </p:cNvPr>
            <p:cNvCxnSpPr>
              <a:cxnSpLocks/>
            </p:cNvCxnSpPr>
            <p:nvPr/>
          </p:nvCxnSpPr>
          <p:spPr>
            <a:xfrm>
              <a:off x="2985223" y="2394041"/>
              <a:ext cx="455380" cy="12108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145CF82-A0B8-F597-5581-8D75A0E8D4CF}"/>
                </a:ext>
              </a:extLst>
            </p:cNvPr>
            <p:cNvSpPr/>
            <p:nvPr/>
          </p:nvSpPr>
          <p:spPr>
            <a:xfrm>
              <a:off x="1700201" y="5148626"/>
              <a:ext cx="1285022" cy="310808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SMM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C594F05-3886-8AA2-C06E-944B108CFAC2}"/>
                </a:ext>
              </a:extLst>
            </p:cNvPr>
            <p:cNvSpPr/>
            <p:nvPr/>
          </p:nvSpPr>
          <p:spPr>
            <a:xfrm>
              <a:off x="3460996" y="5143512"/>
              <a:ext cx="1614644" cy="310808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Upload Data SMM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C5741F3-632D-E2CC-0050-D9832630FCFE}"/>
                </a:ext>
              </a:extLst>
            </p:cNvPr>
            <p:cNvSpPr/>
            <p:nvPr/>
          </p:nvSpPr>
          <p:spPr>
            <a:xfrm>
              <a:off x="5668535" y="5159920"/>
              <a:ext cx="1313854" cy="310808"/>
            </a:xfrm>
            <a:prstGeom prst="rect">
              <a:avLst/>
            </a:prstGeom>
            <a:solidFill>
              <a:srgbClr val="1E3267"/>
            </a:solidFill>
            <a:ln>
              <a:solidFill>
                <a:srgbClr val="1E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SMM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F67714B-52DD-9BFF-07E1-B3269BF33CA6}"/>
                </a:ext>
              </a:extLst>
            </p:cNvPr>
            <p:cNvSpPr/>
            <p:nvPr/>
          </p:nvSpPr>
          <p:spPr>
            <a:xfrm>
              <a:off x="7295580" y="5168707"/>
              <a:ext cx="3727228" cy="3899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1E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Menghapus</a:t>
              </a:r>
              <a:r>
                <a:rPr lang="en-US" sz="12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fitur</a:t>
              </a:r>
              <a:r>
                <a:rPr lang="en-US" sz="12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pengisisan</a:t>
              </a:r>
              <a:r>
                <a:rPr lang="en-US" sz="12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data SMM, </a:t>
              </a:r>
              <a:r>
                <a:rPr lang="en-US" sz="1200" b="1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karena</a:t>
              </a:r>
              <a:r>
                <a:rPr lang="en-US" sz="12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sudah</a:t>
              </a:r>
              <a:r>
                <a:rPr lang="en-US" sz="12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tidak</a:t>
              </a:r>
              <a:r>
                <a:rPr lang="en-US" sz="12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dipersyaratkan</a:t>
              </a:r>
              <a:r>
                <a:rPr lang="en-US" sz="1200" b="1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63E59DC-7815-A41A-F07A-81F2F994CD5A}"/>
                </a:ext>
              </a:extLst>
            </p:cNvPr>
            <p:cNvCxnSpPr>
              <a:cxnSpLocks/>
            </p:cNvCxnSpPr>
            <p:nvPr/>
          </p:nvCxnSpPr>
          <p:spPr>
            <a:xfrm>
              <a:off x="7002017" y="5301986"/>
              <a:ext cx="342861" cy="0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EAEAB46-C6F8-164D-5E8D-D12062937865}"/>
                </a:ext>
              </a:extLst>
            </p:cNvPr>
            <p:cNvCxnSpPr>
              <a:cxnSpLocks/>
            </p:cNvCxnSpPr>
            <p:nvPr/>
          </p:nvCxnSpPr>
          <p:spPr>
            <a:xfrm>
              <a:off x="3009952" y="5289835"/>
              <a:ext cx="455379" cy="18162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94866B4-5CE9-F5AB-610A-EAA1A639E93A}"/>
                </a:ext>
              </a:extLst>
            </p:cNvPr>
            <p:cNvSpPr/>
            <p:nvPr/>
          </p:nvSpPr>
          <p:spPr>
            <a:xfrm>
              <a:off x="1701477" y="5543956"/>
              <a:ext cx="1285022" cy="310808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SMAP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1C29A1E-243E-B7B9-6A1A-7808BB48323F}"/>
                </a:ext>
              </a:extLst>
            </p:cNvPr>
            <p:cNvSpPr/>
            <p:nvPr/>
          </p:nvSpPr>
          <p:spPr>
            <a:xfrm>
              <a:off x="3462272" y="5538842"/>
              <a:ext cx="1614644" cy="310808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Upload Data SMAP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0FBC30A-565E-68EE-B8A5-4B106A1E9F91}"/>
                </a:ext>
              </a:extLst>
            </p:cNvPr>
            <p:cNvCxnSpPr>
              <a:cxnSpLocks/>
            </p:cNvCxnSpPr>
            <p:nvPr/>
          </p:nvCxnSpPr>
          <p:spPr>
            <a:xfrm>
              <a:off x="3011228" y="5685165"/>
              <a:ext cx="455379" cy="18162"/>
            </a:xfrm>
            <a:prstGeom prst="straightConnector1">
              <a:avLst/>
            </a:prstGeom>
            <a:ln w="57150">
              <a:solidFill>
                <a:srgbClr val="FEB8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91FB642-35C4-C5AD-A5C1-37B2143F90C5}"/>
                </a:ext>
              </a:extLst>
            </p:cNvPr>
            <p:cNvSpPr/>
            <p:nvPr/>
          </p:nvSpPr>
          <p:spPr>
            <a:xfrm>
              <a:off x="5668535" y="5595473"/>
              <a:ext cx="5367396" cy="310808"/>
            </a:xfrm>
            <a:prstGeom prst="rect">
              <a:avLst/>
            </a:prstGeom>
            <a:solidFill>
              <a:srgbClr val="1E326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Tidak</a:t>
              </a:r>
              <a:r>
                <a:rPr lang="en-US" sz="14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400" b="1" dirty="0" err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ada</a:t>
              </a:r>
              <a:r>
                <a:rPr lang="en-US" sz="14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400" b="1" dirty="0" err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perubahan</a:t>
              </a:r>
              <a:r>
                <a:rPr lang="en-US" sz="14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sz="1400" b="1" dirty="0" err="1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inputan</a:t>
              </a:r>
              <a:r>
                <a:rPr lang="en-US" sz="1400" b="1" dirty="0">
                  <a:solidFill>
                    <a:prstClr val="white"/>
                  </a:solidFill>
                  <a:latin typeface="Century Gothic" charset="0"/>
                  <a:ea typeface="Century Gothic" charset="0"/>
                  <a:cs typeface="Century Gothic" charset="0"/>
                </a:rPr>
                <a:t> SMAP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06E320-9DFD-4147-EBD3-5D14E86D0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29797A2-F8B2-1126-4A3D-62925AD24B2E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79EE770-4B5D-BC87-BD1E-C41F147F4977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1F5C2D7-14F5-59F4-CC4F-E46B5F0FB200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F0AA51E-7A0B-5F2E-CBEA-7B5557027CA1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9C75989-BC12-63B7-C1A7-22F709737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1266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00893-4BA8-505B-67E3-91B259E99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11">
            <a:extLst>
              <a:ext uri="{FF2B5EF4-FFF2-40B4-BE49-F238E27FC236}">
                <a16:creationId xmlns:a16="http://schemas.microsoft.com/office/drawing/2014/main" id="{B9484F93-172C-200E-31BB-A03476D9CD82}"/>
              </a:ext>
            </a:extLst>
          </p:cNvPr>
          <p:cNvSpPr/>
          <p:nvPr/>
        </p:nvSpPr>
        <p:spPr>
          <a:xfrm rot="16200000">
            <a:off x="9380252" y="3397740"/>
            <a:ext cx="2133539" cy="3520443"/>
          </a:xfrm>
          <a:prstGeom prst="round2SameRect">
            <a:avLst>
              <a:gd name="adj1" fmla="val 21012"/>
              <a:gd name="adj2" fmla="val 0"/>
            </a:avLst>
          </a:prstGeom>
          <a:solidFill>
            <a:srgbClr val="174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1C3367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75E23AAE-98BA-D8FD-8933-3BC0E543B30B}"/>
              </a:ext>
            </a:extLst>
          </p:cNvPr>
          <p:cNvSpPr/>
          <p:nvPr/>
        </p:nvSpPr>
        <p:spPr>
          <a:xfrm rot="5400000">
            <a:off x="2531238" y="-1371183"/>
            <a:ext cx="4594319" cy="9570322"/>
          </a:xfrm>
          <a:prstGeom prst="round2SameRect">
            <a:avLst>
              <a:gd name="adj1" fmla="val 21012"/>
              <a:gd name="adj2" fmla="val 0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1C3367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92" name="Picture 191" descr="lgo sigap.png">
            <a:extLst>
              <a:ext uri="{FF2B5EF4-FFF2-40B4-BE49-F238E27FC236}">
                <a16:creationId xmlns:a16="http://schemas.microsoft.com/office/drawing/2014/main" id="{B9CB601F-FC17-D5BA-1E34-DD4E66A5E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196" name="Round Same Side Corner Rectangle 1">
            <a:extLst>
              <a:ext uri="{FF2B5EF4-FFF2-40B4-BE49-F238E27FC236}">
                <a16:creationId xmlns:a16="http://schemas.microsoft.com/office/drawing/2014/main" id="{F9B27E6C-5690-D797-9C72-3A50AD5118D5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id="{F3965D6E-BF8A-63A3-FA8A-34F76EE0A1B5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KEWAJIBAN BADAN USAHA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20E830-8083-0A99-2743-B3DD1A18C186}"/>
              </a:ext>
            </a:extLst>
          </p:cNvPr>
          <p:cNvSpPr txBox="1"/>
          <p:nvPr/>
        </p:nvSpPr>
        <p:spPr>
          <a:xfrm>
            <a:off x="98891" y="1146865"/>
            <a:ext cx="8686764" cy="4292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b="1" kern="1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Kewajiban</a:t>
            </a:r>
            <a:r>
              <a:rPr lang="en-ID" b="1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Badan Usaha :</a:t>
            </a:r>
            <a:endParaRPr lang="en-ID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 No. 05/2021 – Pasal 415 Ayat (1)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0" indent="-342900">
              <a:lnSpc>
                <a:spcPct val="115000"/>
              </a:lnSpc>
              <a:buFont typeface="+mj-lt"/>
              <a:buAutoNum type="alphaLcPeriod"/>
            </a:pP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melaporkan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setiap penggantian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tenaga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kerja konstruksi;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0" indent="-342900">
              <a:lnSpc>
                <a:spcPct val="115000"/>
              </a:lnSpc>
              <a:buFont typeface="+mj-lt"/>
              <a:buAutoNum type="alphaLcPeriod"/>
            </a:pP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memenuhi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persyaratan minimal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jumlah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peralatan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utama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untuk setiap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subklasifikasi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0" indent="-342900">
              <a:lnSpc>
                <a:spcPct val="115000"/>
              </a:lnSpc>
              <a:buFont typeface="+mj-lt"/>
              <a:buAutoNum type="alphaLcPeriod"/>
            </a:pP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memiliki dan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memperpanjang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SBU konstruksi bagi BUJK;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0" indent="-342900">
              <a:lnSpc>
                <a:spcPct val="115000"/>
              </a:lnSpc>
              <a:buFont typeface="+mj-lt"/>
              <a:buAutoNum type="alphaLcPeriod"/>
            </a:pP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memiliki dan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memperpanjang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SKK konstruksi bagi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tenaga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kerja konstruksi;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0" indent="-342900">
              <a:lnSpc>
                <a:spcPct val="115000"/>
              </a:lnSpc>
              <a:buFont typeface="+mj-lt"/>
              <a:buAutoNum type="alphaLcPeriod"/>
            </a:pP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menyampaikan laporan kegiatan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usaha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tahunan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aplikasi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usaha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jasa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konstruksi sistem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informasi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jasa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konstruksi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terintegrasi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0" indent="-342900">
              <a:lnSpc>
                <a:spcPct val="115000"/>
              </a:lnSpc>
              <a:buFont typeface="+mj-lt"/>
              <a:buAutoNum type="alphaLcPeriod"/>
            </a:pP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pencatatan pengalaman badan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usaha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usaha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orang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perseorangan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LcPeriod"/>
            </a:pP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memenuhi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ketentuan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dipersyaratkan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bagi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kantor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perwakilan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BUJKA dan BUJK </a:t>
            </a:r>
            <a:r>
              <a:rPr lang="en-US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Penanaman</a:t>
            </a:r>
            <a:r>
              <a:rPr lang="en-US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Modal Asing.</a:t>
            </a:r>
            <a:endParaRPr lang="en-ID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6AB48-9CAD-8CF9-AF92-DA126F08C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3197B9-35EA-68E2-3A5E-8D33838A2EE0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12EB33-40E4-1CF5-5F2C-75EEFD22F386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12BD56-65CE-0045-345B-874FFC97DA7D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E172D4-F929-4930-2433-BAD1CB4F7EE9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DFA13F-E62D-8A48-2136-269C074E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34941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BCC8793A-06CE-C340-94EB-6000CBDDE35B}"/>
              </a:ext>
            </a:extLst>
          </p:cNvPr>
          <p:cNvSpPr txBox="1">
            <a:spLocks/>
          </p:cNvSpPr>
          <p:nvPr/>
        </p:nvSpPr>
        <p:spPr>
          <a:xfrm>
            <a:off x="311878" y="53942"/>
            <a:ext cx="7818893" cy="10977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RELAKSASI KRITERIA PENILAIAN KELAYAKAN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BADAN USAHA PADA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PENGALAMAN / PENJUALAN TAHUNAN</a:t>
            </a: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C3D4B0-E7F8-5BA5-F6DE-36379342E9CA}"/>
              </a:ext>
            </a:extLst>
          </p:cNvPr>
          <p:cNvSpPr/>
          <p:nvPr/>
        </p:nvSpPr>
        <p:spPr>
          <a:xfrm>
            <a:off x="1404415" y="1458647"/>
            <a:ext cx="4638366" cy="1029090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68ABCD-FFC3-47A9-3E8D-19BDDB9A635B}"/>
              </a:ext>
            </a:extLst>
          </p:cNvPr>
          <p:cNvSpPr txBox="1"/>
          <p:nvPr/>
        </p:nvSpPr>
        <p:spPr>
          <a:xfrm>
            <a:off x="1518723" y="1554994"/>
            <a:ext cx="4524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400" b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Nilai penjualan tahunan didasarkan pada perolehan pekerjaan dalam masa berlakunya SBU konstruksi </a:t>
            </a:r>
            <a:r>
              <a:rPr lang="en-ID" sz="1400" i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– (Pasal 86 Ayat 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7EBE0C-E048-A411-8444-C2F6339FB5BD}"/>
              </a:ext>
            </a:extLst>
          </p:cNvPr>
          <p:cNvSpPr txBox="1"/>
          <p:nvPr/>
        </p:nvSpPr>
        <p:spPr>
          <a:xfrm>
            <a:off x="1371663" y="920073"/>
            <a:ext cx="4638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entury Gothic" charset="0"/>
                <a:ea typeface="Century Gothic" charset="0"/>
                <a:cs typeface="Century Gothic" charset="0"/>
              </a:rPr>
              <a:t>PP No. 5 </a:t>
            </a:r>
            <a:r>
              <a:rPr lang="en-US" sz="1200" b="1" i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n-US" sz="1200" b="1" i="1" dirty="0">
                <a:latin typeface="Century Gothic" charset="0"/>
                <a:ea typeface="Century Gothic" charset="0"/>
                <a:cs typeface="Century Gothic" charset="0"/>
              </a:rPr>
              <a:t> 2021</a:t>
            </a:r>
            <a:endParaRPr lang="en-ID" sz="1200" b="1" i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E3D80A66-E54B-940C-ABB4-F8F7316231EC}"/>
              </a:ext>
            </a:extLst>
          </p:cNvPr>
          <p:cNvSpPr/>
          <p:nvPr/>
        </p:nvSpPr>
        <p:spPr>
          <a:xfrm>
            <a:off x="6370284" y="1731894"/>
            <a:ext cx="4514502" cy="166024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10D807-6AB5-FE93-B16D-74C6DFC1D30A}"/>
              </a:ext>
            </a:extLst>
          </p:cNvPr>
          <p:cNvSpPr txBox="1"/>
          <p:nvPr/>
        </p:nvSpPr>
        <p:spPr>
          <a:xfrm>
            <a:off x="6401505" y="1808998"/>
            <a:ext cx="4524059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4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Penilaian terhadap penjualan tahunan dapat dinilai berdasarkan akumulasi penjualan tahunan dalam </a:t>
            </a:r>
            <a:r>
              <a:rPr lang="en-ID" sz="1400" b="1" noProof="1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masa berlaku SBU paling banyak 3 (tiga) kali masa perpanjangan yang dilakukan sebelumnya secara berturut-turut</a:t>
            </a:r>
          </a:p>
          <a:p>
            <a:pPr>
              <a:spcBef>
                <a:spcPts val="900"/>
              </a:spcBef>
              <a:defRPr/>
            </a:pPr>
            <a:r>
              <a:rPr lang="en-ID" sz="1400" i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- (Pasal 9 ayat 4)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6F6F4C-2542-1F25-73A3-373C1D3E32E3}"/>
              </a:ext>
            </a:extLst>
          </p:cNvPr>
          <p:cNvSpPr txBox="1"/>
          <p:nvPr/>
        </p:nvSpPr>
        <p:spPr>
          <a:xfrm>
            <a:off x="6370285" y="932251"/>
            <a:ext cx="4638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latin typeface="Century Gothic" charset="0"/>
                <a:ea typeface="Century Gothic" charset="0"/>
                <a:cs typeface="Century Gothic" charset="0"/>
              </a:rPr>
              <a:t>Permen</a:t>
            </a:r>
            <a:r>
              <a:rPr lang="es-ES" sz="1200" b="1" i="1" dirty="0">
                <a:latin typeface="Century Gothic" charset="0"/>
                <a:ea typeface="Century Gothic" charset="0"/>
                <a:cs typeface="Century Gothic" charset="0"/>
              </a:rPr>
              <a:t> PUPR No. 8 </a:t>
            </a:r>
            <a:r>
              <a:rPr lang="es-ES" sz="1200" b="1" i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s-ES" sz="1200" b="1" i="1" dirty="0">
                <a:latin typeface="Century Gothic" charset="0"/>
                <a:ea typeface="Century Gothic" charset="0"/>
                <a:cs typeface="Century Gothic" charset="0"/>
              </a:rPr>
              <a:t> 2022</a:t>
            </a:r>
          </a:p>
        </p:txBody>
      </p:sp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882F9072-A375-6F8B-3AFD-4FFCC538FB30}"/>
              </a:ext>
            </a:extLst>
          </p:cNvPr>
          <p:cNvSpPr/>
          <p:nvPr/>
        </p:nvSpPr>
        <p:spPr>
          <a:xfrm>
            <a:off x="1392771" y="4096930"/>
            <a:ext cx="4638366" cy="1379074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EE9B46-0488-4F00-DE6B-72A146BD31F8}"/>
              </a:ext>
            </a:extLst>
          </p:cNvPr>
          <p:cNvSpPr txBox="1"/>
          <p:nvPr/>
        </p:nvSpPr>
        <p:spPr>
          <a:xfrm>
            <a:off x="1449926" y="4193278"/>
            <a:ext cx="45240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400" b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Dalam hal penjualan tahunan sudah digunakan pada subklasifikasi tertentu, </a:t>
            </a:r>
            <a:r>
              <a:rPr lang="en-ID" sz="1400" b="1" noProof="1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penjualan tahunan tidak dapat digunakan untuk permohonan kualifikasi dan subklasifikasi yang berbeda </a:t>
            </a:r>
            <a:r>
              <a:rPr lang="en-ID" sz="1400" i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– (Pasal 86 Ayat 4)</a:t>
            </a:r>
            <a:endParaRPr lang="en-ID" sz="1400" b="1" noProof="1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225A783E-0E47-D657-B3B0-F89336189727}"/>
              </a:ext>
            </a:extLst>
          </p:cNvPr>
          <p:cNvSpPr/>
          <p:nvPr/>
        </p:nvSpPr>
        <p:spPr>
          <a:xfrm>
            <a:off x="6370285" y="3985911"/>
            <a:ext cx="4514502" cy="166024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53667E-0D22-3B64-2B2B-C04E04D3A4C2}"/>
              </a:ext>
            </a:extLst>
          </p:cNvPr>
          <p:cNvSpPr txBox="1"/>
          <p:nvPr/>
        </p:nvSpPr>
        <p:spPr>
          <a:xfrm>
            <a:off x="6476646" y="4166564"/>
            <a:ext cx="4524059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4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Penjualan tahunan dapat digunakan untuk </a:t>
            </a:r>
            <a:r>
              <a:rPr lang="en-ID" sz="1400" b="1" noProof="1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lebih dari 1 (satu) Subklasifikasi </a:t>
            </a:r>
            <a:r>
              <a:rPr lang="en-ID" sz="14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berdasarkan kesesuaian pekerjaan utama (major item) pada penjualan tahunan tersebut</a:t>
            </a:r>
          </a:p>
          <a:p>
            <a:pPr>
              <a:spcBef>
                <a:spcPts val="900"/>
              </a:spcBef>
              <a:defRPr/>
            </a:pPr>
            <a:r>
              <a:rPr lang="en-ID" sz="1400" b="1" i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- </a:t>
            </a:r>
            <a:r>
              <a:rPr lang="en-ID" sz="1400" i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(Pasal 9 ayat 7)</a:t>
            </a:r>
          </a:p>
        </p:txBody>
      </p:sp>
      <p:sp>
        <p:nvSpPr>
          <p:cNvPr id="33" name="Rectangle: Rounded Corners 1">
            <a:extLst>
              <a:ext uri="{FF2B5EF4-FFF2-40B4-BE49-F238E27FC236}">
                <a16:creationId xmlns:a16="http://schemas.microsoft.com/office/drawing/2014/main" id="{A13149A0-CE39-0FA8-90C0-FFF668F0D72B}"/>
              </a:ext>
            </a:extLst>
          </p:cNvPr>
          <p:cNvSpPr/>
          <p:nvPr/>
        </p:nvSpPr>
        <p:spPr>
          <a:xfrm>
            <a:off x="1183349" y="1263592"/>
            <a:ext cx="9782993" cy="4656015"/>
          </a:xfrm>
          <a:prstGeom prst="roundRect">
            <a:avLst>
              <a:gd name="adj" fmla="val 4654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87AE0-729C-11B0-C83C-47F868C5FCCE}"/>
              </a:ext>
            </a:extLst>
          </p:cNvPr>
          <p:cNvCxnSpPr>
            <a:cxnSpLocks/>
          </p:cNvCxnSpPr>
          <p:nvPr/>
        </p:nvCxnSpPr>
        <p:spPr>
          <a:xfrm>
            <a:off x="1183349" y="3796872"/>
            <a:ext cx="9782993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2">
            <a:extLst>
              <a:ext uri="{FF2B5EF4-FFF2-40B4-BE49-F238E27FC236}">
                <a16:creationId xmlns:a16="http://schemas.microsoft.com/office/drawing/2014/main" id="{FD8F71D6-B6CB-65E1-B17E-FE211612151D}"/>
              </a:ext>
            </a:extLst>
          </p:cNvPr>
          <p:cNvSpPr/>
          <p:nvPr/>
        </p:nvSpPr>
        <p:spPr>
          <a:xfrm>
            <a:off x="1396868" y="2585163"/>
            <a:ext cx="4638366" cy="1029090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F9142A-BA67-9AFF-8748-5DFE10F8A26F}"/>
              </a:ext>
            </a:extLst>
          </p:cNvPr>
          <p:cNvSpPr txBox="1"/>
          <p:nvPr/>
        </p:nvSpPr>
        <p:spPr>
          <a:xfrm>
            <a:off x="1511176" y="2681510"/>
            <a:ext cx="4524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400" b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SBU Konstruksi berlaku </a:t>
            </a:r>
            <a:r>
              <a:rPr lang="en-ID" sz="1400" b="1" noProof="1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untuk jangka waktu 3 (tiga) </a:t>
            </a:r>
            <a:r>
              <a:rPr lang="en-ID" sz="1400" b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tahun dan dapat diperpanjang , serta dapat dilakukan perubahan </a:t>
            </a:r>
            <a:r>
              <a:rPr lang="en-ID" sz="1400" i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– (Pasal 100 Ayat 4)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5973984" y="1326034"/>
            <a:ext cx="421106" cy="429716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</a:t>
            </a:r>
          </a:p>
        </p:txBody>
      </p:sp>
      <p:sp>
        <p:nvSpPr>
          <p:cNvPr id="11" name="Round Same Side Corner Rectangle 1">
            <a:extLst>
              <a:ext uri="{FF2B5EF4-FFF2-40B4-BE49-F238E27FC236}">
                <a16:creationId xmlns:a16="http://schemas.microsoft.com/office/drawing/2014/main" id="{23CCEE84-FFB1-C2E9-D1B7-DFD5946F2E13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B27B6A1-69B5-73F9-46AD-6E3E9630A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B33EAA3-1748-575A-4BE6-E03D84CA5DCE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4F264F7-4537-B386-817C-A4B422ECD639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54C6EEB-767A-7DFA-F22C-697F20E22C9A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7455EF4-FBA7-F700-DACF-DFB17714E885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6B33591-37B2-AC2F-C832-33C7A7CA4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42" name="Picture 41" descr="lgo sigap.png">
            <a:extLst>
              <a:ext uri="{FF2B5EF4-FFF2-40B4-BE49-F238E27FC236}">
                <a16:creationId xmlns:a16="http://schemas.microsoft.com/office/drawing/2014/main" id="{B9FCA122-BF8D-D3F7-0BEA-F7D6B43A7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73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4165F7F7-836F-F17F-7BCE-19165794B569}"/>
              </a:ext>
            </a:extLst>
          </p:cNvPr>
          <p:cNvSpPr/>
          <p:nvPr/>
        </p:nvSpPr>
        <p:spPr>
          <a:xfrm>
            <a:off x="1353536" y="3188275"/>
            <a:ext cx="4638366" cy="589594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6147C2-343F-580F-5745-353A140C16F6}"/>
              </a:ext>
            </a:extLst>
          </p:cNvPr>
          <p:cNvSpPr txBox="1"/>
          <p:nvPr/>
        </p:nvSpPr>
        <p:spPr>
          <a:xfrm>
            <a:off x="1516611" y="3240882"/>
            <a:ext cx="452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Kemampuan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Keuangan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dinilai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dari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total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ekuitas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Per </a:t>
            </a:r>
            <a:r>
              <a:rPr lang="en-US" sz="1400" b="1" dirty="0" err="1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Subklasifikasi</a:t>
            </a:r>
            <a:endParaRPr lang="en-ID" sz="1400" b="1" dirty="0">
              <a:solidFill>
                <a:srgbClr val="FFC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EDBA4A-F628-2C99-73D5-BE6A07819283}"/>
              </a:ext>
            </a:extLst>
          </p:cNvPr>
          <p:cNvSpPr txBox="1"/>
          <p:nvPr/>
        </p:nvSpPr>
        <p:spPr>
          <a:xfrm>
            <a:off x="545420" y="1272955"/>
            <a:ext cx="3867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latin typeface="Century Gothic" charset="0"/>
                <a:ea typeface="Century Gothic" charset="0"/>
                <a:cs typeface="Century Gothic" charset="0"/>
              </a:rPr>
              <a:t>PP No. 5 </a:t>
            </a:r>
            <a:r>
              <a:rPr lang="en-US" sz="1200" b="1" i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n-US" sz="1200" b="1" i="1" dirty="0">
                <a:latin typeface="Century Gothic" charset="0"/>
                <a:ea typeface="Century Gothic" charset="0"/>
                <a:cs typeface="Century Gothic" charset="0"/>
              </a:rPr>
              <a:t> 2021 </a:t>
            </a:r>
            <a:r>
              <a:rPr lang="mr-IN" sz="1200" b="1" i="1" dirty="0">
                <a:latin typeface="Century Gothic" charset="0"/>
                <a:ea typeface="Century Gothic" charset="0"/>
                <a:cs typeface="Century Gothic" charset="0"/>
              </a:rPr>
              <a:t>–</a:t>
            </a:r>
            <a:r>
              <a:rPr lang="en-US" sz="1200" b="1" i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200" b="1" i="1" dirty="0" err="1">
                <a:latin typeface="Century Gothic" charset="0"/>
                <a:ea typeface="Century Gothic" charset="0"/>
                <a:cs typeface="Century Gothic" charset="0"/>
              </a:rPr>
              <a:t>Pasal</a:t>
            </a:r>
            <a:r>
              <a:rPr lang="en-US" sz="1200" b="1" i="1" dirty="0">
                <a:latin typeface="Century Gothic" charset="0"/>
                <a:ea typeface="Century Gothic" charset="0"/>
                <a:cs typeface="Century Gothic" charset="0"/>
              </a:rPr>
              <a:t> 87, 91 dan 96</a:t>
            </a:r>
            <a:endParaRPr lang="en-ID" sz="1200" b="1" i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1" name="Rectangle: Rounded Corners 1">
            <a:extLst>
              <a:ext uri="{FF2B5EF4-FFF2-40B4-BE49-F238E27FC236}">
                <a16:creationId xmlns:a16="http://schemas.microsoft.com/office/drawing/2014/main" id="{E3D80A66-E54B-940C-ABB4-F8F7316231EC}"/>
              </a:ext>
            </a:extLst>
          </p:cNvPr>
          <p:cNvSpPr/>
          <p:nvPr/>
        </p:nvSpPr>
        <p:spPr>
          <a:xfrm>
            <a:off x="6345118" y="1959663"/>
            <a:ext cx="4555279" cy="3690342"/>
          </a:xfrm>
          <a:prstGeom prst="roundRect">
            <a:avLst>
              <a:gd name="adj" fmla="val 688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10D807-6AB5-FE93-B16D-74C6DFC1D30A}"/>
              </a:ext>
            </a:extLst>
          </p:cNvPr>
          <p:cNvSpPr txBox="1"/>
          <p:nvPr/>
        </p:nvSpPr>
        <p:spPr>
          <a:xfrm>
            <a:off x="6376338" y="2135146"/>
            <a:ext cx="4524059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900"/>
              </a:spcBef>
              <a:buFont typeface="+mj-lt"/>
              <a:buAutoNum type="arabicPeriod"/>
              <a:defRPr/>
            </a:pPr>
            <a:r>
              <a:rPr lang="en-ID" sz="14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Pemenuhan persyaratan terhadap kemampuan keuangan sebagaimana dimaksud dalam Pasal 8 ayat (2) huruf b, dipenuhi berdasarkan kualifikasi usaha</a:t>
            </a:r>
            <a:r>
              <a:rPr lang="en-ID" sz="1400" i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- (Pasal 11 ayat 1)</a:t>
            </a:r>
          </a:p>
          <a:p>
            <a:pPr marL="342900" indent="-342900" algn="just">
              <a:spcBef>
                <a:spcPts val="900"/>
              </a:spcBef>
              <a:buFont typeface="+mj-lt"/>
              <a:buAutoNum type="arabicPeriod"/>
              <a:defRPr/>
            </a:pPr>
            <a:r>
              <a:rPr lang="en-ID" sz="14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Nilai aset yang harus dipenuhi untuk dilakukan penilaian terhadap BUJK yang bersifat spesialis tercantum dalam Lampiran yang merupakan bagian tidak terpisahkan dari Peraturan Menteri ini </a:t>
            </a:r>
            <a:r>
              <a:rPr lang="en-ID" sz="1400" i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- (Pasal 12 ayat 2)</a:t>
            </a:r>
          </a:p>
          <a:p>
            <a:pPr marL="342900" indent="-342900" algn="just">
              <a:spcBef>
                <a:spcPts val="900"/>
              </a:spcBef>
              <a:buFont typeface="+mj-lt"/>
              <a:buAutoNum type="arabicPeriod"/>
              <a:defRPr/>
            </a:pPr>
            <a:r>
              <a:rPr lang="en-ID" sz="1400" b="1" noProof="1">
                <a:latin typeface="Century Gothic" charset="0"/>
                <a:ea typeface="Century Gothic" charset="0"/>
                <a:cs typeface="Century Gothic" charset="0"/>
              </a:rPr>
              <a:t>Nilai ekuitas dan asset diperoleh dari </a:t>
            </a:r>
            <a:r>
              <a:rPr lang="en-US" sz="1400" b="1" dirty="0" err="1">
                <a:latin typeface="Century Gothic" charset="0"/>
                <a:ea typeface="Century Gothic" charset="0"/>
                <a:cs typeface="Century Gothic" charset="0"/>
              </a:rPr>
              <a:t>Neraca</a:t>
            </a:r>
            <a:r>
              <a:rPr lang="en-US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latin typeface="Century Gothic" charset="0"/>
                <a:ea typeface="Century Gothic" charset="0"/>
                <a:cs typeface="Century Gothic" charset="0"/>
              </a:rPr>
              <a:t>keuangan</a:t>
            </a:r>
            <a:r>
              <a:rPr lang="en-US" sz="1400" b="1" dirty="0">
                <a:latin typeface="Century Gothic" charset="0"/>
                <a:ea typeface="Century Gothic" charset="0"/>
                <a:cs typeface="Century Gothic" charset="0"/>
              </a:rPr>
              <a:t> BUJK </a:t>
            </a:r>
            <a:r>
              <a:rPr lang="en-US" sz="1400" b="1" dirty="0" err="1">
                <a:latin typeface="Century Gothic" charset="0"/>
                <a:ea typeface="Century Gothic" charset="0"/>
                <a:cs typeface="Century Gothic" charset="0"/>
              </a:rPr>
              <a:t>hasil</a:t>
            </a:r>
            <a:r>
              <a:rPr lang="en-US" sz="1400" b="1" dirty="0">
                <a:latin typeface="Century Gothic" charset="0"/>
                <a:ea typeface="Century Gothic" charset="0"/>
                <a:cs typeface="Century Gothic" charset="0"/>
              </a:rPr>
              <a:t> audit </a:t>
            </a:r>
            <a:r>
              <a:rPr lang="en-US" sz="1400" b="1" dirty="0" err="1">
                <a:latin typeface="Century Gothic" charset="0"/>
                <a:ea typeface="Century Gothic" charset="0"/>
                <a:cs typeface="Century Gothic" charset="0"/>
              </a:rPr>
              <a:t>kantor</a:t>
            </a:r>
            <a:r>
              <a:rPr lang="en-US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latin typeface="Century Gothic" charset="0"/>
                <a:ea typeface="Century Gothic" charset="0"/>
                <a:cs typeface="Century Gothic" charset="0"/>
              </a:rPr>
              <a:t>akuntan</a:t>
            </a:r>
            <a:r>
              <a:rPr lang="en-US" sz="1400" b="1" dirty="0">
                <a:latin typeface="Century Gothic" charset="0"/>
                <a:ea typeface="Century Gothic" charset="0"/>
                <a:cs typeface="Century Gothic" charset="0"/>
              </a:rPr>
              <a:t> public yang </a:t>
            </a:r>
            <a:r>
              <a:rPr lang="en-US" sz="1400" b="1" dirty="0" err="1">
                <a:latin typeface="Century Gothic" charset="0"/>
                <a:ea typeface="Century Gothic" charset="0"/>
                <a:cs typeface="Century Gothic" charset="0"/>
              </a:rPr>
              <a:t>teregistrasi</a:t>
            </a:r>
            <a:r>
              <a:rPr lang="en-US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latin typeface="Century Gothic" charset="0"/>
                <a:ea typeface="Century Gothic" charset="0"/>
                <a:cs typeface="Century Gothic" charset="0"/>
              </a:rPr>
              <a:t>untuk</a:t>
            </a:r>
            <a:r>
              <a:rPr lang="en-US" sz="1400" b="1" dirty="0">
                <a:latin typeface="Century Gothic" charset="0"/>
                <a:ea typeface="Century Gothic" charset="0"/>
                <a:cs typeface="Century Gothic" charset="0"/>
              </a:rPr>
              <a:t> BUJK </a:t>
            </a:r>
            <a:r>
              <a:rPr lang="en-US" sz="1400" b="1" dirty="0" err="1">
                <a:latin typeface="Century Gothic" charset="0"/>
                <a:ea typeface="Century Gothic" charset="0"/>
                <a:cs typeface="Century Gothic" charset="0"/>
              </a:rPr>
              <a:t>menengah</a:t>
            </a:r>
            <a:r>
              <a:rPr lang="en-US" sz="1400" b="1" dirty="0">
                <a:latin typeface="Century Gothic" charset="0"/>
                <a:ea typeface="Century Gothic" charset="0"/>
                <a:cs typeface="Century Gothic" charset="0"/>
              </a:rPr>
              <a:t> dan </a:t>
            </a:r>
            <a:r>
              <a:rPr lang="en-US" sz="1400" b="1" dirty="0" err="1">
                <a:latin typeface="Century Gothic" charset="0"/>
                <a:ea typeface="Century Gothic" charset="0"/>
                <a:cs typeface="Century Gothic" charset="0"/>
              </a:rPr>
              <a:t>besar</a:t>
            </a:r>
            <a:r>
              <a:rPr lang="en-US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i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(Pasal 11 ayat 2 dan 12 ayat 1)</a:t>
            </a:r>
            <a:endParaRPr lang="en-ID" sz="14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6F6F4C-2542-1F25-73A3-373C1D3E32E3}"/>
              </a:ext>
            </a:extLst>
          </p:cNvPr>
          <p:cNvSpPr txBox="1"/>
          <p:nvPr/>
        </p:nvSpPr>
        <p:spPr>
          <a:xfrm>
            <a:off x="7416001" y="1281912"/>
            <a:ext cx="4323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i="1" dirty="0" err="1">
                <a:latin typeface="Century Gothic" charset="0"/>
                <a:ea typeface="Century Gothic" charset="0"/>
                <a:cs typeface="Century Gothic" charset="0"/>
              </a:rPr>
              <a:t>Permen</a:t>
            </a:r>
            <a:r>
              <a:rPr lang="es-ES" sz="1200" b="1" i="1" dirty="0">
                <a:latin typeface="Century Gothic" charset="0"/>
                <a:ea typeface="Century Gothic" charset="0"/>
                <a:cs typeface="Century Gothic" charset="0"/>
              </a:rPr>
              <a:t> PUPR No. 8 </a:t>
            </a:r>
            <a:r>
              <a:rPr lang="es-ES" sz="1200" b="1" i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s-ES" sz="1200" b="1" i="1" dirty="0">
                <a:latin typeface="Century Gothic" charset="0"/>
                <a:ea typeface="Century Gothic" charset="0"/>
                <a:cs typeface="Century Gothic" charset="0"/>
              </a:rPr>
              <a:t> 2022</a:t>
            </a:r>
          </a:p>
        </p:txBody>
      </p:sp>
      <p:sp>
        <p:nvSpPr>
          <p:cNvPr id="35" name="Round Diagonal Corner Rectangle 34"/>
          <p:cNvSpPr/>
          <p:nvPr/>
        </p:nvSpPr>
        <p:spPr>
          <a:xfrm>
            <a:off x="5991903" y="1676034"/>
            <a:ext cx="331221" cy="384283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</a:t>
            </a:r>
          </a:p>
        </p:txBody>
      </p:sp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054CD11F-21AF-09B3-8211-8F048B4D609F}"/>
              </a:ext>
            </a:extLst>
          </p:cNvPr>
          <p:cNvSpPr/>
          <p:nvPr/>
        </p:nvSpPr>
        <p:spPr>
          <a:xfrm>
            <a:off x="1353536" y="3910486"/>
            <a:ext cx="4638366" cy="1180689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17351-3AB1-AA7D-7490-31E832FAB1B1}"/>
              </a:ext>
            </a:extLst>
          </p:cNvPr>
          <p:cNvSpPr txBox="1"/>
          <p:nvPr/>
        </p:nvSpPr>
        <p:spPr>
          <a:xfrm>
            <a:off x="1502894" y="3980757"/>
            <a:ext cx="4524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Aset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untuk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jasa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konsultasi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bersifat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spesialis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paling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sedikit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500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juta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(BUJKN) dan 1M (KP-BUJKA), </a:t>
            </a:r>
          </a:p>
          <a:p>
            <a:pPr lvl="0">
              <a:defRPr/>
            </a:pPr>
            <a:r>
              <a:rPr lang="en-ID" sz="1400" b="1" dirty="0" err="1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Aset</a:t>
            </a:r>
            <a:r>
              <a:rPr lang="en-ID" sz="1400" b="1" dirty="0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untuk</a:t>
            </a:r>
            <a:r>
              <a:rPr lang="en-ID" sz="1400" b="1" dirty="0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pekerjaan</a:t>
            </a:r>
            <a:r>
              <a:rPr lang="en-ID" sz="1400" b="1" dirty="0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konstruksi</a:t>
            </a:r>
            <a:r>
              <a:rPr lang="en-ID" sz="1400" b="1" dirty="0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bersifat</a:t>
            </a:r>
            <a:r>
              <a:rPr lang="en-ID" sz="1400" b="1" dirty="0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spesialis</a:t>
            </a:r>
            <a:r>
              <a:rPr lang="en-ID" sz="1400" b="1" dirty="0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 paling </a:t>
            </a:r>
            <a:r>
              <a:rPr lang="en-ID" sz="1400" b="1" dirty="0" err="1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sedikit</a:t>
            </a:r>
            <a:r>
              <a:rPr lang="en-ID" sz="1400" b="1" dirty="0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 5M (BUJKN) dan 10M (KP-BUJKA)</a:t>
            </a: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1C8C0753-7E91-F9B3-5D6D-ACFB18D19F82}"/>
              </a:ext>
            </a:extLst>
          </p:cNvPr>
          <p:cNvSpPr/>
          <p:nvPr/>
        </p:nvSpPr>
        <p:spPr>
          <a:xfrm>
            <a:off x="1373230" y="2122535"/>
            <a:ext cx="4638366" cy="933124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EBFE2-A00E-498E-58BC-2024FE4212D1}"/>
              </a:ext>
            </a:extLst>
          </p:cNvPr>
          <p:cNvSpPr txBox="1"/>
          <p:nvPr/>
        </p:nvSpPr>
        <p:spPr>
          <a:xfrm>
            <a:off x="1516611" y="2162407"/>
            <a:ext cx="4524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Nilai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ekuitas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diperoleh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dari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Neraca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keuangan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BUJK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hasil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audit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kantor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akuntan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public yang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teregistrasi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untuk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BUJK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menengah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dan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besar</a:t>
            </a:r>
            <a:endParaRPr lang="en-ID" sz="1400" b="1" dirty="0">
              <a:solidFill>
                <a:srgbClr val="FFC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61707FC-8FCF-D668-C3FC-B5F295704ECA}"/>
              </a:ext>
            </a:extLst>
          </p:cNvPr>
          <p:cNvSpPr txBox="1">
            <a:spLocks/>
          </p:cNvSpPr>
          <p:nvPr/>
        </p:nvSpPr>
        <p:spPr>
          <a:xfrm>
            <a:off x="311879" y="53942"/>
            <a:ext cx="7239312" cy="10977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RELAKSASI KRITERIA PENILAIAN KELAYAKAN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BADAN USAHA PADA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KEMAMPUAN KEUANGAN</a:t>
            </a:r>
          </a:p>
        </p:txBody>
      </p:sp>
      <p:sp>
        <p:nvSpPr>
          <p:cNvPr id="18" name="Round Same Side Corner Rectangle 1">
            <a:extLst>
              <a:ext uri="{FF2B5EF4-FFF2-40B4-BE49-F238E27FC236}">
                <a16:creationId xmlns:a16="http://schemas.microsoft.com/office/drawing/2014/main" id="{84FC9DCC-DD93-61C7-0828-DD230326947B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7A38224-C436-1409-475D-F934771F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9CAA9FC-00BC-4DAB-C806-0088F2138740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CC3A9C4-CA3A-256E-7721-223509AD3B28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613FCF0-5579-B7BF-F536-8D9383B295D8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17AF3EE-191F-8883-5BE5-5A56079E7CE1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5D53882-18F2-5D37-5294-0DAD31A9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sp>
        <p:nvSpPr>
          <p:cNvPr id="39" name="Rectangle: Rounded Corners 1">
            <a:extLst>
              <a:ext uri="{FF2B5EF4-FFF2-40B4-BE49-F238E27FC236}">
                <a16:creationId xmlns:a16="http://schemas.microsoft.com/office/drawing/2014/main" id="{7AE7E380-67D2-8B28-2638-A338E28100B5}"/>
              </a:ext>
            </a:extLst>
          </p:cNvPr>
          <p:cNvSpPr/>
          <p:nvPr/>
        </p:nvSpPr>
        <p:spPr>
          <a:xfrm>
            <a:off x="1183349" y="1646653"/>
            <a:ext cx="9782993" cy="4301435"/>
          </a:xfrm>
          <a:prstGeom prst="roundRect">
            <a:avLst>
              <a:gd name="adj" fmla="val 4654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0" name="Picture 39" descr="lgo sigap.png">
            <a:extLst>
              <a:ext uri="{FF2B5EF4-FFF2-40B4-BE49-F238E27FC236}">
                <a16:creationId xmlns:a16="http://schemas.microsoft.com/office/drawing/2014/main" id="{E847161C-28B3-0356-B88B-B5B20BCF3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74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2">
            <a:extLst>
              <a:ext uri="{FF2B5EF4-FFF2-40B4-BE49-F238E27FC236}">
                <a16:creationId xmlns:a16="http://schemas.microsoft.com/office/drawing/2014/main" id="{4165F7F7-836F-F17F-7BCE-19165794B569}"/>
              </a:ext>
            </a:extLst>
          </p:cNvPr>
          <p:cNvSpPr/>
          <p:nvPr/>
        </p:nvSpPr>
        <p:spPr>
          <a:xfrm>
            <a:off x="1265533" y="1313052"/>
            <a:ext cx="4638366" cy="1029090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6147C2-343F-580F-5745-353A140C16F6}"/>
              </a:ext>
            </a:extLst>
          </p:cNvPr>
          <p:cNvSpPr txBox="1"/>
          <p:nvPr/>
        </p:nvSpPr>
        <p:spPr>
          <a:xfrm>
            <a:off x="1379841" y="1409399"/>
            <a:ext cx="4524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400" b="1" noProof="1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1 orang tenaga kerja konstruksi yang menjabat sebagai PJSKBU per subklasifikasi </a:t>
            </a:r>
            <a:r>
              <a:rPr lang="en-ID" sz="1400" b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- </a:t>
            </a:r>
            <a:r>
              <a:rPr lang="en-ID" sz="1400" b="1" i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en-ID" sz="1400" i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Pasal 92 &amp; Pasal 93)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EDBA4A-F628-2C99-73D5-BE6A07819283}"/>
              </a:ext>
            </a:extLst>
          </p:cNvPr>
          <p:cNvSpPr txBox="1"/>
          <p:nvPr/>
        </p:nvSpPr>
        <p:spPr>
          <a:xfrm>
            <a:off x="1359479" y="851124"/>
            <a:ext cx="4638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entury Gothic" charset="0"/>
                <a:ea typeface="Century Gothic" charset="0"/>
                <a:cs typeface="Century Gothic" charset="0"/>
              </a:rPr>
              <a:t>PP No. 5 </a:t>
            </a:r>
            <a:r>
              <a:rPr lang="en-US" sz="1200" b="1" i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n-US" sz="1200" b="1" i="1" dirty="0">
                <a:latin typeface="Century Gothic" charset="0"/>
                <a:ea typeface="Century Gothic" charset="0"/>
                <a:cs typeface="Century Gothic" charset="0"/>
              </a:rPr>
              <a:t> 2021</a:t>
            </a:r>
            <a:endParaRPr lang="en-ID" sz="1200" b="1" i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Rectangle: Rounded Corners 1">
            <a:extLst>
              <a:ext uri="{FF2B5EF4-FFF2-40B4-BE49-F238E27FC236}">
                <a16:creationId xmlns:a16="http://schemas.microsoft.com/office/drawing/2014/main" id="{20C1F570-D3DE-B194-CF09-219BC69A3C33}"/>
              </a:ext>
            </a:extLst>
          </p:cNvPr>
          <p:cNvSpPr/>
          <p:nvPr/>
        </p:nvSpPr>
        <p:spPr>
          <a:xfrm>
            <a:off x="6369380" y="1263728"/>
            <a:ext cx="4514502" cy="112938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D8BD8C-68B0-623D-9176-ED7C1EA2CE4A}"/>
              </a:ext>
            </a:extLst>
          </p:cNvPr>
          <p:cNvSpPr txBox="1"/>
          <p:nvPr/>
        </p:nvSpPr>
        <p:spPr>
          <a:xfrm>
            <a:off x="6422311" y="1266565"/>
            <a:ext cx="4524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4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TKK yang menjabat sebagai PJSKBU </a:t>
            </a:r>
            <a:r>
              <a:rPr lang="en-ID" sz="1400" b="1" noProof="1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dapat merangkap paling banyak 5 (lima) Subklasifikasi dalam 1 (satu) Klasifikasi atas 1 (satu) BUJK </a:t>
            </a:r>
            <a:r>
              <a:rPr lang="en-ID" sz="1400" i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– (Pasal 13 ayat (5))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A2F449-D312-3FF2-4388-71627598D466}"/>
              </a:ext>
            </a:extLst>
          </p:cNvPr>
          <p:cNvSpPr txBox="1"/>
          <p:nvPr/>
        </p:nvSpPr>
        <p:spPr>
          <a:xfrm>
            <a:off x="6358101" y="863302"/>
            <a:ext cx="4638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latin typeface="Century Gothic" charset="0"/>
                <a:ea typeface="Century Gothic" charset="0"/>
                <a:cs typeface="Century Gothic" charset="0"/>
              </a:rPr>
              <a:t>Permen</a:t>
            </a:r>
            <a:r>
              <a:rPr lang="es-ES" sz="1200" b="1" i="1" dirty="0">
                <a:latin typeface="Century Gothic" charset="0"/>
                <a:ea typeface="Century Gothic" charset="0"/>
                <a:cs typeface="Century Gothic" charset="0"/>
              </a:rPr>
              <a:t> PUPR No. 8 </a:t>
            </a:r>
            <a:r>
              <a:rPr lang="es-ES" sz="1200" b="1" i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s-ES" sz="1200" b="1" i="1" dirty="0">
                <a:latin typeface="Century Gothic" charset="0"/>
                <a:ea typeface="Century Gothic" charset="0"/>
                <a:cs typeface="Century Gothic" charset="0"/>
              </a:rPr>
              <a:t> 2022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E6EAB42-F280-8046-31D7-20138F530EAE}"/>
              </a:ext>
            </a:extLst>
          </p:cNvPr>
          <p:cNvSpPr/>
          <p:nvPr/>
        </p:nvSpPr>
        <p:spPr>
          <a:xfrm>
            <a:off x="5977666" y="1645731"/>
            <a:ext cx="317949" cy="3693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6" name="Rectangle: Rounded Corners 1">
            <a:extLst>
              <a:ext uri="{FF2B5EF4-FFF2-40B4-BE49-F238E27FC236}">
                <a16:creationId xmlns:a16="http://schemas.microsoft.com/office/drawing/2014/main" id="{F4C738C0-66CD-BC65-00CF-CE91CE980E5F}"/>
              </a:ext>
            </a:extLst>
          </p:cNvPr>
          <p:cNvSpPr/>
          <p:nvPr/>
        </p:nvSpPr>
        <p:spPr>
          <a:xfrm>
            <a:off x="1173363" y="1157714"/>
            <a:ext cx="9782993" cy="5092911"/>
          </a:xfrm>
          <a:prstGeom prst="roundRect">
            <a:avLst>
              <a:gd name="adj" fmla="val 4654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8C6B5F66-D0EB-E200-4CAC-21CFDED645CC}"/>
              </a:ext>
            </a:extLst>
          </p:cNvPr>
          <p:cNvSpPr/>
          <p:nvPr/>
        </p:nvSpPr>
        <p:spPr>
          <a:xfrm>
            <a:off x="1265533" y="2641159"/>
            <a:ext cx="4638366" cy="1161894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E8F89E-558B-E2BE-6C01-58079E2BA563}"/>
              </a:ext>
            </a:extLst>
          </p:cNvPr>
          <p:cNvSpPr txBox="1"/>
          <p:nvPr/>
        </p:nvSpPr>
        <p:spPr>
          <a:xfrm>
            <a:off x="1379841" y="2737507"/>
            <a:ext cx="4524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400" b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Tenaga kerja konstruksi yang menjabat sebagai PJSKBU pada badan usaha kualifikasi kecil memiliki SKK Konstruksi </a:t>
            </a:r>
            <a:r>
              <a:rPr lang="en-ID" sz="1400" b="1" noProof="1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minimal jenjang 5 (lima</a:t>
            </a:r>
            <a:r>
              <a:rPr lang="en-ID" sz="1400" b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) </a:t>
            </a:r>
            <a:r>
              <a:rPr lang="en-ID" sz="1400" b="1" i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– (</a:t>
            </a:r>
            <a:r>
              <a:rPr lang="en-ID" sz="1400" i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Pasal 93 huruf a poin 4)</a:t>
            </a:r>
          </a:p>
        </p:txBody>
      </p:sp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57D82B1-E58A-0D19-0ECB-C08C39FD9566}"/>
              </a:ext>
            </a:extLst>
          </p:cNvPr>
          <p:cNvSpPr/>
          <p:nvPr/>
        </p:nvSpPr>
        <p:spPr>
          <a:xfrm>
            <a:off x="6369380" y="2579939"/>
            <a:ext cx="4514502" cy="130006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8C5EA8-18D9-7319-10E5-3F8821C77736}"/>
              </a:ext>
            </a:extLst>
          </p:cNvPr>
          <p:cNvSpPr txBox="1"/>
          <p:nvPr/>
        </p:nvSpPr>
        <p:spPr>
          <a:xfrm>
            <a:off x="6452469" y="2644740"/>
            <a:ext cx="4524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2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Dalam hal persyaratan jenjang PJKSBU untuk BUJK kualifikasi kecil belum dapat dipenuhi, PJSKBU dapat dijabat oleh TKK lulusan sekolah menengah atas dengan pengalaman paling sedikit 4 (empat) tahun atau sekolah menengah kejuruan dengan pengalaman paling sedikit 3 (tiga) tahun di bidang Jasa Konstruksi </a:t>
            </a:r>
            <a:r>
              <a:rPr lang="en-ID" sz="1200" i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– (Pasal 13 ayat (7))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5808D8D-807F-EB53-4194-DD4CFB27C003}"/>
              </a:ext>
            </a:extLst>
          </p:cNvPr>
          <p:cNvSpPr/>
          <p:nvPr/>
        </p:nvSpPr>
        <p:spPr>
          <a:xfrm>
            <a:off x="5977666" y="3020077"/>
            <a:ext cx="317949" cy="3693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05CE8873-5C4E-C8AC-B008-1C669B7A3CED}"/>
              </a:ext>
            </a:extLst>
          </p:cNvPr>
          <p:cNvSpPr/>
          <p:nvPr/>
        </p:nvSpPr>
        <p:spPr>
          <a:xfrm>
            <a:off x="1309141" y="4450009"/>
            <a:ext cx="4638366" cy="1293952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66C4A1-32FB-1B37-B8F4-5EAB38AAE28D}"/>
              </a:ext>
            </a:extLst>
          </p:cNvPr>
          <p:cNvSpPr txBox="1"/>
          <p:nvPr/>
        </p:nvSpPr>
        <p:spPr>
          <a:xfrm>
            <a:off x="1423449" y="4401762"/>
            <a:ext cx="4524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400" b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Tenaga kerja konstruksi merupakan tenaga tetap badan usaha yang </a:t>
            </a:r>
            <a:r>
              <a:rPr lang="en-ID" sz="1400" b="1" noProof="1">
                <a:solidFill>
                  <a:srgbClr val="FFC000"/>
                </a:solidFill>
                <a:latin typeface="Century Gothic" charset="0"/>
                <a:ea typeface="Century Gothic" charset="0"/>
                <a:cs typeface="Century Gothic" charset="0"/>
              </a:rPr>
              <a:t>tidak boleh merangkap jabatan pada badan usaha lain</a:t>
            </a:r>
            <a:r>
              <a:rPr lang="en-ID" sz="1400" b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(sehingga tidak dapat mingikuti pemilihan penyedia dan pengikatan kontrak Jasa Konstruksi) </a:t>
            </a:r>
            <a:r>
              <a:rPr lang="en-ID" sz="1400" i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-  (Pasal 88 ayat (3))</a:t>
            </a:r>
          </a:p>
        </p:txBody>
      </p:sp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E1A954B4-BD26-750C-EA05-616EBD970EAA}"/>
              </a:ext>
            </a:extLst>
          </p:cNvPr>
          <p:cNvSpPr/>
          <p:nvPr/>
        </p:nvSpPr>
        <p:spPr>
          <a:xfrm>
            <a:off x="6339386" y="4038945"/>
            <a:ext cx="4514502" cy="117617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1B194D-D137-9501-6923-1B70B74E6D86}"/>
              </a:ext>
            </a:extLst>
          </p:cNvPr>
          <p:cNvSpPr txBox="1"/>
          <p:nvPr/>
        </p:nvSpPr>
        <p:spPr>
          <a:xfrm>
            <a:off x="6401874" y="4103747"/>
            <a:ext cx="4524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2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BUJK yang telah memiliki SBU dengan PJTBU dan/atau PJSKBU yang sedang menjabat sebagai PJTBU atau PJSKBU pada BUJK lain, SBU dinyatakan sah digunakan untuk mengikuti pemilihan penyedia dan pengikatan kontrak Jasa Konstruksi </a:t>
            </a:r>
            <a:r>
              <a:rPr lang="en-ID" sz="1200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- </a:t>
            </a:r>
            <a:r>
              <a:rPr lang="en-ID" sz="1200" i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(Pasal 56 ayat (7))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82BBEBB-5A61-567A-CE6A-3CF2ACB6675F}"/>
              </a:ext>
            </a:extLst>
          </p:cNvPr>
          <p:cNvSpPr/>
          <p:nvPr/>
        </p:nvSpPr>
        <p:spPr>
          <a:xfrm>
            <a:off x="6040153" y="5000034"/>
            <a:ext cx="317949" cy="3693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049962-BAC4-3C25-A144-7494017502B8}"/>
              </a:ext>
            </a:extLst>
          </p:cNvPr>
          <p:cNvCxnSpPr>
            <a:cxnSpLocks/>
          </p:cNvCxnSpPr>
          <p:nvPr/>
        </p:nvCxnSpPr>
        <p:spPr>
          <a:xfrm>
            <a:off x="1215673" y="2481907"/>
            <a:ext cx="978299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E9AE6E-B657-F80B-3F40-752D24032905}"/>
              </a:ext>
            </a:extLst>
          </p:cNvPr>
          <p:cNvCxnSpPr>
            <a:cxnSpLocks/>
          </p:cNvCxnSpPr>
          <p:nvPr/>
        </p:nvCxnSpPr>
        <p:spPr>
          <a:xfrm>
            <a:off x="1193535" y="3966447"/>
            <a:ext cx="978299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1">
            <a:extLst>
              <a:ext uri="{FF2B5EF4-FFF2-40B4-BE49-F238E27FC236}">
                <a16:creationId xmlns:a16="http://schemas.microsoft.com/office/drawing/2014/main" id="{B48321C4-BC83-D1A9-16AE-B5B391AF4510}"/>
              </a:ext>
            </a:extLst>
          </p:cNvPr>
          <p:cNvSpPr/>
          <p:nvPr/>
        </p:nvSpPr>
        <p:spPr>
          <a:xfrm>
            <a:off x="6374067" y="5292361"/>
            <a:ext cx="4514502" cy="87488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83C2F1-09F4-B5A6-77E5-DCC4039A8B8F}"/>
              </a:ext>
            </a:extLst>
          </p:cNvPr>
          <p:cNvSpPr txBox="1"/>
          <p:nvPr/>
        </p:nvSpPr>
        <p:spPr>
          <a:xfrm>
            <a:off x="6426794" y="5312166"/>
            <a:ext cx="4524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2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BUJK sebagaimana dimaksud pada ayat (7) wajib melakukan penggantian PJTBU dan/atau PJSKBU sesuai peraturan perundang-undangan sampai dengan 31 Desember 2022 </a:t>
            </a:r>
            <a:r>
              <a:rPr lang="en-ID" sz="1200" i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- (Pasal 56 ayat (8))</a:t>
            </a:r>
          </a:p>
        </p:txBody>
      </p:sp>
      <p:sp>
        <p:nvSpPr>
          <p:cNvPr id="42" name="Round Diagonal Corner Rectangle 41"/>
          <p:cNvSpPr/>
          <p:nvPr/>
        </p:nvSpPr>
        <p:spPr>
          <a:xfrm>
            <a:off x="5895475" y="1486675"/>
            <a:ext cx="493697" cy="429716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EDF149C-EB70-3C1D-7B7C-84FF164AA137}"/>
              </a:ext>
            </a:extLst>
          </p:cNvPr>
          <p:cNvSpPr txBox="1">
            <a:spLocks/>
          </p:cNvSpPr>
          <p:nvPr/>
        </p:nvSpPr>
        <p:spPr>
          <a:xfrm>
            <a:off x="311879" y="53942"/>
            <a:ext cx="7239312" cy="10977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RELAKSASI KRITERIA PENILAIAN KELAYAKAN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BADAN USAHA PADA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KETERSEDIAAN TKK</a:t>
            </a:r>
          </a:p>
        </p:txBody>
      </p:sp>
      <p:sp>
        <p:nvSpPr>
          <p:cNvPr id="41" name="Round Same Side Corner Rectangle 1">
            <a:extLst>
              <a:ext uri="{FF2B5EF4-FFF2-40B4-BE49-F238E27FC236}">
                <a16:creationId xmlns:a16="http://schemas.microsoft.com/office/drawing/2014/main" id="{34EBF3DE-12DD-51FD-70AA-797EA9891FB8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F67F1ED-8F0F-0E05-AE33-14D64A6A7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099D5716-43E8-DB96-024C-4355D0CAF2EE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165A9D-8EDC-9A4C-CFBC-875E847CFCA0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4D02B1E-39AB-999F-4FCC-C7B0BD84C518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B6EC1A8-A2CC-EBDE-FDD0-9FF673F6F50F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643F02F-98FF-8EE6-651A-09BC18F4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52" name="Picture 51" descr="lgo sigap.png">
            <a:extLst>
              <a:ext uri="{FF2B5EF4-FFF2-40B4-BE49-F238E27FC236}">
                <a16:creationId xmlns:a16="http://schemas.microsoft.com/office/drawing/2014/main" id="{703C1DB2-4F1D-8AC1-30B7-98059B83A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7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484C083-1193-4B13-933D-5072DFF817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484C083-1193-4B13-933D-5072DFF817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65B72BB-505F-4F24-BA7B-8AA5F5168F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997" y="2307673"/>
            <a:ext cx="10914063" cy="3648497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A391FF3-E47A-9345-981F-5896A7A5955D}"/>
              </a:ext>
            </a:extLst>
          </p:cNvPr>
          <p:cNvSpPr/>
          <p:nvPr/>
        </p:nvSpPr>
        <p:spPr>
          <a:xfrm>
            <a:off x="533400" y="1193159"/>
            <a:ext cx="1649963" cy="4399611"/>
          </a:xfrm>
          <a:prstGeom prst="roundRect">
            <a:avLst>
              <a:gd name="adj" fmla="val 29925"/>
            </a:avLst>
          </a:prstGeom>
          <a:solidFill>
            <a:schemeClr val="accent4">
              <a:alpha val="90000"/>
            </a:schemeClr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0227665-CE4F-5945-A061-9F91EA070FF5}"/>
              </a:ext>
            </a:extLst>
          </p:cNvPr>
          <p:cNvSpPr/>
          <p:nvPr/>
        </p:nvSpPr>
        <p:spPr>
          <a:xfrm>
            <a:off x="533400" y="2315143"/>
            <a:ext cx="11658600" cy="3636260"/>
          </a:xfrm>
          <a:custGeom>
            <a:avLst/>
            <a:gdLst>
              <a:gd name="connsiteX0" fmla="*/ 493914 w 11658600"/>
              <a:gd name="connsiteY0" fmla="*/ 0 h 4380614"/>
              <a:gd name="connsiteX1" fmla="*/ 11658600 w 11658600"/>
              <a:gd name="connsiteY1" fmla="*/ 0 h 4380614"/>
              <a:gd name="connsiteX2" fmla="*/ 11658600 w 11658600"/>
              <a:gd name="connsiteY2" fmla="*/ 4380614 h 4380614"/>
              <a:gd name="connsiteX3" fmla="*/ 493914 w 11658600"/>
              <a:gd name="connsiteY3" fmla="*/ 4380614 h 4380614"/>
              <a:gd name="connsiteX4" fmla="*/ 0 w 11658600"/>
              <a:gd name="connsiteY4" fmla="*/ 3886700 h 4380614"/>
              <a:gd name="connsiteX5" fmla="*/ 0 w 11658600"/>
              <a:gd name="connsiteY5" fmla="*/ 493914 h 4380614"/>
              <a:gd name="connsiteX6" fmla="*/ 493914 w 11658600"/>
              <a:gd name="connsiteY6" fmla="*/ 0 h 438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8600" h="4380614">
                <a:moveTo>
                  <a:pt x="493914" y="0"/>
                </a:moveTo>
                <a:lnTo>
                  <a:pt x="11658600" y="0"/>
                </a:lnTo>
                <a:lnTo>
                  <a:pt x="11658600" y="4380614"/>
                </a:lnTo>
                <a:lnTo>
                  <a:pt x="493914" y="4380614"/>
                </a:lnTo>
                <a:cubicBezTo>
                  <a:pt x="221133" y="4380614"/>
                  <a:pt x="0" y="4159481"/>
                  <a:pt x="0" y="3886700"/>
                </a:cubicBezTo>
                <a:lnTo>
                  <a:pt x="0" y="493914"/>
                </a:lnTo>
                <a:cubicBezTo>
                  <a:pt x="0" y="221133"/>
                  <a:pt x="221133" y="0"/>
                  <a:pt x="493914" y="0"/>
                </a:cubicBezTo>
                <a:close/>
              </a:path>
            </a:pathLst>
          </a:custGeom>
          <a:gradFill flip="none" rotWithShape="1">
            <a:gsLst>
              <a:gs pos="0">
                <a:srgbClr val="3F5559">
                  <a:alpha val="80000"/>
                </a:srgbClr>
              </a:gs>
              <a:gs pos="100000">
                <a:srgbClr val="818B8C">
                  <a:alpha val="8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EB0AEE-E93F-0844-AD15-92E8711CD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58" y="1457444"/>
            <a:ext cx="9135036" cy="730521"/>
          </a:xfrm>
        </p:spPr>
        <p:txBody>
          <a:bodyPr lIns="0" tIns="46800" rIns="0" bIns="0" anchor="ctr">
            <a:spAutoFit/>
          </a:bodyPr>
          <a:lstStyle/>
          <a:p>
            <a:r>
              <a:rPr lang="en-US" sz="4800" b="1">
                <a:latin typeface="Aharoni"/>
                <a:ea typeface="Roboto"/>
                <a:cs typeface="Roboto"/>
              </a:rPr>
              <a:t>OUTLINE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838DDB7-E946-BE44-A921-21D9A3375F82}"/>
              </a:ext>
            </a:extLst>
          </p:cNvPr>
          <p:cNvSpPr/>
          <p:nvPr/>
        </p:nvSpPr>
        <p:spPr>
          <a:xfrm>
            <a:off x="533400" y="2325317"/>
            <a:ext cx="1657433" cy="3633556"/>
          </a:xfrm>
          <a:custGeom>
            <a:avLst/>
            <a:gdLst>
              <a:gd name="connsiteX0" fmla="*/ 493751 w 1649963"/>
              <a:gd name="connsiteY0" fmla="*/ 0 h 4380614"/>
              <a:gd name="connsiteX1" fmla="*/ 842211 w 1649963"/>
              <a:gd name="connsiteY1" fmla="*/ 0 h 4380614"/>
              <a:gd name="connsiteX2" fmla="*/ 1156212 w 1649963"/>
              <a:gd name="connsiteY2" fmla="*/ 0 h 4380614"/>
              <a:gd name="connsiteX3" fmla="*/ 1649963 w 1649963"/>
              <a:gd name="connsiteY3" fmla="*/ 0 h 4380614"/>
              <a:gd name="connsiteX4" fmla="*/ 1649963 w 1649963"/>
              <a:gd name="connsiteY4" fmla="*/ 493751 h 4380614"/>
              <a:gd name="connsiteX5" fmla="*/ 1649963 w 1649963"/>
              <a:gd name="connsiteY5" fmla="*/ 807752 h 4380614"/>
              <a:gd name="connsiteX6" fmla="*/ 1649963 w 1649963"/>
              <a:gd name="connsiteY6" fmla="*/ 3886863 h 4380614"/>
              <a:gd name="connsiteX7" fmla="*/ 1156212 w 1649963"/>
              <a:gd name="connsiteY7" fmla="*/ 4380614 h 4380614"/>
              <a:gd name="connsiteX8" fmla="*/ 493751 w 1649963"/>
              <a:gd name="connsiteY8" fmla="*/ 4380614 h 4380614"/>
              <a:gd name="connsiteX9" fmla="*/ 0 w 1649963"/>
              <a:gd name="connsiteY9" fmla="*/ 3886863 h 4380614"/>
              <a:gd name="connsiteX10" fmla="*/ 0 w 1649963"/>
              <a:gd name="connsiteY10" fmla="*/ 493751 h 4380614"/>
              <a:gd name="connsiteX11" fmla="*/ 493751 w 1649963"/>
              <a:gd name="connsiteY11" fmla="*/ 0 h 438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963" h="4380614">
                <a:moveTo>
                  <a:pt x="493751" y="0"/>
                </a:moveTo>
                <a:lnTo>
                  <a:pt x="842211" y="0"/>
                </a:lnTo>
                <a:lnTo>
                  <a:pt x="1156212" y="0"/>
                </a:lnTo>
                <a:lnTo>
                  <a:pt x="1649963" y="0"/>
                </a:lnTo>
                <a:lnTo>
                  <a:pt x="1649963" y="493751"/>
                </a:lnTo>
                <a:lnTo>
                  <a:pt x="1649963" y="807752"/>
                </a:lnTo>
                <a:lnTo>
                  <a:pt x="1649963" y="3886863"/>
                </a:lnTo>
                <a:cubicBezTo>
                  <a:pt x="1649963" y="4159554"/>
                  <a:pt x="1428903" y="4380614"/>
                  <a:pt x="1156212" y="4380614"/>
                </a:cubicBezTo>
                <a:lnTo>
                  <a:pt x="493751" y="4380614"/>
                </a:lnTo>
                <a:cubicBezTo>
                  <a:pt x="221060" y="4380614"/>
                  <a:pt x="0" y="4159554"/>
                  <a:pt x="0" y="3886863"/>
                </a:cubicBezTo>
                <a:lnTo>
                  <a:pt x="0" y="493751"/>
                </a:lnTo>
                <a:cubicBezTo>
                  <a:pt x="0" y="221060"/>
                  <a:pt x="221060" y="0"/>
                  <a:pt x="493751" y="0"/>
                </a:cubicBezTo>
                <a:close/>
              </a:path>
            </a:pathLst>
          </a:custGeom>
          <a:solidFill>
            <a:srgbClr val="F37404">
              <a:alpha val="90000"/>
            </a:srgbClr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77F80B-CF07-C14B-96FF-BE9F6D0107CE}"/>
              </a:ext>
            </a:extLst>
          </p:cNvPr>
          <p:cNvGrpSpPr/>
          <p:nvPr/>
        </p:nvGrpSpPr>
        <p:grpSpPr>
          <a:xfrm>
            <a:off x="1047125" y="1541392"/>
            <a:ext cx="551956" cy="557045"/>
            <a:chOff x="2684463" y="3619500"/>
            <a:chExt cx="344487" cy="3476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B110359-2368-754B-A7CA-41C6D6621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8913" y="3709988"/>
              <a:ext cx="180975" cy="257175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BC7D57A-12EA-9440-911F-CDB10518F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463" y="3619500"/>
              <a:ext cx="90488" cy="241300"/>
            </a:xfrm>
            <a:custGeom>
              <a:avLst/>
              <a:gdLst>
                <a:gd name="T0" fmla="*/ 12 w 24"/>
                <a:gd name="T1" fmla="*/ 64 h 64"/>
                <a:gd name="T2" fmla="*/ 0 w 24"/>
                <a:gd name="T3" fmla="*/ 64 h 64"/>
                <a:gd name="T4" fmla="*/ 0 w 24"/>
                <a:gd name="T5" fmla="*/ 12 h 64"/>
                <a:gd name="T6" fmla="*/ 12 w 24"/>
                <a:gd name="T7" fmla="*/ 0 h 64"/>
                <a:gd name="T8" fmla="*/ 24 w 24"/>
                <a:gd name="T9" fmla="*/ 12 h 64"/>
                <a:gd name="T10" fmla="*/ 12 w 24"/>
                <a:gd name="T11" fmla="*/ 24 h 64"/>
                <a:gd name="T12" fmla="*/ 12 w 24"/>
                <a:gd name="T13" fmla="*/ 16 h 64"/>
                <a:gd name="T14" fmla="*/ 23 w 24"/>
                <a:gd name="T15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64">
                  <a:moveTo>
                    <a:pt x="12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3" y="16"/>
                    <a:pt x="23" y="16"/>
                    <a:pt x="23" y="16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C7CE810-13F2-F548-88C5-980450896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913" y="3619500"/>
              <a:ext cx="225425" cy="90488"/>
            </a:xfrm>
            <a:custGeom>
              <a:avLst/>
              <a:gdLst>
                <a:gd name="T0" fmla="*/ 48 w 60"/>
                <a:gd name="T1" fmla="*/ 24 h 24"/>
                <a:gd name="T2" fmla="*/ 60 w 60"/>
                <a:gd name="T3" fmla="*/ 12 h 24"/>
                <a:gd name="T4" fmla="*/ 48 w 60"/>
                <a:gd name="T5" fmla="*/ 0 h 24"/>
                <a:gd name="T6" fmla="*/ 0 w 6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24">
                  <a:moveTo>
                    <a:pt x="48" y="24"/>
                  </a:moveTo>
                  <a:cubicBezTo>
                    <a:pt x="55" y="24"/>
                    <a:pt x="60" y="19"/>
                    <a:pt x="60" y="12"/>
                  </a:cubicBezTo>
                  <a:cubicBezTo>
                    <a:pt x="60" y="5"/>
                    <a:pt x="55" y="0"/>
                    <a:pt x="48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8">
              <a:extLst>
                <a:ext uri="{FF2B5EF4-FFF2-40B4-BE49-F238E27FC236}">
                  <a16:creationId xmlns:a16="http://schemas.microsoft.com/office/drawing/2014/main" id="{47CD9F8F-6207-4C4A-8731-B59972C12F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770313"/>
              <a:ext cx="60325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9">
              <a:extLst>
                <a:ext uri="{FF2B5EF4-FFF2-40B4-BE49-F238E27FC236}">
                  <a16:creationId xmlns:a16="http://schemas.microsoft.com/office/drawing/2014/main" id="{E1C2451C-56B7-E64E-B737-9C9C5303C0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830638"/>
              <a:ext cx="60325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10">
              <a:extLst>
                <a:ext uri="{FF2B5EF4-FFF2-40B4-BE49-F238E27FC236}">
                  <a16:creationId xmlns:a16="http://schemas.microsoft.com/office/drawing/2014/main" id="{341CC1F7-8E97-9343-BFAF-EA6B039962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892550"/>
              <a:ext cx="60325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2AD1069-98B9-F542-A4DB-8EF04B9A5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5" y="3740150"/>
              <a:ext cx="38100" cy="30163"/>
            </a:xfrm>
            <a:custGeom>
              <a:avLst/>
              <a:gdLst>
                <a:gd name="T0" fmla="*/ 0 w 24"/>
                <a:gd name="T1" fmla="*/ 14 h 19"/>
                <a:gd name="T2" fmla="*/ 5 w 24"/>
                <a:gd name="T3" fmla="*/ 19 h 19"/>
                <a:gd name="T4" fmla="*/ 24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14"/>
                  </a:moveTo>
                  <a:lnTo>
                    <a:pt x="5" y="19"/>
                  </a:lnTo>
                  <a:lnTo>
                    <a:pt x="24" y="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F2E2306-A022-B14E-B6BB-595EB5622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5" y="3800475"/>
              <a:ext cx="38100" cy="30163"/>
            </a:xfrm>
            <a:custGeom>
              <a:avLst/>
              <a:gdLst>
                <a:gd name="T0" fmla="*/ 0 w 24"/>
                <a:gd name="T1" fmla="*/ 15 h 19"/>
                <a:gd name="T2" fmla="*/ 5 w 24"/>
                <a:gd name="T3" fmla="*/ 19 h 19"/>
                <a:gd name="T4" fmla="*/ 24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15"/>
                  </a:moveTo>
                  <a:lnTo>
                    <a:pt x="5" y="19"/>
                  </a:lnTo>
                  <a:lnTo>
                    <a:pt x="24" y="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378C9BD-D6EC-CE46-BFBB-F5DD404F0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3702050"/>
              <a:ext cx="44450" cy="265113"/>
            </a:xfrm>
            <a:custGeom>
              <a:avLst/>
              <a:gdLst>
                <a:gd name="T0" fmla="*/ 12 w 12"/>
                <a:gd name="T1" fmla="*/ 64 h 70"/>
                <a:gd name="T2" fmla="*/ 6 w 12"/>
                <a:gd name="T3" fmla="*/ 70 h 70"/>
                <a:gd name="T4" fmla="*/ 0 w 12"/>
                <a:gd name="T5" fmla="*/ 64 h 70"/>
                <a:gd name="T6" fmla="*/ 0 w 12"/>
                <a:gd name="T7" fmla="*/ 6 h 70"/>
                <a:gd name="T8" fmla="*/ 6 w 12"/>
                <a:gd name="T9" fmla="*/ 0 h 70"/>
                <a:gd name="T10" fmla="*/ 12 w 12"/>
                <a:gd name="T11" fmla="*/ 6 h 70"/>
                <a:gd name="T12" fmla="*/ 12 w 12"/>
                <a:gd name="T13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0">
                  <a:moveTo>
                    <a:pt x="12" y="64"/>
                  </a:moveTo>
                  <a:cubicBezTo>
                    <a:pt x="12" y="67"/>
                    <a:pt x="9" y="70"/>
                    <a:pt x="6" y="70"/>
                  </a:cubicBezTo>
                  <a:cubicBezTo>
                    <a:pt x="3" y="70"/>
                    <a:pt x="0" y="67"/>
                    <a:pt x="0" y="6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lnTo>
                    <a:pt x="12" y="64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Line 14">
              <a:extLst>
                <a:ext uri="{FF2B5EF4-FFF2-40B4-BE49-F238E27FC236}">
                  <a16:creationId xmlns:a16="http://schemas.microsoft.com/office/drawing/2014/main" id="{9B4589E6-F3B3-0B46-A8CC-B7D1F26C6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4500" y="3937000"/>
              <a:ext cx="44450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Line 15">
              <a:extLst>
                <a:ext uri="{FF2B5EF4-FFF2-40B4-BE49-F238E27FC236}">
                  <a16:creationId xmlns:a16="http://schemas.microsoft.com/office/drawing/2014/main" id="{36659237-7FC3-AD4E-84EB-0089ADF636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4500" y="3830638"/>
              <a:ext cx="444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02BD249-10D6-B844-B720-C00819CFB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338" y="3717925"/>
              <a:ext cx="30163" cy="136525"/>
            </a:xfrm>
            <a:custGeom>
              <a:avLst/>
              <a:gdLst>
                <a:gd name="T0" fmla="*/ 0 w 8"/>
                <a:gd name="T1" fmla="*/ 36 h 36"/>
                <a:gd name="T2" fmla="*/ 0 w 8"/>
                <a:gd name="T3" fmla="*/ 6 h 36"/>
                <a:gd name="T4" fmla="*/ 6 w 8"/>
                <a:gd name="T5" fmla="*/ 0 h 36"/>
                <a:gd name="T6" fmla="*/ 8 w 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6">
                  <a:moveTo>
                    <a:pt x="0" y="3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FEB0A8-5871-BA44-A5A0-D6358EF4F7E8}"/>
              </a:ext>
            </a:extLst>
          </p:cNvPr>
          <p:cNvCxnSpPr>
            <a:cxnSpLocks/>
          </p:cNvCxnSpPr>
          <p:nvPr/>
        </p:nvCxnSpPr>
        <p:spPr>
          <a:xfrm>
            <a:off x="1113905" y="3193790"/>
            <a:ext cx="9829078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2F1ED0C4-8AEA-3B45-9046-FA80AB1786A9}"/>
              </a:ext>
            </a:extLst>
          </p:cNvPr>
          <p:cNvSpPr txBox="1">
            <a:spLocks/>
          </p:cNvSpPr>
          <p:nvPr/>
        </p:nvSpPr>
        <p:spPr>
          <a:xfrm>
            <a:off x="2523564" y="2601766"/>
            <a:ext cx="6860936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Dasar Hukum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C42077-D35E-D041-85CB-82D55E507F79}"/>
              </a:ext>
            </a:extLst>
          </p:cNvPr>
          <p:cNvSpPr txBox="1">
            <a:spLocks/>
          </p:cNvSpPr>
          <p:nvPr/>
        </p:nvSpPr>
        <p:spPr>
          <a:xfrm>
            <a:off x="928974" y="2558147"/>
            <a:ext cx="85881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1</a:t>
            </a:r>
            <a:endParaRPr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BE48218-23C8-4C4A-BDA0-EB3D23C9227A}"/>
              </a:ext>
            </a:extLst>
          </p:cNvPr>
          <p:cNvSpPr txBox="1">
            <a:spLocks/>
          </p:cNvSpPr>
          <p:nvPr/>
        </p:nvSpPr>
        <p:spPr>
          <a:xfrm>
            <a:off x="928974" y="3353829"/>
            <a:ext cx="85881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2</a:t>
            </a:r>
            <a:endParaRPr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B81702FA-C09A-D243-A10F-779F38D51C05}"/>
              </a:ext>
            </a:extLst>
          </p:cNvPr>
          <p:cNvSpPr txBox="1">
            <a:spLocks/>
          </p:cNvSpPr>
          <p:nvPr/>
        </p:nvSpPr>
        <p:spPr>
          <a:xfrm>
            <a:off x="906346" y="4231345"/>
            <a:ext cx="85881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3</a:t>
            </a:r>
            <a:endParaRPr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C3F088B-07E9-F24B-8BAC-5B3929DFBF14}"/>
              </a:ext>
            </a:extLst>
          </p:cNvPr>
          <p:cNvCxnSpPr>
            <a:cxnSpLocks/>
          </p:cNvCxnSpPr>
          <p:nvPr/>
        </p:nvCxnSpPr>
        <p:spPr>
          <a:xfrm>
            <a:off x="1166672" y="3989472"/>
            <a:ext cx="9829078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CF08B43-3FD0-1E45-B0BA-D8386E18F45C}"/>
              </a:ext>
            </a:extLst>
          </p:cNvPr>
          <p:cNvCxnSpPr>
            <a:cxnSpLocks/>
          </p:cNvCxnSpPr>
          <p:nvPr/>
        </p:nvCxnSpPr>
        <p:spPr>
          <a:xfrm>
            <a:off x="1113905" y="5064014"/>
            <a:ext cx="9829078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E2C3345-FCC9-FF4C-8799-FE473A9ABB8A}"/>
              </a:ext>
            </a:extLst>
          </p:cNvPr>
          <p:cNvCxnSpPr>
            <a:cxnSpLocks/>
          </p:cNvCxnSpPr>
          <p:nvPr/>
        </p:nvCxnSpPr>
        <p:spPr>
          <a:xfrm>
            <a:off x="1113905" y="5918325"/>
            <a:ext cx="9829078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7316A82C-17EA-0727-F30D-B1E08F6F8D9F}"/>
              </a:ext>
            </a:extLst>
          </p:cNvPr>
          <p:cNvSpPr txBox="1">
            <a:spLocks/>
          </p:cNvSpPr>
          <p:nvPr/>
        </p:nvSpPr>
        <p:spPr>
          <a:xfrm>
            <a:off x="2511832" y="5195031"/>
            <a:ext cx="6860936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Pengenaan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Sanksi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Administratif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F483D1-1F77-57CE-67E3-46D1CD4D7BE8}"/>
              </a:ext>
            </a:extLst>
          </p:cNvPr>
          <p:cNvSpPr txBox="1">
            <a:spLocks/>
          </p:cNvSpPr>
          <p:nvPr/>
        </p:nvSpPr>
        <p:spPr>
          <a:xfrm>
            <a:off x="2517386" y="3340648"/>
            <a:ext cx="7567493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Perizinan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Berusaha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Berbasis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Resiko</a:t>
            </a:r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CD55B4D-D061-71C9-CE1F-4524BD17FB59}"/>
              </a:ext>
            </a:extLst>
          </p:cNvPr>
          <p:cNvSpPr txBox="1">
            <a:spLocks/>
          </p:cNvSpPr>
          <p:nvPr/>
        </p:nvSpPr>
        <p:spPr>
          <a:xfrm>
            <a:off x="898876" y="5171623"/>
            <a:ext cx="85881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4</a:t>
            </a:r>
            <a:endParaRPr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D2475098-BEBA-24C7-C269-7764624B97C4}"/>
              </a:ext>
            </a:extLst>
          </p:cNvPr>
          <p:cNvSpPr txBox="1">
            <a:spLocks/>
          </p:cNvSpPr>
          <p:nvPr/>
        </p:nvSpPr>
        <p:spPr>
          <a:xfrm>
            <a:off x="2525224" y="4057695"/>
            <a:ext cx="8998264" cy="9971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Data BUJK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Kaltim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dan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Pencatatan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Pengalaman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E-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Simpan</a:t>
            </a:r>
            <a:endParaRPr lang="en-US" dirty="0"/>
          </a:p>
        </p:txBody>
      </p:sp>
      <p:pic>
        <p:nvPicPr>
          <p:cNvPr id="53" name="Picture 52" descr="Text, logo&#10;&#10;Description automatically generated">
            <a:extLst>
              <a:ext uri="{FF2B5EF4-FFF2-40B4-BE49-F238E27FC236}">
                <a16:creationId xmlns:a16="http://schemas.microsoft.com/office/drawing/2014/main" id="{6FD9A886-4CAB-E578-D932-0A64BBC78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" y="67678"/>
            <a:ext cx="1615921" cy="614684"/>
          </a:xfrm>
          <a:prstGeom prst="rect">
            <a:avLst/>
          </a:prstGeom>
        </p:spPr>
      </p:pic>
      <p:pic>
        <p:nvPicPr>
          <p:cNvPr id="70" name="Picture 30" descr="A black background with red and black text&#10;&#10;Description automatically generated">
            <a:extLst>
              <a:ext uri="{FF2B5EF4-FFF2-40B4-BE49-F238E27FC236}">
                <a16:creationId xmlns:a16="http://schemas.microsoft.com/office/drawing/2014/main" id="{952B8F65-5405-1988-2563-1EF85B8359A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68133" y="-164396"/>
            <a:ext cx="1106668" cy="1106668"/>
          </a:xfrm>
          <a:prstGeom prst="rect">
            <a:avLst/>
          </a:prstGeom>
        </p:spPr>
      </p:pic>
      <p:pic>
        <p:nvPicPr>
          <p:cNvPr id="72" name="Picture 71" descr="lgo sigap.png">
            <a:extLst>
              <a:ext uri="{FF2B5EF4-FFF2-40B4-BE49-F238E27FC236}">
                <a16:creationId xmlns:a16="http://schemas.microsoft.com/office/drawing/2014/main" id="{A11BCC4B-590C-D6C7-4A2B-87BA116CD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39D54BB-974A-956E-1E0C-B09EBE74BE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85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4165F7F7-836F-F17F-7BCE-19165794B569}"/>
              </a:ext>
            </a:extLst>
          </p:cNvPr>
          <p:cNvSpPr/>
          <p:nvPr/>
        </p:nvSpPr>
        <p:spPr>
          <a:xfrm>
            <a:off x="1297063" y="1457811"/>
            <a:ext cx="4638366" cy="1029090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6147C2-343F-580F-5745-353A140C16F6}"/>
              </a:ext>
            </a:extLst>
          </p:cNvPr>
          <p:cNvSpPr txBox="1"/>
          <p:nvPr/>
        </p:nvSpPr>
        <p:spPr>
          <a:xfrm>
            <a:off x="1391010" y="1431109"/>
            <a:ext cx="4345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400" b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Penyediaan peralatan konstruksi dinilai berdasarkan jenis peralatan yang berbeda untuk masing-masing subklasifikasi yang diambil</a:t>
            </a:r>
            <a:r>
              <a:rPr lang="en-ID" sz="1400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mr-IN" sz="1400" i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–</a:t>
            </a:r>
            <a:r>
              <a:rPr lang="en-ID" sz="1400" i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(Pasal 95)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EDBA4A-F628-2C99-73D5-BE6A07819283}"/>
              </a:ext>
            </a:extLst>
          </p:cNvPr>
          <p:cNvSpPr txBox="1"/>
          <p:nvPr/>
        </p:nvSpPr>
        <p:spPr>
          <a:xfrm>
            <a:off x="1391009" y="901024"/>
            <a:ext cx="4638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entury Gothic" charset="0"/>
                <a:ea typeface="Century Gothic" charset="0"/>
                <a:cs typeface="Century Gothic" charset="0"/>
              </a:rPr>
              <a:t>PP No. 5 </a:t>
            </a:r>
            <a:r>
              <a:rPr lang="en-US" sz="1200" b="1" i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n-US" sz="1200" b="1" i="1" dirty="0">
                <a:latin typeface="Century Gothic" charset="0"/>
                <a:ea typeface="Century Gothic" charset="0"/>
                <a:cs typeface="Century Gothic" charset="0"/>
              </a:rPr>
              <a:t> 2021</a:t>
            </a:r>
            <a:endParaRPr lang="en-ID" sz="1200" b="1" i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Rectangle: Rounded Corners 1">
            <a:extLst>
              <a:ext uri="{FF2B5EF4-FFF2-40B4-BE49-F238E27FC236}">
                <a16:creationId xmlns:a16="http://schemas.microsoft.com/office/drawing/2014/main" id="{20C1F570-D3DE-B194-CF09-219BC69A3C33}"/>
              </a:ext>
            </a:extLst>
          </p:cNvPr>
          <p:cNvSpPr/>
          <p:nvPr/>
        </p:nvSpPr>
        <p:spPr>
          <a:xfrm>
            <a:off x="6400910" y="1313628"/>
            <a:ext cx="4514502" cy="137590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D8BD8C-68B0-623D-9176-ED7C1EA2CE4A}"/>
              </a:ext>
            </a:extLst>
          </p:cNvPr>
          <p:cNvSpPr txBox="1"/>
          <p:nvPr/>
        </p:nvSpPr>
        <p:spPr>
          <a:xfrm>
            <a:off x="6458323" y="1285779"/>
            <a:ext cx="4256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2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Kemampuan dalam penyediaan peralatan konstruksi sebagaimana dimaksud pada ayat (1) dapat berupa: (a.) milik sendiri yang dibuktikan dengan adanya bukti hak milik; atau (b.) sewa yang dibuktikan dengan adanya bukti perjanjian sewa paling sedikit selama 1 (satu) tahun </a:t>
            </a:r>
            <a:r>
              <a:rPr lang="en-ID" sz="1200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- </a:t>
            </a:r>
            <a:r>
              <a:rPr lang="en-ID" sz="1200" i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(pasal 14 ayat 3)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A2F449-D312-3FF2-4388-71627598D466}"/>
              </a:ext>
            </a:extLst>
          </p:cNvPr>
          <p:cNvSpPr txBox="1"/>
          <p:nvPr/>
        </p:nvSpPr>
        <p:spPr>
          <a:xfrm>
            <a:off x="6389631" y="913202"/>
            <a:ext cx="4638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>
                <a:latin typeface="Century Gothic" charset="0"/>
                <a:ea typeface="Century Gothic" charset="0"/>
                <a:cs typeface="Century Gothic" charset="0"/>
              </a:rPr>
              <a:t>Permen</a:t>
            </a:r>
            <a:r>
              <a:rPr lang="es-ES" sz="1200" b="1" i="1" dirty="0">
                <a:latin typeface="Century Gothic" charset="0"/>
                <a:ea typeface="Century Gothic" charset="0"/>
                <a:cs typeface="Century Gothic" charset="0"/>
              </a:rPr>
              <a:t> PUPR No. 8 </a:t>
            </a:r>
            <a:r>
              <a:rPr lang="es-ES" sz="1200" b="1" i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s-ES" sz="1200" b="1" i="1" dirty="0">
                <a:latin typeface="Century Gothic" charset="0"/>
                <a:ea typeface="Century Gothic" charset="0"/>
                <a:cs typeface="Century Gothic" charset="0"/>
              </a:rPr>
              <a:t> 2022</a:t>
            </a:r>
          </a:p>
        </p:txBody>
      </p:sp>
      <p:sp>
        <p:nvSpPr>
          <p:cNvPr id="33" name="Arrow: Right 42">
            <a:extLst>
              <a:ext uri="{FF2B5EF4-FFF2-40B4-BE49-F238E27FC236}">
                <a16:creationId xmlns:a16="http://schemas.microsoft.com/office/drawing/2014/main" id="{FE6EAB42-F280-8046-31D7-20138F530EAE}"/>
              </a:ext>
            </a:extLst>
          </p:cNvPr>
          <p:cNvSpPr/>
          <p:nvPr/>
        </p:nvSpPr>
        <p:spPr>
          <a:xfrm>
            <a:off x="6009196" y="1774375"/>
            <a:ext cx="317949" cy="3693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F4C738C0-66CD-BC65-00CF-CE91CE980E5F}"/>
              </a:ext>
            </a:extLst>
          </p:cNvPr>
          <p:cNvSpPr/>
          <p:nvPr/>
        </p:nvSpPr>
        <p:spPr>
          <a:xfrm>
            <a:off x="1204893" y="1207614"/>
            <a:ext cx="9782993" cy="4878669"/>
          </a:xfrm>
          <a:prstGeom prst="roundRect">
            <a:avLst>
              <a:gd name="adj" fmla="val 4654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5" name="Rectangle: Rounded Corners 2">
            <a:extLst>
              <a:ext uri="{FF2B5EF4-FFF2-40B4-BE49-F238E27FC236}">
                <a16:creationId xmlns:a16="http://schemas.microsoft.com/office/drawing/2014/main" id="{8C6B5F66-D0EB-E200-4CAC-21CFDED645CC}"/>
              </a:ext>
            </a:extLst>
          </p:cNvPr>
          <p:cNvSpPr/>
          <p:nvPr/>
        </p:nvSpPr>
        <p:spPr>
          <a:xfrm>
            <a:off x="1297063" y="2901172"/>
            <a:ext cx="4638366" cy="1582290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E8F89E-558B-E2BE-6C01-58079E2BA563}"/>
              </a:ext>
            </a:extLst>
          </p:cNvPr>
          <p:cNvSpPr txBox="1"/>
          <p:nvPr/>
        </p:nvSpPr>
        <p:spPr>
          <a:xfrm>
            <a:off x="1397825" y="2913803"/>
            <a:ext cx="4524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400" b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Pemenuhan komitmen penyediaan peralatan konstruksi dilakukan dengan menyampaikan bukti kepemilikan kepada LSBU yang melakukan penilaian kelayakan atas SBU Konstruksi dimaksud paling lama 30 hari kalender setelah diterbitkannya SBU Konstruksi</a:t>
            </a:r>
          </a:p>
        </p:txBody>
      </p:sp>
      <p:sp>
        <p:nvSpPr>
          <p:cNvPr id="37" name="Rectangle: Rounded Corners 1">
            <a:extLst>
              <a:ext uri="{FF2B5EF4-FFF2-40B4-BE49-F238E27FC236}">
                <a16:creationId xmlns:a16="http://schemas.microsoft.com/office/drawing/2014/main" id="{257D82B1-E58A-0D19-0ECB-C08C39FD9566}"/>
              </a:ext>
            </a:extLst>
          </p:cNvPr>
          <p:cNvSpPr/>
          <p:nvPr/>
        </p:nvSpPr>
        <p:spPr>
          <a:xfrm>
            <a:off x="6400910" y="3015651"/>
            <a:ext cx="4514502" cy="130006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8C5EA8-18D9-7319-10E5-3F8821C77736}"/>
              </a:ext>
            </a:extLst>
          </p:cNvPr>
          <p:cNvSpPr txBox="1"/>
          <p:nvPr/>
        </p:nvSpPr>
        <p:spPr>
          <a:xfrm>
            <a:off x="6483999" y="3193970"/>
            <a:ext cx="4524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2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Penyediaan peralatan konstruksi sebagaimana dimaksud pada ayat (6) untuk jenis yang sama dapat digunakan untuk memenuhi peralatan utama pada Subklasifikasi lain dalam 1 (satu) Klasifikasi yang sama </a:t>
            </a:r>
            <a:r>
              <a:rPr lang="en-ID" sz="1200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-</a:t>
            </a:r>
            <a:r>
              <a:rPr lang="en-ID" sz="12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200" i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(pasal 14 ayat 7)</a:t>
            </a:r>
          </a:p>
        </p:txBody>
      </p:sp>
      <p:sp>
        <p:nvSpPr>
          <p:cNvPr id="39" name="Arrow: Right 13">
            <a:extLst>
              <a:ext uri="{FF2B5EF4-FFF2-40B4-BE49-F238E27FC236}">
                <a16:creationId xmlns:a16="http://schemas.microsoft.com/office/drawing/2014/main" id="{E5808D8D-807F-EB53-4194-DD4CFB27C003}"/>
              </a:ext>
            </a:extLst>
          </p:cNvPr>
          <p:cNvSpPr/>
          <p:nvPr/>
        </p:nvSpPr>
        <p:spPr>
          <a:xfrm>
            <a:off x="6009196" y="3513510"/>
            <a:ext cx="317949" cy="3693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0" name="Rectangle: Rounded Corners 2">
            <a:extLst>
              <a:ext uri="{FF2B5EF4-FFF2-40B4-BE49-F238E27FC236}">
                <a16:creationId xmlns:a16="http://schemas.microsoft.com/office/drawing/2014/main" id="{05CE8873-5C4E-C8AC-B008-1C669B7A3CED}"/>
              </a:ext>
            </a:extLst>
          </p:cNvPr>
          <p:cNvSpPr/>
          <p:nvPr/>
        </p:nvSpPr>
        <p:spPr>
          <a:xfrm>
            <a:off x="1360894" y="5089282"/>
            <a:ext cx="4638366" cy="746344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B66C4A1-32FB-1B37-B8F4-5EAB38AAE28D}"/>
              </a:ext>
            </a:extLst>
          </p:cNvPr>
          <p:cNvSpPr txBox="1"/>
          <p:nvPr/>
        </p:nvSpPr>
        <p:spPr>
          <a:xfrm>
            <a:off x="1448163" y="5146484"/>
            <a:ext cx="452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400" b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Peralatan utama yang harus dipenuhi merupakan peralatan yang laik fungsi dan laik operasi.</a:t>
            </a:r>
          </a:p>
        </p:txBody>
      </p:sp>
      <p:sp>
        <p:nvSpPr>
          <p:cNvPr id="42" name="Rectangle: Rounded Corners 1">
            <a:extLst>
              <a:ext uri="{FF2B5EF4-FFF2-40B4-BE49-F238E27FC236}">
                <a16:creationId xmlns:a16="http://schemas.microsoft.com/office/drawing/2014/main" id="{E1A954B4-BD26-750C-EA05-616EBD970EAA}"/>
              </a:ext>
            </a:extLst>
          </p:cNvPr>
          <p:cNvSpPr/>
          <p:nvPr/>
        </p:nvSpPr>
        <p:spPr>
          <a:xfrm>
            <a:off x="6370916" y="4782752"/>
            <a:ext cx="4514502" cy="117617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1B194D-D137-9501-6923-1B70B74E6D86}"/>
              </a:ext>
            </a:extLst>
          </p:cNvPr>
          <p:cNvSpPr txBox="1"/>
          <p:nvPr/>
        </p:nvSpPr>
        <p:spPr>
          <a:xfrm>
            <a:off x="6433404" y="4786594"/>
            <a:ext cx="4524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2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Dalam hal pengujian peralatan konstruksi sebagaimanadimaksud pada ayat (10) belum dapat dilakukan oleh instansi yang membidangi ketenagakerjaan di pemerintah daerah provinsi, BUJK dapat menggunakan surat pernyataan kelayakan </a:t>
            </a:r>
            <a:r>
              <a:rPr lang="en-ID" sz="1200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-</a:t>
            </a:r>
            <a:r>
              <a:rPr lang="en-ID" sz="1200" b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200" i="1" noProof="1">
                <a:solidFill>
                  <a:srgbClr val="002060"/>
                </a:solidFill>
                <a:latin typeface="Century Gothic" charset="0"/>
                <a:ea typeface="Century Gothic" charset="0"/>
                <a:cs typeface="Century Gothic" charset="0"/>
              </a:rPr>
              <a:t>(pasal 14 ayat 11)</a:t>
            </a:r>
          </a:p>
        </p:txBody>
      </p:sp>
      <p:sp>
        <p:nvSpPr>
          <p:cNvPr id="44" name="Arrow: Right 27">
            <a:extLst>
              <a:ext uri="{FF2B5EF4-FFF2-40B4-BE49-F238E27FC236}">
                <a16:creationId xmlns:a16="http://schemas.microsoft.com/office/drawing/2014/main" id="{E82BBEBB-5A61-567A-CE6A-3CF2ACB6675F}"/>
              </a:ext>
            </a:extLst>
          </p:cNvPr>
          <p:cNvSpPr/>
          <p:nvPr/>
        </p:nvSpPr>
        <p:spPr>
          <a:xfrm>
            <a:off x="6029376" y="5209190"/>
            <a:ext cx="317949" cy="3693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7049962-BAC4-3C25-A144-7494017502B8}"/>
              </a:ext>
            </a:extLst>
          </p:cNvPr>
          <p:cNvCxnSpPr>
            <a:cxnSpLocks/>
          </p:cNvCxnSpPr>
          <p:nvPr/>
        </p:nvCxnSpPr>
        <p:spPr>
          <a:xfrm>
            <a:off x="1247203" y="2741920"/>
            <a:ext cx="978299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AE9AE6E-B657-F80B-3F40-752D24032905}"/>
              </a:ext>
            </a:extLst>
          </p:cNvPr>
          <p:cNvCxnSpPr>
            <a:cxnSpLocks/>
          </p:cNvCxnSpPr>
          <p:nvPr/>
        </p:nvCxnSpPr>
        <p:spPr>
          <a:xfrm>
            <a:off x="1225065" y="4604832"/>
            <a:ext cx="978299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 Diagonal Corner Rectangle 47"/>
          <p:cNvSpPr/>
          <p:nvPr/>
        </p:nvSpPr>
        <p:spPr>
          <a:xfrm>
            <a:off x="5895475" y="1326034"/>
            <a:ext cx="493697" cy="429716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556928-1EF5-8B4B-4845-40CC700123D4}"/>
              </a:ext>
            </a:extLst>
          </p:cNvPr>
          <p:cNvSpPr txBox="1">
            <a:spLocks/>
          </p:cNvSpPr>
          <p:nvPr/>
        </p:nvSpPr>
        <p:spPr>
          <a:xfrm>
            <a:off x="311879" y="53942"/>
            <a:ext cx="7239312" cy="10977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RELAKSASI KRITERIA PENILAIAN KELAYAKAN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BADAN USAHA PADA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KETERSEDIAAN PERALATAN</a:t>
            </a:r>
          </a:p>
        </p:txBody>
      </p:sp>
      <p:sp>
        <p:nvSpPr>
          <p:cNvPr id="12" name="Round Same Side Corner Rectangle 1">
            <a:extLst>
              <a:ext uri="{FF2B5EF4-FFF2-40B4-BE49-F238E27FC236}">
                <a16:creationId xmlns:a16="http://schemas.microsoft.com/office/drawing/2014/main" id="{29D232DB-28BD-03FB-14CC-39FE95AC48B1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926A04-5F83-205C-FA9C-68EDEEA1A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1A51A2-4E21-AC91-460B-02154CAE7B0F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C4BE794-F7ED-A38A-63F0-C91E737BC35F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A53DD2-E6BD-A01D-E36A-FEC7958EEDCA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AD75E4B-ADCC-C867-90AB-0D54C17FB6A2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541C0-0DE9-30CD-3170-0F50EE9B1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50" name="Picture 49" descr="lgo sigap.png">
            <a:extLst>
              <a:ext uri="{FF2B5EF4-FFF2-40B4-BE49-F238E27FC236}">
                <a16:creationId xmlns:a16="http://schemas.microsoft.com/office/drawing/2014/main" id="{0511B60B-1DC4-3501-5FE3-F2D8232A7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3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77EBE0C-E048-A411-8444-C2F6339FB5BD}"/>
              </a:ext>
            </a:extLst>
          </p:cNvPr>
          <p:cNvSpPr txBox="1"/>
          <p:nvPr/>
        </p:nvSpPr>
        <p:spPr>
          <a:xfrm>
            <a:off x="1337423" y="2277133"/>
            <a:ext cx="4524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1200" b="1" i="1" dirty="0">
                <a:latin typeface="Century Gothic" charset="0"/>
                <a:ea typeface="Century Gothic" charset="0"/>
                <a:cs typeface="Century Gothic" charset="0"/>
              </a:rPr>
              <a:t>SE </a:t>
            </a:r>
            <a:r>
              <a:rPr lang="en-US" sz="1200" b="1" i="1" dirty="0" err="1">
                <a:latin typeface="Century Gothic" charset="0"/>
                <a:ea typeface="Century Gothic" charset="0"/>
                <a:cs typeface="Century Gothic" charset="0"/>
              </a:rPr>
              <a:t>Menteri</a:t>
            </a:r>
            <a:r>
              <a:rPr lang="en-US" sz="1200" b="1" i="1" dirty="0">
                <a:latin typeface="Century Gothic" charset="0"/>
                <a:ea typeface="Century Gothic" charset="0"/>
                <a:cs typeface="Century Gothic" charset="0"/>
              </a:rPr>
              <a:t> PUPR No. 21 </a:t>
            </a:r>
            <a:r>
              <a:rPr lang="en-US" sz="1200" b="1" i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n-US" sz="1200" b="1" i="1" dirty="0">
                <a:latin typeface="Century Gothic" charset="0"/>
                <a:ea typeface="Century Gothic" charset="0"/>
                <a:cs typeface="Century Gothic" charset="0"/>
              </a:rPr>
              <a:t> 2021</a:t>
            </a:r>
            <a:endParaRPr lang="ko-KR" altLang="en-US" sz="1200" b="1" i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6F6F4C-2542-1F25-73A3-373C1D3E32E3}"/>
              </a:ext>
            </a:extLst>
          </p:cNvPr>
          <p:cNvSpPr txBox="1"/>
          <p:nvPr/>
        </p:nvSpPr>
        <p:spPr>
          <a:xfrm>
            <a:off x="6838468" y="937423"/>
            <a:ext cx="4004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i="1" dirty="0" err="1">
                <a:latin typeface="Century Gothic" charset="0"/>
                <a:ea typeface="Century Gothic" charset="0"/>
                <a:cs typeface="Century Gothic" charset="0"/>
              </a:rPr>
              <a:t>Permen</a:t>
            </a:r>
            <a:r>
              <a:rPr lang="es-ES" sz="1200" b="1" i="1" dirty="0">
                <a:latin typeface="Century Gothic" charset="0"/>
                <a:ea typeface="Century Gothic" charset="0"/>
                <a:cs typeface="Century Gothic" charset="0"/>
              </a:rPr>
              <a:t> PUPR No. 8 </a:t>
            </a:r>
            <a:r>
              <a:rPr lang="es-ES" sz="1200" b="1" i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s-ES" sz="1200" b="1" i="1" dirty="0">
                <a:latin typeface="Century Gothic" charset="0"/>
                <a:ea typeface="Century Gothic" charset="0"/>
                <a:cs typeface="Century Gothic" charset="0"/>
              </a:rPr>
              <a:t> 2022</a:t>
            </a:r>
          </a:p>
        </p:txBody>
      </p:sp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882F9072-A375-6F8B-3AFD-4FFCC538FB30}"/>
              </a:ext>
            </a:extLst>
          </p:cNvPr>
          <p:cNvSpPr/>
          <p:nvPr/>
        </p:nvSpPr>
        <p:spPr>
          <a:xfrm>
            <a:off x="1326153" y="2562128"/>
            <a:ext cx="4638366" cy="1628533"/>
          </a:xfrm>
          <a:prstGeom prst="roundRect">
            <a:avLst>
              <a:gd name="adj" fmla="val 10213"/>
            </a:avLst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EE9B46-0488-4F00-DE6B-72A146BD31F8}"/>
              </a:ext>
            </a:extLst>
          </p:cNvPr>
          <p:cNvSpPr txBox="1"/>
          <p:nvPr/>
        </p:nvSpPr>
        <p:spPr>
          <a:xfrm>
            <a:off x="1419564" y="2714674"/>
            <a:ext cx="45240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defRPr/>
            </a:pPr>
            <a:r>
              <a:rPr lang="en-ID" sz="1400" b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Pemohon menyampaikan data Sistem Manajemen Mutu dan Sistem Manejemen Anti Penyuapan untuk pemenuhan persyaratan sertifikasi badan usaha yang belum tercatat dalam SIJK Terintegrasi. </a:t>
            </a:r>
            <a:r>
              <a:rPr lang="mr-IN" sz="1400" i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–</a:t>
            </a:r>
            <a:r>
              <a:rPr lang="en-ID" sz="1400" i="1" noProof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(</a:t>
            </a:r>
            <a:r>
              <a:rPr lang="en-US" altLang="ko-KR" sz="1400" i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Huruf</a:t>
            </a:r>
            <a:r>
              <a:rPr lang="en-US" altLang="ko-KR" sz="1400" i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G </a:t>
            </a:r>
            <a:r>
              <a:rPr lang="en-US" altLang="ko-KR" sz="1400" i="1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angka</a:t>
            </a:r>
            <a:r>
              <a:rPr lang="en-US" altLang="ko-KR" sz="1400" i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2)</a:t>
            </a:r>
            <a:endParaRPr lang="ko-KR" altLang="en-US" sz="1400" i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1" name="Rectangle: Rounded Corners 1">
            <a:extLst>
              <a:ext uri="{FF2B5EF4-FFF2-40B4-BE49-F238E27FC236}">
                <a16:creationId xmlns:a16="http://schemas.microsoft.com/office/drawing/2014/main" id="{225A783E-0E47-D657-B3B0-F89336189727}"/>
              </a:ext>
            </a:extLst>
          </p:cNvPr>
          <p:cNvSpPr/>
          <p:nvPr/>
        </p:nvSpPr>
        <p:spPr>
          <a:xfrm>
            <a:off x="6327978" y="1216094"/>
            <a:ext cx="4514502" cy="4379472"/>
          </a:xfrm>
          <a:prstGeom prst="roundRect">
            <a:avLst>
              <a:gd name="adj" fmla="val 442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 noProof="1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53667E-0D22-3B64-2B2B-C04E04D3A4C2}"/>
              </a:ext>
            </a:extLst>
          </p:cNvPr>
          <p:cNvSpPr txBox="1"/>
          <p:nvPr/>
        </p:nvSpPr>
        <p:spPr>
          <a:xfrm>
            <a:off x="6437505" y="1408469"/>
            <a:ext cx="4332505" cy="342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68288">
              <a:lnSpc>
                <a:spcPct val="120000"/>
              </a:lnSpc>
              <a:defRPr/>
            </a:pP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Penerapan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SMAP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dapat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dibuktikan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dengan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: </a:t>
            </a:r>
          </a:p>
          <a:p>
            <a:pPr marL="357188" indent="-268288">
              <a:lnSpc>
                <a:spcPct val="120000"/>
              </a:lnSpc>
              <a:buFont typeface="+mj-lt"/>
              <a:buAutoNum type="alphaLcPeriod"/>
              <a:defRPr/>
            </a:pP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Sertifikat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penerapan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SMAP 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yang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diterbitkan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oleh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lembaga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sertifikasi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terakreditasi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;</a:t>
            </a:r>
          </a:p>
          <a:p>
            <a:pPr marL="357188" indent="-268288">
              <a:lnSpc>
                <a:spcPct val="120000"/>
              </a:lnSpc>
              <a:buFont typeface="+mj-lt"/>
              <a:buAutoNum type="alphaLcPeriod"/>
              <a:defRPr/>
            </a:pP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Dokumen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SMAP 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;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atau</a:t>
            </a:r>
            <a:endParaRPr lang="en-ID" sz="14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357188" indent="-268288">
              <a:lnSpc>
                <a:spcPct val="120000"/>
              </a:lnSpc>
              <a:buFont typeface="+mj-lt"/>
              <a:buAutoNum type="alphaLcPeriod"/>
              <a:defRPr/>
            </a:pP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Surat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pernyataan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komitmen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memenuhi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kelengkapan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persyaratan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dokumen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penyelenggaraan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sistem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manajemen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anti </a:t>
            </a:r>
            <a:r>
              <a:rPr lang="en-ID" sz="1400" dirty="0" err="1">
                <a:latin typeface="Century Gothic" charset="0"/>
                <a:ea typeface="Century Gothic" charset="0"/>
                <a:cs typeface="Century Gothic" charset="0"/>
              </a:rPr>
              <a:t>penyuapan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paling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lambat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1 (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satu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)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untuk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BUJK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kualifikasi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besar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paling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lambat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2 (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dua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)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untuk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BUJK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kualifikasi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menengah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dan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spesialis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dan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paling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lambat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3 (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tiga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)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untuk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BUJK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kualifikasi</a:t>
            </a:r>
            <a:r>
              <a:rPr lang="en-ID" sz="140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ID" sz="1400" b="1" dirty="0" err="1">
                <a:latin typeface="Century Gothic" charset="0"/>
                <a:ea typeface="Century Gothic" charset="0"/>
                <a:cs typeface="Century Gothic" charset="0"/>
              </a:rPr>
              <a:t>kecil</a:t>
            </a:r>
            <a:r>
              <a:rPr lang="en-ID" sz="1400" dirty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</p:txBody>
      </p:sp>
      <p:sp>
        <p:nvSpPr>
          <p:cNvPr id="33" name="Arrow: Right 31">
            <a:extLst>
              <a:ext uri="{FF2B5EF4-FFF2-40B4-BE49-F238E27FC236}">
                <a16:creationId xmlns:a16="http://schemas.microsoft.com/office/drawing/2014/main" id="{B1662D23-FA9F-EFC3-9843-EDB3224C4240}"/>
              </a:ext>
            </a:extLst>
          </p:cNvPr>
          <p:cNvSpPr/>
          <p:nvPr/>
        </p:nvSpPr>
        <p:spPr>
          <a:xfrm>
            <a:off x="5998386" y="3191727"/>
            <a:ext cx="317949" cy="3693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6F6F4C-2542-1F25-73A3-373C1D3E32E3}"/>
              </a:ext>
            </a:extLst>
          </p:cNvPr>
          <p:cNvSpPr txBox="1"/>
          <p:nvPr/>
        </p:nvSpPr>
        <p:spPr>
          <a:xfrm>
            <a:off x="6784477" y="5156684"/>
            <a:ext cx="3586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Century Gothic" charset="0"/>
                <a:ea typeface="Century Gothic" charset="0"/>
                <a:cs typeface="Century Gothic" charset="0"/>
              </a:rPr>
              <a:t>- </a:t>
            </a:r>
            <a:r>
              <a:rPr lang="es-ES" sz="1200" i="1" dirty="0" err="1">
                <a:latin typeface="Century Gothic" charset="0"/>
                <a:ea typeface="Century Gothic" charset="0"/>
                <a:cs typeface="Century Gothic" charset="0"/>
              </a:rPr>
              <a:t>Pasal</a:t>
            </a:r>
            <a:r>
              <a:rPr lang="es-ES" sz="1200" i="1" dirty="0">
                <a:latin typeface="Century Gothic" charset="0"/>
                <a:ea typeface="Century Gothic" charset="0"/>
                <a:cs typeface="Century Gothic" charset="0"/>
              </a:rPr>
              <a:t> 15 </a:t>
            </a:r>
            <a:r>
              <a:rPr lang="es-ES" sz="1200" i="1" dirty="0" err="1">
                <a:latin typeface="Century Gothic" charset="0"/>
                <a:ea typeface="Century Gothic" charset="0"/>
                <a:cs typeface="Century Gothic" charset="0"/>
              </a:rPr>
              <a:t>Ayat</a:t>
            </a:r>
            <a:r>
              <a:rPr lang="es-ES" sz="1200" i="1" dirty="0">
                <a:latin typeface="Century Gothic" charset="0"/>
                <a:ea typeface="Century Gothic" charset="0"/>
                <a:cs typeface="Century Gothic" charset="0"/>
              </a:rPr>
              <a:t> 1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419564" y="1236746"/>
            <a:ext cx="5017941" cy="132538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830614" y="2442463"/>
            <a:ext cx="485720" cy="11966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436186" y="4190658"/>
            <a:ext cx="5077601" cy="139151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30614" y="4190661"/>
            <a:ext cx="485720" cy="14366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 Diagonal Corner Rectangle 33"/>
          <p:cNvSpPr/>
          <p:nvPr/>
        </p:nvSpPr>
        <p:spPr>
          <a:xfrm>
            <a:off x="5895475" y="1516702"/>
            <a:ext cx="493697" cy="383064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K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9393F2-287C-5BAF-4C80-FC6C4360EEE9}"/>
              </a:ext>
            </a:extLst>
          </p:cNvPr>
          <p:cNvSpPr txBox="1">
            <a:spLocks/>
          </p:cNvSpPr>
          <p:nvPr/>
        </p:nvSpPr>
        <p:spPr>
          <a:xfrm>
            <a:off x="311879" y="53942"/>
            <a:ext cx="7239312" cy="10977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RELAKSASI KRITERIA PENILAIAN KELAYAKAN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BADAN USAHA PADA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SMAP</a:t>
            </a:r>
          </a:p>
        </p:txBody>
      </p:sp>
      <p:sp>
        <p:nvSpPr>
          <p:cNvPr id="13" name="Round Same Side Corner Rectangle 1">
            <a:extLst>
              <a:ext uri="{FF2B5EF4-FFF2-40B4-BE49-F238E27FC236}">
                <a16:creationId xmlns:a16="http://schemas.microsoft.com/office/drawing/2014/main" id="{EF8EC618-AF97-E16F-ACAE-53293B8C314A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6B306E-365E-8885-AAD5-2B0E28E71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FF043B8-01FE-E3F7-F108-78A7C51FEA6B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90AA350-0A40-E723-6311-FF5C786E3F14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D0B869-5341-5959-081B-39E62755AD90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DF1ED7E-08A4-D858-8D4A-DA2573F77B7B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2189EEA-FA8B-E8C0-344B-A23BBE6A1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41" name="Picture 40" descr="lgo sigap.png">
            <a:extLst>
              <a:ext uri="{FF2B5EF4-FFF2-40B4-BE49-F238E27FC236}">
                <a16:creationId xmlns:a16="http://schemas.microsoft.com/office/drawing/2014/main" id="{1FA2A99B-53D1-FB5D-0782-5231D4944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68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 Placeholder 1">
            <a:extLst>
              <a:ext uri="{FF2B5EF4-FFF2-40B4-BE49-F238E27FC236}">
                <a16:creationId xmlns:a16="http://schemas.microsoft.com/office/drawing/2014/main" id="{BA314B3A-DAFD-49F4-BC49-2E2A632A5DE4}"/>
              </a:ext>
            </a:extLst>
          </p:cNvPr>
          <p:cNvSpPr txBox="1">
            <a:spLocks/>
          </p:cNvSpPr>
          <p:nvPr/>
        </p:nvSpPr>
        <p:spPr>
          <a:xfrm>
            <a:off x="304491" y="70706"/>
            <a:ext cx="7060136" cy="574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 DIRJEN BINA KONSTRUKSI NO 144 </a:t>
            </a:r>
            <a:r>
              <a:rPr lang="en-US" sz="2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TAHUN 2022</a:t>
            </a:r>
          </a:p>
        </p:txBody>
      </p:sp>
      <p:sp>
        <p:nvSpPr>
          <p:cNvPr id="11" name="Rectangle: Rounded Corners 25">
            <a:extLst>
              <a:ext uri="{FF2B5EF4-FFF2-40B4-BE49-F238E27FC236}">
                <a16:creationId xmlns:a16="http://schemas.microsoft.com/office/drawing/2014/main" id="{CFA559F6-46F2-CDA5-3059-F9771D2FEC87}"/>
              </a:ext>
            </a:extLst>
          </p:cNvPr>
          <p:cNvSpPr/>
          <p:nvPr/>
        </p:nvSpPr>
        <p:spPr>
          <a:xfrm>
            <a:off x="1392974" y="1400782"/>
            <a:ext cx="1520685" cy="597004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en-US" sz="1100" b="1" dirty="0" err="1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Penjualan</a:t>
            </a:r>
            <a:r>
              <a:rPr lang="en-US" sz="1100" b="1" dirty="0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100" b="1" dirty="0" err="1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Tahunan</a:t>
            </a:r>
            <a:endParaRPr lang="en-US" sz="1600" b="1" dirty="0">
              <a:solidFill>
                <a:srgbClr val="FACA47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3C1038-89D4-354D-0C8D-D54BE2B0D5FC}"/>
              </a:ext>
            </a:extLst>
          </p:cNvPr>
          <p:cNvCxnSpPr>
            <a:cxnSpLocks/>
          </p:cNvCxnSpPr>
          <p:nvPr/>
        </p:nvCxnSpPr>
        <p:spPr>
          <a:xfrm>
            <a:off x="1177432" y="2674357"/>
            <a:ext cx="978299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083366-46E0-A9B0-7D8F-96E955E8D191}"/>
              </a:ext>
            </a:extLst>
          </p:cNvPr>
          <p:cNvGrpSpPr/>
          <p:nvPr/>
        </p:nvGrpSpPr>
        <p:grpSpPr>
          <a:xfrm>
            <a:off x="3148317" y="817141"/>
            <a:ext cx="7667472" cy="1779994"/>
            <a:chOff x="2725770" y="88274"/>
            <a:chExt cx="7667472" cy="85853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E1F8F4-4E24-DC87-1479-F414F77A6956}"/>
                </a:ext>
              </a:extLst>
            </p:cNvPr>
            <p:cNvSpPr txBox="1"/>
            <p:nvPr/>
          </p:nvSpPr>
          <p:spPr>
            <a:xfrm>
              <a:off x="2725770" y="88274"/>
              <a:ext cx="7667472" cy="858539"/>
            </a:xfrm>
            <a:prstGeom prst="roundRect">
              <a:avLst>
                <a:gd name="adj" fmla="val 12122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Segoe UI Light" panose="020B0502040204020203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en-ID" sz="1100" noProof="1">
                <a:latin typeface="Century Gothic" charset="0"/>
                <a:ea typeface="Century Gothic" charset="0"/>
                <a:cs typeface="Century Gothic" charset="0"/>
                <a:sym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4431D5-BA13-2215-D913-07C15CF871B2}"/>
                </a:ext>
              </a:extLst>
            </p:cNvPr>
            <p:cNvSpPr txBox="1"/>
            <p:nvPr/>
          </p:nvSpPr>
          <p:spPr>
            <a:xfrm>
              <a:off x="2812586" y="145035"/>
              <a:ext cx="7398281" cy="77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900"/>
                </a:spcBef>
                <a:defRPr/>
              </a:pP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Penjualan tahunan dapat dinilai berdasarkan akumulasi penjualan tahunan dalam masa berlaku SBU paling banyak 3 (tiga) kali masa perpanjangan yang dilakukan sebelumnya secara berturut-turut </a:t>
              </a:r>
              <a:r>
                <a:rPr lang="en-ID" sz="1200" b="1" noProof="1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atau dalam 9 (sembilan) tahun terakhir</a:t>
              </a:r>
            </a:p>
            <a:p>
              <a:pPr>
                <a:spcBef>
                  <a:spcPts val="900"/>
                </a:spcBef>
                <a:defRPr/>
              </a:pP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Penilaian terhadap penjualan tahunan PMA untuk pengajuan sertifikasi badan usaha baru, dapat dihitung berdasarkan pengalaman yang dimiliki BUJK pembentuk.</a:t>
              </a:r>
            </a:p>
            <a:p>
              <a:pPr>
                <a:spcBef>
                  <a:spcPts val="900"/>
                </a:spcBef>
                <a:defRPr/>
              </a:pP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Kriteria penjualan tahunan untuk kegiatan usaha konstruksi bersifat spesialis tidak dipersyaratkan nilainya namun BUJK dapat menyampaikan daftar pengalaman dan nilai penjualan tahunannya.</a:t>
              </a:r>
            </a:p>
          </p:txBody>
        </p:sp>
      </p:grpSp>
      <p:sp>
        <p:nvSpPr>
          <p:cNvPr id="18" name="Rectangle: Rounded Corners 25">
            <a:extLst>
              <a:ext uri="{FF2B5EF4-FFF2-40B4-BE49-F238E27FC236}">
                <a16:creationId xmlns:a16="http://schemas.microsoft.com/office/drawing/2014/main" id="{AA31A54C-9D65-08CD-65FE-66588A9CA283}"/>
              </a:ext>
            </a:extLst>
          </p:cNvPr>
          <p:cNvSpPr/>
          <p:nvPr/>
        </p:nvSpPr>
        <p:spPr>
          <a:xfrm>
            <a:off x="1392974" y="3090011"/>
            <a:ext cx="1520685" cy="597004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en-US" sz="1100" b="1" dirty="0" err="1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Kemampuan</a:t>
            </a:r>
            <a:r>
              <a:rPr lang="en-US" sz="1100" b="1" dirty="0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100" b="1" dirty="0" err="1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Keuangan</a:t>
            </a:r>
            <a:endParaRPr lang="en-US" sz="1600" b="1" dirty="0">
              <a:solidFill>
                <a:srgbClr val="FACA47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A66A85-496D-4CB6-DE1C-8EB3B2CFCBCD}"/>
              </a:ext>
            </a:extLst>
          </p:cNvPr>
          <p:cNvGrpSpPr/>
          <p:nvPr/>
        </p:nvGrpSpPr>
        <p:grpSpPr>
          <a:xfrm>
            <a:off x="3148317" y="2750303"/>
            <a:ext cx="7667472" cy="1311987"/>
            <a:chOff x="2638954" y="94788"/>
            <a:chExt cx="7667472" cy="85853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D03979-7BC0-6749-E276-694AB893EDC5}"/>
                </a:ext>
              </a:extLst>
            </p:cNvPr>
            <p:cNvSpPr txBox="1"/>
            <p:nvPr/>
          </p:nvSpPr>
          <p:spPr>
            <a:xfrm>
              <a:off x="2638954" y="94788"/>
              <a:ext cx="7667472" cy="858539"/>
            </a:xfrm>
            <a:prstGeom prst="roundRect">
              <a:avLst>
                <a:gd name="adj" fmla="val 12122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Segoe UI Light" panose="020B0502040204020203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en-ID" sz="1100" noProof="1">
                <a:latin typeface="Century Gothic" charset="0"/>
                <a:ea typeface="Century Gothic" charset="0"/>
                <a:cs typeface="Century Gothic" charset="0"/>
                <a:sym typeface="Segoe UI Light" panose="020B0502040204020203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AD78C02-62AE-F266-DA6F-19E73342194E}"/>
                </a:ext>
              </a:extLst>
            </p:cNvPr>
            <p:cNvSpPr txBox="1"/>
            <p:nvPr/>
          </p:nvSpPr>
          <p:spPr>
            <a:xfrm>
              <a:off x="2725770" y="151549"/>
              <a:ext cx="7398281" cy="740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900"/>
                </a:spcBef>
                <a:defRPr/>
              </a:pP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Untuk usaha </a:t>
              </a:r>
              <a:r>
                <a:rPr lang="en-ID" sz="1200" b="1" noProof="1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jasa konsultansi </a:t>
              </a: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konstruksi sifat spesialis, </a:t>
              </a:r>
              <a:r>
                <a:rPr lang="en-ID" sz="1200" b="1" noProof="1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nilai aset kurang dari Rp. 250.000.000</a:t>
              </a: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,- (dua ratus lima puluh juta rupiah) dapat dipenuhi dengan neraca keuangan yang dibuat oleh badan usaha.</a:t>
              </a:r>
            </a:p>
            <a:p>
              <a:pPr>
                <a:spcBef>
                  <a:spcPts val="900"/>
                </a:spcBef>
                <a:defRPr/>
              </a:pP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Untuk usaha </a:t>
              </a:r>
              <a:r>
                <a:rPr lang="en-ID" sz="1200" b="1" noProof="1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pekerjaan konstruksi </a:t>
              </a: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sifat spesialis, </a:t>
              </a:r>
              <a:r>
                <a:rPr lang="en-ID" sz="1200" b="1" noProof="1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nilai aset kurang dari Rp. 2.000.000.000</a:t>
              </a: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,- (dua milyar rupiah) dapat dipenuhi dengan neraca keuangan yang dibuat oleh badan usaha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3FE68C6-0890-8739-619D-66D7BC70A60C}"/>
              </a:ext>
            </a:extLst>
          </p:cNvPr>
          <p:cNvCxnSpPr>
            <a:cxnSpLocks/>
          </p:cNvCxnSpPr>
          <p:nvPr/>
        </p:nvCxnSpPr>
        <p:spPr>
          <a:xfrm>
            <a:off x="1150360" y="4099561"/>
            <a:ext cx="9782993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5">
            <a:extLst>
              <a:ext uri="{FF2B5EF4-FFF2-40B4-BE49-F238E27FC236}">
                <a16:creationId xmlns:a16="http://schemas.microsoft.com/office/drawing/2014/main" id="{D7A9964B-5A54-3AEE-D607-BAE2B40B5AB0}"/>
              </a:ext>
            </a:extLst>
          </p:cNvPr>
          <p:cNvSpPr/>
          <p:nvPr/>
        </p:nvSpPr>
        <p:spPr>
          <a:xfrm>
            <a:off x="1365902" y="4532865"/>
            <a:ext cx="1520685" cy="991901"/>
          </a:xfrm>
          <a:prstGeom prst="roundRect">
            <a:avLst/>
          </a:prstGeom>
          <a:solidFill>
            <a:srgbClr val="35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en-US" sz="1100" b="1" dirty="0" err="1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Ketersediaan</a:t>
            </a:r>
            <a:r>
              <a:rPr lang="en-US" sz="1100" b="1" dirty="0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 TKK</a:t>
            </a:r>
          </a:p>
          <a:p>
            <a:pPr algn="ctr" defTabSz="742950">
              <a:defRPr/>
            </a:pPr>
            <a:r>
              <a:rPr lang="en-US" sz="1100" b="1" dirty="0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PJSK </a:t>
            </a:r>
            <a:r>
              <a:rPr lang="en-US" sz="1100" b="1" dirty="0" err="1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bagi</a:t>
            </a:r>
            <a:r>
              <a:rPr lang="en-US" sz="1100" b="1" dirty="0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100" b="1" dirty="0" err="1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usaha</a:t>
            </a:r>
            <a:r>
              <a:rPr lang="en-US" sz="1100" b="1" dirty="0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100" b="1" dirty="0" err="1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pekerjaan</a:t>
            </a:r>
            <a:r>
              <a:rPr lang="en-US" sz="1100" b="1" dirty="0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100" b="1" dirty="0" err="1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konstruksi</a:t>
            </a:r>
            <a:r>
              <a:rPr lang="en-US" sz="1100" b="1" dirty="0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100" b="1" dirty="0" err="1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kualifikasi</a:t>
            </a:r>
            <a:r>
              <a:rPr lang="en-US" sz="1100" b="1" dirty="0">
                <a:solidFill>
                  <a:srgbClr val="FACA47"/>
                </a:solidFill>
                <a:latin typeface="Century Gothic" charset="0"/>
                <a:ea typeface="Century Gothic" charset="0"/>
                <a:cs typeface="Century Gothic" charset="0"/>
              </a:rPr>
              <a:t> Kecil</a:t>
            </a:r>
            <a:endParaRPr lang="en-US" sz="1600" b="1" dirty="0">
              <a:solidFill>
                <a:srgbClr val="FACA47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751D172-0552-4531-693E-94C155E3B785}"/>
              </a:ext>
            </a:extLst>
          </p:cNvPr>
          <p:cNvGrpSpPr/>
          <p:nvPr/>
        </p:nvGrpSpPr>
        <p:grpSpPr>
          <a:xfrm>
            <a:off x="3148317" y="4165553"/>
            <a:ext cx="7667472" cy="1802759"/>
            <a:chOff x="2666026" y="88274"/>
            <a:chExt cx="7667472" cy="86951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C55D11-0558-0083-204F-A48AC41ABEB3}"/>
                </a:ext>
              </a:extLst>
            </p:cNvPr>
            <p:cNvSpPr txBox="1"/>
            <p:nvPr/>
          </p:nvSpPr>
          <p:spPr>
            <a:xfrm>
              <a:off x="2666026" y="88274"/>
              <a:ext cx="7667472" cy="858539"/>
            </a:xfrm>
            <a:prstGeom prst="roundRect">
              <a:avLst>
                <a:gd name="adj" fmla="val 12122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Segoe UI Light" panose="020B0502040204020203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en-ID" sz="1100" noProof="1">
                <a:latin typeface="Century Gothic" charset="0"/>
                <a:ea typeface="Century Gothic" charset="0"/>
                <a:cs typeface="Century Gothic" charset="0"/>
                <a:sym typeface="Segoe UI Light" panose="020B050204020402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E88918-C949-0D3C-6ADE-99EAD2FABA9A}"/>
                </a:ext>
              </a:extLst>
            </p:cNvPr>
            <p:cNvSpPr txBox="1"/>
            <p:nvPr/>
          </p:nvSpPr>
          <p:spPr>
            <a:xfrm>
              <a:off x="2812586" y="145035"/>
              <a:ext cx="7398281" cy="812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900"/>
                </a:spcBef>
                <a:defRPr/>
              </a:pP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Dalam hal persyaratan </a:t>
              </a:r>
              <a:r>
                <a:rPr lang="en-ID" sz="1200" b="1" noProof="1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jenjang PJSKBU belum dapat dipenuhi, </a:t>
              </a: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PJSKBU dapat dijabat oleh TKK lulusan sekolah menengah atas dengan pengalaman paling sedikit 4 (empat) tahun atau sekolah menengah kejuruan dengan pengalaman paling sedikit 3 (tiga) tahun di bidang Jasa Konstruksi yang </a:t>
              </a:r>
              <a:r>
                <a:rPr lang="en-ID" sz="1200" b="1" noProof="1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tercatat dalam SIMPAN dan memiliki SKK atau SKK jenjang 3</a:t>
              </a: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.</a:t>
              </a:r>
            </a:p>
            <a:p>
              <a:pPr>
                <a:spcBef>
                  <a:spcPts val="900"/>
                </a:spcBef>
                <a:defRPr/>
              </a:pP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Dalam hal ada jabatan kerja </a:t>
              </a:r>
              <a:r>
                <a:rPr lang="en-ID" sz="1200" b="1" noProof="1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belum ada LSP beroperasi atau belum ada PTUK </a:t>
              </a: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berfungsi dan PJSKBU belum memiliki SKK, maka PJSKBU harus </a:t>
              </a:r>
              <a:r>
                <a:rPr lang="en-ID" sz="1200" b="1" noProof="1">
                  <a:solidFill>
                    <a:srgbClr val="FF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memiliki surat keterangan/sertifikat pelatihan </a:t>
              </a:r>
              <a:r>
                <a:rPr lang="en-ID" sz="1200" b="1" noProof="1">
                  <a:solidFill>
                    <a:srgbClr val="354878"/>
                  </a:solidFill>
                  <a:latin typeface="Century Gothic" charset="0"/>
                  <a:ea typeface="Century Gothic" charset="0"/>
                  <a:cs typeface="Century Gothic" charset="0"/>
                </a:rPr>
                <a:t>yang dilaksanakan pada tahun 2018-2022 sebelum SK Dirjen BK No 144/2022 terbit dan surat pernyataan kebenaran data pelatihan</a:t>
              </a:r>
            </a:p>
          </p:txBody>
        </p:sp>
      </p:grpSp>
      <p:sp>
        <p:nvSpPr>
          <p:cNvPr id="35" name="Round Same Side Corner Rectangle 1">
            <a:extLst>
              <a:ext uri="{FF2B5EF4-FFF2-40B4-BE49-F238E27FC236}">
                <a16:creationId xmlns:a16="http://schemas.microsoft.com/office/drawing/2014/main" id="{9F85A890-19CC-84D2-BD83-60405C208773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E1066B2-8420-1331-CB4F-528802C28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8E21D88-32E3-6F33-A426-2D5FE806D492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5D23E10-551C-F921-DFEE-F4892E03FD76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4FF71EA-5CBA-46FA-CB72-B7716E8D7C97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FF0EDD9-1230-6168-5B84-E8694E1494DF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C402A05-D11B-E307-A93C-7D3D6C9F8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42" name="Picture 41" descr="lgo sigap.png">
            <a:extLst>
              <a:ext uri="{FF2B5EF4-FFF2-40B4-BE49-F238E27FC236}">
                <a16:creationId xmlns:a16="http://schemas.microsoft.com/office/drawing/2014/main" id="{763B83FD-CBB1-C31C-63D5-34AC9ACDD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63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DA203-F3F4-162F-F54D-C7E60A3BF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6AFBC6-E9ED-E247-03A5-6F1F5806D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1" y="2534123"/>
            <a:ext cx="12192000" cy="5053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246B3BCD-050A-F475-B3DE-09434A5791B7}"/>
              </a:ext>
            </a:extLst>
          </p:cNvPr>
          <p:cNvSpPr txBox="1"/>
          <p:nvPr/>
        </p:nvSpPr>
        <p:spPr>
          <a:xfrm>
            <a:off x="2521467" y="3966923"/>
            <a:ext cx="9012572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spc="-90" dirty="0">
                <a:solidFill>
                  <a:srgbClr val="002060"/>
                </a:solidFill>
                <a:latin typeface="Verdana"/>
                <a:cs typeface="Verdana"/>
              </a:rPr>
              <a:t>DATA BUJK KALTIM DAN PENCATATAN PENGALAMAN BADAN USAHA</a:t>
            </a: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4B518D47-6DF1-A6BD-AFA6-8F223231C79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8119" y="457200"/>
            <a:ext cx="4605020" cy="280670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86877384-569D-FDF0-3FF6-A0A05C42E79E}"/>
              </a:ext>
            </a:extLst>
          </p:cNvPr>
          <p:cNvSpPr/>
          <p:nvPr/>
        </p:nvSpPr>
        <p:spPr>
          <a:xfrm>
            <a:off x="-11931" y="-228600"/>
            <a:ext cx="10261600" cy="2771140"/>
          </a:xfrm>
          <a:custGeom>
            <a:avLst/>
            <a:gdLst/>
            <a:ahLst/>
            <a:cxnLst/>
            <a:rect l="l" t="t" r="r" b="b"/>
            <a:pathLst>
              <a:path w="10261600" h="2771140">
                <a:moveTo>
                  <a:pt x="9645050" y="0"/>
                </a:moveTo>
                <a:lnTo>
                  <a:pt x="0" y="0"/>
                </a:lnTo>
                <a:lnTo>
                  <a:pt x="0" y="2771140"/>
                </a:lnTo>
                <a:lnTo>
                  <a:pt x="9278493" y="2771140"/>
                </a:lnTo>
                <a:lnTo>
                  <a:pt x="10261600" y="1068070"/>
                </a:lnTo>
                <a:lnTo>
                  <a:pt x="9645050" y="0"/>
                </a:lnTo>
                <a:close/>
              </a:path>
            </a:pathLst>
          </a:custGeom>
          <a:solidFill>
            <a:schemeClr val="bg1">
              <a:lumMod val="85000"/>
              <a:alpha val="4666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ABF2702-36F5-0710-0668-68021D07637B}"/>
              </a:ext>
            </a:extLst>
          </p:cNvPr>
          <p:cNvSpPr/>
          <p:nvPr/>
        </p:nvSpPr>
        <p:spPr>
          <a:xfrm>
            <a:off x="6471920" y="-93980"/>
            <a:ext cx="5742940" cy="3357879"/>
          </a:xfrm>
          <a:custGeom>
            <a:avLst/>
            <a:gdLst/>
            <a:ahLst/>
            <a:cxnLst/>
            <a:rect l="l" t="t" r="r" b="b"/>
            <a:pathLst>
              <a:path w="5742940" h="3357879">
                <a:moveTo>
                  <a:pt x="4774692" y="0"/>
                </a:moveTo>
                <a:lnTo>
                  <a:pt x="968248" y="0"/>
                </a:lnTo>
                <a:lnTo>
                  <a:pt x="0" y="1678939"/>
                </a:lnTo>
                <a:lnTo>
                  <a:pt x="968248" y="3357879"/>
                </a:lnTo>
                <a:lnTo>
                  <a:pt x="4774692" y="3357879"/>
                </a:lnTo>
                <a:lnTo>
                  <a:pt x="5742940" y="1678939"/>
                </a:lnTo>
                <a:lnTo>
                  <a:pt x="4774692" y="0"/>
                </a:lnTo>
                <a:close/>
              </a:path>
            </a:pathLst>
          </a:custGeom>
          <a:solidFill>
            <a:srgbClr val="36528A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30350795-04C0-E474-EB1C-6735E1363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" y="67678"/>
            <a:ext cx="1615921" cy="614684"/>
          </a:xfrm>
          <a:prstGeom prst="rect">
            <a:avLst/>
          </a:prstGeom>
        </p:spPr>
      </p:pic>
      <p:pic>
        <p:nvPicPr>
          <p:cNvPr id="9" name="Picture 30" descr="A black background with red and black text&#10;&#10;Description automatically generated">
            <a:extLst>
              <a:ext uri="{FF2B5EF4-FFF2-40B4-BE49-F238E27FC236}">
                <a16:creationId xmlns:a16="http://schemas.microsoft.com/office/drawing/2014/main" id="{6F1C6392-B3E9-27CF-5A89-6266351E67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68133" y="-164396"/>
            <a:ext cx="1106668" cy="1106668"/>
          </a:xfrm>
          <a:prstGeom prst="rect">
            <a:avLst/>
          </a:prstGeom>
        </p:spPr>
      </p:pic>
      <p:pic>
        <p:nvPicPr>
          <p:cNvPr id="10" name="Picture 9" descr="lgo sigap.png">
            <a:extLst>
              <a:ext uri="{FF2B5EF4-FFF2-40B4-BE49-F238E27FC236}">
                <a16:creationId xmlns:a16="http://schemas.microsoft.com/office/drawing/2014/main" id="{48FD5B3E-EC67-AAF3-A5D5-9E77AEAAF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2FA7B6D2-5787-50E4-8781-2D2AC9931132}"/>
              </a:ext>
            </a:extLst>
          </p:cNvPr>
          <p:cNvSpPr txBox="1"/>
          <p:nvPr/>
        </p:nvSpPr>
        <p:spPr>
          <a:xfrm>
            <a:off x="269043" y="3106740"/>
            <a:ext cx="1534474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1000" b="1" spc="-9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sz="21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31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BC31573-E3A6-D92D-D913-40988AB0F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053648"/>
              </p:ext>
            </p:extLst>
          </p:nvPr>
        </p:nvGraphicFramePr>
        <p:xfrm>
          <a:off x="3899493" y="1062275"/>
          <a:ext cx="8178740" cy="5077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748">
                  <a:extLst>
                    <a:ext uri="{9D8B030D-6E8A-4147-A177-3AD203B41FA5}">
                      <a16:colId xmlns:a16="http://schemas.microsoft.com/office/drawing/2014/main" val="1901301887"/>
                    </a:ext>
                  </a:extLst>
                </a:gridCol>
                <a:gridCol w="1635748">
                  <a:extLst>
                    <a:ext uri="{9D8B030D-6E8A-4147-A177-3AD203B41FA5}">
                      <a16:colId xmlns:a16="http://schemas.microsoft.com/office/drawing/2014/main" val="2732165686"/>
                    </a:ext>
                  </a:extLst>
                </a:gridCol>
                <a:gridCol w="1635748">
                  <a:extLst>
                    <a:ext uri="{9D8B030D-6E8A-4147-A177-3AD203B41FA5}">
                      <a16:colId xmlns:a16="http://schemas.microsoft.com/office/drawing/2014/main" val="3581217488"/>
                    </a:ext>
                  </a:extLst>
                </a:gridCol>
                <a:gridCol w="1635748">
                  <a:extLst>
                    <a:ext uri="{9D8B030D-6E8A-4147-A177-3AD203B41FA5}">
                      <a16:colId xmlns:a16="http://schemas.microsoft.com/office/drawing/2014/main" val="1948319687"/>
                    </a:ext>
                  </a:extLst>
                </a:gridCol>
                <a:gridCol w="1635748">
                  <a:extLst>
                    <a:ext uri="{9D8B030D-6E8A-4147-A177-3AD203B41FA5}">
                      <a16:colId xmlns:a16="http://schemas.microsoft.com/office/drawing/2014/main" val="3844095789"/>
                    </a:ext>
                  </a:extLst>
                </a:gridCol>
              </a:tblGrid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Jenis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 Usaha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-----------</a:t>
                      </a:r>
                    </a:p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Kualifikasi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1D32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Pekerjaan Konstruksi</a:t>
                      </a:r>
                      <a:endParaRPr lang="en-ID" sz="1600" b="1">
                        <a:solidFill>
                          <a:schemeClr val="bg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rgbClr val="1D32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Konsultansi Konstruksi </a:t>
                      </a:r>
                      <a:endParaRPr lang="en-ID" sz="1600" b="1" i="0" u="none" strike="noStrike">
                        <a:solidFill>
                          <a:schemeClr val="bg1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1D32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Konstruksi Terintegrasi</a:t>
                      </a:r>
                      <a:endParaRPr lang="en-ID" sz="1600" b="1" i="0" u="none" strike="noStrike">
                        <a:solidFill>
                          <a:schemeClr val="bg1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1D32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Jumlah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 Total</a:t>
                      </a:r>
                      <a:endParaRPr lang="en-ID" sz="1600" b="1" dirty="0">
                        <a:solidFill>
                          <a:schemeClr val="bg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rgbClr val="1D3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4876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Besar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3.287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842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503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4.632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055866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Menengah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22.587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2.158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24.745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24110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Kecil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229.988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26.507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256.495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65870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Spesialis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6.703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354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7.057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071531"/>
                  </a:ext>
                </a:extLst>
              </a:tr>
              <a:tr h="54956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Total</a:t>
                      </a:r>
                      <a:endParaRPr lang="en-ID" sz="1600" b="1" dirty="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262.565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29.861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503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292.929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366391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Besar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1.250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305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</a:t>
                      </a:r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1.706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259576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Menengah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5.850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573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6.423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487017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Kecil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62.530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7.114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69.644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228433"/>
                  </a:ext>
                </a:extLst>
              </a:tr>
              <a:tr h="193270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Spesialis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3.396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110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3.506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52621"/>
                  </a:ext>
                </a:extLst>
              </a:tr>
              <a:tr h="56919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Total</a:t>
                      </a:r>
                      <a:endParaRPr lang="en-ID" sz="1600" b="1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73.026</a:t>
                      </a:r>
                      <a:endParaRPr lang="en-ID" sz="1800" b="1" i="0" u="none" strike="noStrike" dirty="0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8.102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151</a:t>
                      </a:r>
                      <a:endParaRPr lang="en-ID" sz="1800" b="1" i="0" u="none" strike="noStrike" dirty="0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81.279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57454"/>
                  </a:ext>
                </a:extLst>
              </a:tr>
            </a:tbl>
          </a:graphicData>
        </a:graphic>
      </p:graphicFrame>
      <p:sp>
        <p:nvSpPr>
          <p:cNvPr id="32" name="Oval 31">
            <a:extLst>
              <a:ext uri="{FF2B5EF4-FFF2-40B4-BE49-F238E27FC236}">
                <a16:creationId xmlns:a16="http://schemas.microsoft.com/office/drawing/2014/main" id="{0011FB89-944E-933A-BB25-9312D6959FB2}"/>
              </a:ext>
            </a:extLst>
          </p:cNvPr>
          <p:cNvSpPr/>
          <p:nvPr/>
        </p:nvSpPr>
        <p:spPr>
          <a:xfrm>
            <a:off x="10605799" y="5605518"/>
            <a:ext cx="1270295" cy="492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54E6F24-869F-D074-CEE3-7F38DC5257D4}"/>
              </a:ext>
            </a:extLst>
          </p:cNvPr>
          <p:cNvSpPr/>
          <p:nvPr/>
        </p:nvSpPr>
        <p:spPr>
          <a:xfrm>
            <a:off x="10605799" y="3497500"/>
            <a:ext cx="1270295" cy="492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D1DB0E-0130-F248-89D3-EDFCBE1E8B4A}"/>
              </a:ext>
            </a:extLst>
          </p:cNvPr>
          <p:cNvGrpSpPr/>
          <p:nvPr/>
        </p:nvGrpSpPr>
        <p:grpSpPr>
          <a:xfrm>
            <a:off x="406442" y="2245517"/>
            <a:ext cx="1287318" cy="901122"/>
            <a:chOff x="709494" y="2165335"/>
            <a:chExt cx="1287318" cy="90112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BC6268-5238-743F-FE2D-5E65AEAB3413}"/>
                </a:ext>
              </a:extLst>
            </p:cNvPr>
            <p:cNvSpPr/>
            <p:nvPr/>
          </p:nvSpPr>
          <p:spPr>
            <a:xfrm>
              <a:off x="902592" y="2680262"/>
              <a:ext cx="450561" cy="64365"/>
            </a:xfrm>
            <a:custGeom>
              <a:avLst/>
              <a:gdLst>
                <a:gd name="connsiteX0" fmla="*/ 0 w 450561"/>
                <a:gd name="connsiteY0" fmla="*/ 0 h 64365"/>
                <a:gd name="connsiteX1" fmla="*/ 450561 w 450561"/>
                <a:gd name="connsiteY1" fmla="*/ 0 h 64365"/>
                <a:gd name="connsiteX2" fmla="*/ 450561 w 450561"/>
                <a:gd name="connsiteY2" fmla="*/ 64366 h 64365"/>
                <a:gd name="connsiteX3" fmla="*/ 0 w 450561"/>
                <a:gd name="connsiteY3" fmla="*/ 64366 h 6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561" h="64365">
                  <a:moveTo>
                    <a:pt x="0" y="0"/>
                  </a:moveTo>
                  <a:lnTo>
                    <a:pt x="450561" y="0"/>
                  </a:lnTo>
                  <a:lnTo>
                    <a:pt x="450561" y="64366"/>
                  </a:lnTo>
                  <a:lnTo>
                    <a:pt x="0" y="64366"/>
                  </a:lnTo>
                  <a:close/>
                </a:path>
              </a:pathLst>
            </a:custGeom>
            <a:solidFill>
              <a:srgbClr val="000000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8EE12F2-1999-D130-6707-608509B43D50}"/>
                </a:ext>
              </a:extLst>
            </p:cNvPr>
            <p:cNvSpPr/>
            <p:nvPr/>
          </p:nvSpPr>
          <p:spPr>
            <a:xfrm>
              <a:off x="902592" y="2808994"/>
              <a:ext cx="450561" cy="64365"/>
            </a:xfrm>
            <a:custGeom>
              <a:avLst/>
              <a:gdLst>
                <a:gd name="connsiteX0" fmla="*/ 0 w 450561"/>
                <a:gd name="connsiteY0" fmla="*/ 0 h 64365"/>
                <a:gd name="connsiteX1" fmla="*/ 450561 w 450561"/>
                <a:gd name="connsiteY1" fmla="*/ 0 h 64365"/>
                <a:gd name="connsiteX2" fmla="*/ 450561 w 450561"/>
                <a:gd name="connsiteY2" fmla="*/ 64366 h 64365"/>
                <a:gd name="connsiteX3" fmla="*/ 0 w 450561"/>
                <a:gd name="connsiteY3" fmla="*/ 64366 h 6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561" h="64365">
                  <a:moveTo>
                    <a:pt x="0" y="0"/>
                  </a:moveTo>
                  <a:lnTo>
                    <a:pt x="450561" y="0"/>
                  </a:lnTo>
                  <a:lnTo>
                    <a:pt x="450561" y="64366"/>
                  </a:lnTo>
                  <a:lnTo>
                    <a:pt x="0" y="64366"/>
                  </a:lnTo>
                  <a:close/>
                </a:path>
              </a:pathLst>
            </a:custGeom>
            <a:solidFill>
              <a:srgbClr val="000000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F12BC39-9DDE-5245-03EF-E1B3AB1FFC05}"/>
                </a:ext>
              </a:extLst>
            </p:cNvPr>
            <p:cNvSpPr/>
            <p:nvPr/>
          </p:nvSpPr>
          <p:spPr>
            <a:xfrm>
              <a:off x="901382" y="2350387"/>
              <a:ext cx="902093" cy="177006"/>
            </a:xfrm>
            <a:custGeom>
              <a:avLst/>
              <a:gdLst>
                <a:gd name="connsiteX0" fmla="*/ 72013 w 902093"/>
                <a:gd name="connsiteY0" fmla="*/ 173788 h 177006"/>
                <a:gd name="connsiteX1" fmla="*/ 451772 w 902093"/>
                <a:gd name="connsiteY1" fmla="*/ 112640 h 177006"/>
                <a:gd name="connsiteX2" fmla="*/ 831531 w 902093"/>
                <a:gd name="connsiteY2" fmla="*/ 173788 h 177006"/>
                <a:gd name="connsiteX3" fmla="*/ 849231 w 902093"/>
                <a:gd name="connsiteY3" fmla="*/ 177006 h 177006"/>
                <a:gd name="connsiteX4" fmla="*/ 899115 w 902093"/>
                <a:gd name="connsiteY4" fmla="*/ 138387 h 177006"/>
                <a:gd name="connsiteX5" fmla="*/ 865323 w 902093"/>
                <a:gd name="connsiteY5" fmla="*/ 67584 h 177006"/>
                <a:gd name="connsiteX6" fmla="*/ 451772 w 902093"/>
                <a:gd name="connsiteY6" fmla="*/ 0 h 177006"/>
                <a:gd name="connsiteX7" fmla="*/ 36611 w 902093"/>
                <a:gd name="connsiteY7" fmla="*/ 67584 h 177006"/>
                <a:gd name="connsiteX8" fmla="*/ 2819 w 902093"/>
                <a:gd name="connsiteY8" fmla="*/ 138387 h 177006"/>
                <a:gd name="connsiteX9" fmla="*/ 72013 w 902093"/>
                <a:gd name="connsiteY9" fmla="*/ 173788 h 17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2093" h="177006">
                  <a:moveTo>
                    <a:pt x="72013" y="173788"/>
                  </a:moveTo>
                  <a:cubicBezTo>
                    <a:pt x="73622" y="173788"/>
                    <a:pt x="244192" y="112640"/>
                    <a:pt x="451772" y="112640"/>
                  </a:cubicBezTo>
                  <a:cubicBezTo>
                    <a:pt x="659352" y="112640"/>
                    <a:pt x="829921" y="173788"/>
                    <a:pt x="831531" y="173788"/>
                  </a:cubicBezTo>
                  <a:cubicBezTo>
                    <a:pt x="837967" y="175397"/>
                    <a:pt x="842795" y="177006"/>
                    <a:pt x="849231" y="177006"/>
                  </a:cubicBezTo>
                  <a:cubicBezTo>
                    <a:pt x="871759" y="177006"/>
                    <a:pt x="892678" y="162524"/>
                    <a:pt x="899115" y="138387"/>
                  </a:cubicBezTo>
                  <a:cubicBezTo>
                    <a:pt x="908770" y="109422"/>
                    <a:pt x="894287" y="77239"/>
                    <a:pt x="865323" y="67584"/>
                  </a:cubicBezTo>
                  <a:cubicBezTo>
                    <a:pt x="858886" y="64366"/>
                    <a:pt x="677052" y="0"/>
                    <a:pt x="451772" y="0"/>
                  </a:cubicBezTo>
                  <a:cubicBezTo>
                    <a:pt x="226491" y="0"/>
                    <a:pt x="44657" y="64366"/>
                    <a:pt x="36611" y="67584"/>
                  </a:cubicBezTo>
                  <a:cubicBezTo>
                    <a:pt x="9256" y="77239"/>
                    <a:pt x="-6836" y="109422"/>
                    <a:pt x="2819" y="138387"/>
                  </a:cubicBezTo>
                  <a:cubicBezTo>
                    <a:pt x="14083" y="168961"/>
                    <a:pt x="44657" y="183443"/>
                    <a:pt x="72013" y="173788"/>
                  </a:cubicBezTo>
                </a:path>
              </a:pathLst>
            </a:custGeom>
            <a:solidFill>
              <a:srgbClr val="000000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FD87814-3DD4-8ABE-1435-CB9E82212E51}"/>
                </a:ext>
              </a:extLst>
            </p:cNvPr>
            <p:cNvSpPr/>
            <p:nvPr/>
          </p:nvSpPr>
          <p:spPr>
            <a:xfrm>
              <a:off x="709494" y="2165335"/>
              <a:ext cx="1287318" cy="901122"/>
            </a:xfrm>
            <a:custGeom>
              <a:avLst/>
              <a:gdLst>
                <a:gd name="connsiteX0" fmla="*/ 0 w 1287318"/>
                <a:gd name="connsiteY0" fmla="*/ 901123 h 901122"/>
                <a:gd name="connsiteX1" fmla="*/ 1287318 w 1287318"/>
                <a:gd name="connsiteY1" fmla="*/ 901123 h 901122"/>
                <a:gd name="connsiteX2" fmla="*/ 1287318 w 1287318"/>
                <a:gd name="connsiteY2" fmla="*/ 0 h 901122"/>
                <a:gd name="connsiteX3" fmla="*/ 0 w 1287318"/>
                <a:gd name="connsiteY3" fmla="*/ 0 h 901122"/>
                <a:gd name="connsiteX4" fmla="*/ 0 w 1287318"/>
                <a:gd name="connsiteY4" fmla="*/ 901123 h 901122"/>
                <a:gd name="connsiteX5" fmla="*/ 1190770 w 1287318"/>
                <a:gd name="connsiteY5" fmla="*/ 804574 h 901122"/>
                <a:gd name="connsiteX6" fmla="*/ 96549 w 1287318"/>
                <a:gd name="connsiteY6" fmla="*/ 804574 h 901122"/>
                <a:gd name="connsiteX7" fmla="*/ 96549 w 1287318"/>
                <a:gd name="connsiteY7" fmla="*/ 96549 h 901122"/>
                <a:gd name="connsiteX8" fmla="*/ 1190770 w 1287318"/>
                <a:gd name="connsiteY8" fmla="*/ 96549 h 901122"/>
                <a:gd name="connsiteX9" fmla="*/ 1190770 w 1287318"/>
                <a:gd name="connsiteY9" fmla="*/ 804574 h 901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7318" h="901122">
                  <a:moveTo>
                    <a:pt x="0" y="901123"/>
                  </a:moveTo>
                  <a:lnTo>
                    <a:pt x="1287318" y="901123"/>
                  </a:lnTo>
                  <a:lnTo>
                    <a:pt x="1287318" y="0"/>
                  </a:lnTo>
                  <a:lnTo>
                    <a:pt x="0" y="0"/>
                  </a:lnTo>
                  <a:lnTo>
                    <a:pt x="0" y="901123"/>
                  </a:lnTo>
                  <a:close/>
                  <a:moveTo>
                    <a:pt x="1190770" y="804574"/>
                  </a:moveTo>
                  <a:lnTo>
                    <a:pt x="96549" y="804574"/>
                  </a:lnTo>
                  <a:lnTo>
                    <a:pt x="96549" y="96549"/>
                  </a:lnTo>
                  <a:lnTo>
                    <a:pt x="1190770" y="96549"/>
                  </a:lnTo>
                  <a:lnTo>
                    <a:pt x="1190770" y="804574"/>
                  </a:lnTo>
                  <a:close/>
                </a:path>
              </a:pathLst>
            </a:custGeom>
            <a:solidFill>
              <a:srgbClr val="000000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893C4DF-A82C-DE14-A8E3-AEA102884361}"/>
                </a:ext>
              </a:extLst>
            </p:cNvPr>
            <p:cNvSpPr/>
            <p:nvPr/>
          </p:nvSpPr>
          <p:spPr>
            <a:xfrm>
              <a:off x="1554297" y="2656125"/>
              <a:ext cx="249417" cy="249417"/>
            </a:xfrm>
            <a:custGeom>
              <a:avLst/>
              <a:gdLst>
                <a:gd name="connsiteX0" fmla="*/ 209189 w 249417"/>
                <a:gd name="connsiteY0" fmla="*/ 77239 h 249417"/>
                <a:gd name="connsiteX1" fmla="*/ 215626 w 249417"/>
                <a:gd name="connsiteY1" fmla="*/ 33792 h 249417"/>
                <a:gd name="connsiteX2" fmla="*/ 173788 w 249417"/>
                <a:gd name="connsiteY2" fmla="*/ 41838 h 249417"/>
                <a:gd name="connsiteX3" fmla="*/ 157697 w 249417"/>
                <a:gd name="connsiteY3" fmla="*/ 0 h 249417"/>
                <a:gd name="connsiteX4" fmla="*/ 125514 w 249417"/>
                <a:gd name="connsiteY4" fmla="*/ 28965 h 249417"/>
                <a:gd name="connsiteX5" fmla="*/ 91721 w 249417"/>
                <a:gd name="connsiteY5" fmla="*/ 0 h 249417"/>
                <a:gd name="connsiteX6" fmla="*/ 77239 w 249417"/>
                <a:gd name="connsiteY6" fmla="*/ 41838 h 249417"/>
                <a:gd name="connsiteX7" fmla="*/ 33792 w 249417"/>
                <a:gd name="connsiteY7" fmla="*/ 33792 h 249417"/>
                <a:gd name="connsiteX8" fmla="*/ 41838 w 249417"/>
                <a:gd name="connsiteY8" fmla="*/ 77239 h 249417"/>
                <a:gd name="connsiteX9" fmla="*/ 0 w 249417"/>
                <a:gd name="connsiteY9" fmla="*/ 91721 h 249417"/>
                <a:gd name="connsiteX10" fmla="*/ 28965 w 249417"/>
                <a:gd name="connsiteY10" fmla="*/ 125514 h 249417"/>
                <a:gd name="connsiteX11" fmla="*/ 0 w 249417"/>
                <a:gd name="connsiteY11" fmla="*/ 157696 h 249417"/>
                <a:gd name="connsiteX12" fmla="*/ 41838 w 249417"/>
                <a:gd name="connsiteY12" fmla="*/ 173788 h 249417"/>
                <a:gd name="connsiteX13" fmla="*/ 33792 w 249417"/>
                <a:gd name="connsiteY13" fmla="*/ 215626 h 249417"/>
                <a:gd name="connsiteX14" fmla="*/ 77239 w 249417"/>
                <a:gd name="connsiteY14" fmla="*/ 209189 h 249417"/>
                <a:gd name="connsiteX15" fmla="*/ 91721 w 249417"/>
                <a:gd name="connsiteY15" fmla="*/ 249418 h 249417"/>
                <a:gd name="connsiteX16" fmla="*/ 125514 w 249417"/>
                <a:gd name="connsiteY16" fmla="*/ 222062 h 249417"/>
                <a:gd name="connsiteX17" fmla="*/ 157697 w 249417"/>
                <a:gd name="connsiteY17" fmla="*/ 249418 h 249417"/>
                <a:gd name="connsiteX18" fmla="*/ 173788 w 249417"/>
                <a:gd name="connsiteY18" fmla="*/ 209189 h 249417"/>
                <a:gd name="connsiteX19" fmla="*/ 215626 w 249417"/>
                <a:gd name="connsiteY19" fmla="*/ 215626 h 249417"/>
                <a:gd name="connsiteX20" fmla="*/ 209189 w 249417"/>
                <a:gd name="connsiteY20" fmla="*/ 173788 h 249417"/>
                <a:gd name="connsiteX21" fmla="*/ 249418 w 249417"/>
                <a:gd name="connsiteY21" fmla="*/ 157696 h 249417"/>
                <a:gd name="connsiteX22" fmla="*/ 222062 w 249417"/>
                <a:gd name="connsiteY22" fmla="*/ 125514 h 249417"/>
                <a:gd name="connsiteX23" fmla="*/ 249418 w 249417"/>
                <a:gd name="connsiteY23" fmla="*/ 91721 h 24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9417" h="249417">
                  <a:moveTo>
                    <a:pt x="209189" y="77239"/>
                  </a:moveTo>
                  <a:lnTo>
                    <a:pt x="215626" y="33792"/>
                  </a:lnTo>
                  <a:lnTo>
                    <a:pt x="173788" y="41838"/>
                  </a:lnTo>
                  <a:lnTo>
                    <a:pt x="157697" y="0"/>
                  </a:lnTo>
                  <a:lnTo>
                    <a:pt x="125514" y="28965"/>
                  </a:lnTo>
                  <a:lnTo>
                    <a:pt x="91721" y="0"/>
                  </a:lnTo>
                  <a:lnTo>
                    <a:pt x="77239" y="41838"/>
                  </a:lnTo>
                  <a:lnTo>
                    <a:pt x="33792" y="33792"/>
                  </a:lnTo>
                  <a:lnTo>
                    <a:pt x="41838" y="77239"/>
                  </a:lnTo>
                  <a:lnTo>
                    <a:pt x="0" y="91721"/>
                  </a:lnTo>
                  <a:lnTo>
                    <a:pt x="28965" y="125514"/>
                  </a:lnTo>
                  <a:lnTo>
                    <a:pt x="0" y="157696"/>
                  </a:lnTo>
                  <a:lnTo>
                    <a:pt x="41838" y="173788"/>
                  </a:lnTo>
                  <a:lnTo>
                    <a:pt x="33792" y="215626"/>
                  </a:lnTo>
                  <a:lnTo>
                    <a:pt x="77239" y="209189"/>
                  </a:lnTo>
                  <a:lnTo>
                    <a:pt x="91721" y="249418"/>
                  </a:lnTo>
                  <a:lnTo>
                    <a:pt x="125514" y="222062"/>
                  </a:lnTo>
                  <a:lnTo>
                    <a:pt x="157697" y="249418"/>
                  </a:lnTo>
                  <a:lnTo>
                    <a:pt x="173788" y="209189"/>
                  </a:lnTo>
                  <a:lnTo>
                    <a:pt x="215626" y="215626"/>
                  </a:lnTo>
                  <a:lnTo>
                    <a:pt x="209189" y="173788"/>
                  </a:lnTo>
                  <a:lnTo>
                    <a:pt x="249418" y="157696"/>
                  </a:lnTo>
                  <a:lnTo>
                    <a:pt x="222062" y="125514"/>
                  </a:lnTo>
                  <a:lnTo>
                    <a:pt x="249418" y="91721"/>
                  </a:lnTo>
                  <a:close/>
                </a:path>
              </a:pathLst>
            </a:custGeom>
            <a:solidFill>
              <a:srgbClr val="000000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CEFA0F2-48AA-5F0D-E792-B3C36EDAAC2D}"/>
              </a:ext>
            </a:extLst>
          </p:cNvPr>
          <p:cNvSpPr txBox="1"/>
          <p:nvPr/>
        </p:nvSpPr>
        <p:spPr>
          <a:xfrm>
            <a:off x="2088309" y="2219024"/>
            <a:ext cx="181118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292.929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Sertifikat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 Badan Usaha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C80AC86-35C0-C920-729F-E592231EEE8C}"/>
              </a:ext>
            </a:extLst>
          </p:cNvPr>
          <p:cNvSpPr txBox="1"/>
          <p:nvPr/>
        </p:nvSpPr>
        <p:spPr>
          <a:xfrm>
            <a:off x="2088309" y="4401369"/>
            <a:ext cx="170034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81.279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Badan Usaha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pic>
        <p:nvPicPr>
          <p:cNvPr id="42" name="Graphic 23" descr="City with solid fill">
            <a:extLst>
              <a:ext uri="{FF2B5EF4-FFF2-40B4-BE49-F238E27FC236}">
                <a16:creationId xmlns:a16="http://schemas.microsoft.com/office/drawing/2014/main" id="{D9D9E610-5A10-91E0-6322-A14FA8698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505" y="4133109"/>
            <a:ext cx="1472409" cy="147240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197053-163C-00EF-ECBF-96E4461B9A6C}"/>
              </a:ext>
            </a:extLst>
          </p:cNvPr>
          <p:cNvSpPr/>
          <p:nvPr/>
        </p:nvSpPr>
        <p:spPr>
          <a:xfrm>
            <a:off x="9239783" y="6325654"/>
            <a:ext cx="2838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SIKI 31 Maret 2024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A6F0E61-91E7-3EDE-60AB-16DF0F383033}"/>
              </a:ext>
            </a:extLst>
          </p:cNvPr>
          <p:cNvSpPr txBox="1">
            <a:spLocks/>
          </p:cNvSpPr>
          <p:nvPr/>
        </p:nvSpPr>
        <p:spPr>
          <a:xfrm>
            <a:off x="311879" y="53942"/>
            <a:ext cx="7239312" cy="10977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SBU DAN BUJK AKTIF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NASIONAL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Round Same Side Corner Rectangle 1">
            <a:extLst>
              <a:ext uri="{FF2B5EF4-FFF2-40B4-BE49-F238E27FC236}">
                <a16:creationId xmlns:a16="http://schemas.microsoft.com/office/drawing/2014/main" id="{2A7957C4-38DF-978D-4735-98830D1DF47E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D3D303-7594-ABFA-493F-172AF1761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pic>
        <p:nvPicPr>
          <p:cNvPr id="26" name="Picture 25" descr="lgo sigap.png">
            <a:extLst>
              <a:ext uri="{FF2B5EF4-FFF2-40B4-BE49-F238E27FC236}">
                <a16:creationId xmlns:a16="http://schemas.microsoft.com/office/drawing/2014/main" id="{8FB873E5-7B24-A3E1-1C6D-974BA19E2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23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BC31573-E3A6-D92D-D913-40988AB0F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389625"/>
              </p:ext>
            </p:extLst>
          </p:nvPr>
        </p:nvGraphicFramePr>
        <p:xfrm>
          <a:off x="3899493" y="1062275"/>
          <a:ext cx="7976600" cy="5077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320">
                  <a:extLst>
                    <a:ext uri="{9D8B030D-6E8A-4147-A177-3AD203B41FA5}">
                      <a16:colId xmlns:a16="http://schemas.microsoft.com/office/drawing/2014/main" val="1901301887"/>
                    </a:ext>
                  </a:extLst>
                </a:gridCol>
                <a:gridCol w="1595320">
                  <a:extLst>
                    <a:ext uri="{9D8B030D-6E8A-4147-A177-3AD203B41FA5}">
                      <a16:colId xmlns:a16="http://schemas.microsoft.com/office/drawing/2014/main" val="2732165686"/>
                    </a:ext>
                  </a:extLst>
                </a:gridCol>
                <a:gridCol w="1595320">
                  <a:extLst>
                    <a:ext uri="{9D8B030D-6E8A-4147-A177-3AD203B41FA5}">
                      <a16:colId xmlns:a16="http://schemas.microsoft.com/office/drawing/2014/main" val="3581217488"/>
                    </a:ext>
                  </a:extLst>
                </a:gridCol>
                <a:gridCol w="1595320">
                  <a:extLst>
                    <a:ext uri="{9D8B030D-6E8A-4147-A177-3AD203B41FA5}">
                      <a16:colId xmlns:a16="http://schemas.microsoft.com/office/drawing/2014/main" val="1948319687"/>
                    </a:ext>
                  </a:extLst>
                </a:gridCol>
                <a:gridCol w="1595320">
                  <a:extLst>
                    <a:ext uri="{9D8B030D-6E8A-4147-A177-3AD203B41FA5}">
                      <a16:colId xmlns:a16="http://schemas.microsoft.com/office/drawing/2014/main" val="3844095789"/>
                    </a:ext>
                  </a:extLst>
                </a:gridCol>
              </a:tblGrid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Jenis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 Usaha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-----------</a:t>
                      </a:r>
                    </a:p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Kualifikasi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1D32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Pekerjaan Konstruksi</a:t>
                      </a:r>
                      <a:endParaRPr lang="en-ID" sz="1600" b="1">
                        <a:solidFill>
                          <a:schemeClr val="bg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rgbClr val="1D32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Konsultansi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endParaRPr lang="en-ID" sz="1600" b="1" i="0" u="none" strike="noStrike" dirty="0">
                        <a:solidFill>
                          <a:schemeClr val="bg1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1D32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Konstruksi Terintegrasi</a:t>
                      </a:r>
                      <a:endParaRPr lang="en-ID" sz="1600" b="1" i="0" u="none" strike="noStrike">
                        <a:solidFill>
                          <a:schemeClr val="bg1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1D32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Jumlah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 Total</a:t>
                      </a:r>
                      <a:endParaRPr lang="en-ID" sz="1600" b="1" dirty="0">
                        <a:solidFill>
                          <a:schemeClr val="bg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rgbClr val="1D3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4876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Besar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055866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Menengah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1.182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1.206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24110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Kecil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9.701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1.042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10.743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65870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Spesialis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242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243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071531"/>
                  </a:ext>
                </a:extLst>
              </a:tr>
              <a:tr h="54956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Total</a:t>
                      </a:r>
                      <a:endParaRPr lang="en-ID" sz="1600" b="1" dirty="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11.202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1.069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12.271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366391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Besar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  <a:endParaRPr lang="en-ID" sz="1800" b="0" i="0" u="none" strike="noStrike" dirty="0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259576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Menengah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310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324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487017"/>
                  </a:ext>
                </a:extLst>
              </a:tr>
              <a:tr h="40003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Kecil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2.691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344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3.035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228433"/>
                  </a:ext>
                </a:extLst>
              </a:tr>
              <a:tr h="193270"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Spesialis</a:t>
                      </a: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124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800" b="0" i="0" u="none" strike="noStrike" dirty="0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52621"/>
                  </a:ext>
                </a:extLst>
              </a:tr>
              <a:tr h="56919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Plus Jakarta Sans" pitchFamily="2" charset="0"/>
                          <a:cs typeface="Plus Jakarta Sans" pitchFamily="2" charset="0"/>
                        </a:rPr>
                        <a:t>Total</a:t>
                      </a:r>
                      <a:endParaRPr lang="en-ID" sz="1600" b="1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3.167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361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</a:rPr>
                        <a:t>0</a:t>
                      </a:r>
                      <a:endParaRPr lang="en-ID" sz="1800" b="1" i="0" u="none" strike="noStrike" dirty="0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3.528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57454"/>
                  </a:ext>
                </a:extLst>
              </a:tr>
            </a:tbl>
          </a:graphicData>
        </a:graphic>
      </p:graphicFrame>
      <p:sp>
        <p:nvSpPr>
          <p:cNvPr id="32" name="Oval 31">
            <a:extLst>
              <a:ext uri="{FF2B5EF4-FFF2-40B4-BE49-F238E27FC236}">
                <a16:creationId xmlns:a16="http://schemas.microsoft.com/office/drawing/2014/main" id="{0011FB89-944E-933A-BB25-9312D6959FB2}"/>
              </a:ext>
            </a:extLst>
          </p:cNvPr>
          <p:cNvSpPr/>
          <p:nvPr/>
        </p:nvSpPr>
        <p:spPr>
          <a:xfrm>
            <a:off x="10443754" y="5605518"/>
            <a:ext cx="1270295" cy="492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54E6F24-869F-D074-CEE3-7F38DC5257D4}"/>
              </a:ext>
            </a:extLst>
          </p:cNvPr>
          <p:cNvSpPr/>
          <p:nvPr/>
        </p:nvSpPr>
        <p:spPr>
          <a:xfrm>
            <a:off x="10443754" y="3497500"/>
            <a:ext cx="1270295" cy="492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D1DB0E-0130-F248-89D3-EDFCBE1E8B4A}"/>
              </a:ext>
            </a:extLst>
          </p:cNvPr>
          <p:cNvGrpSpPr/>
          <p:nvPr/>
        </p:nvGrpSpPr>
        <p:grpSpPr>
          <a:xfrm>
            <a:off x="406442" y="2245517"/>
            <a:ext cx="1287318" cy="901122"/>
            <a:chOff x="709494" y="2165335"/>
            <a:chExt cx="1287318" cy="90112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6BC6268-5238-743F-FE2D-5E65AEAB3413}"/>
                </a:ext>
              </a:extLst>
            </p:cNvPr>
            <p:cNvSpPr/>
            <p:nvPr/>
          </p:nvSpPr>
          <p:spPr>
            <a:xfrm>
              <a:off x="902592" y="2680262"/>
              <a:ext cx="450561" cy="64365"/>
            </a:xfrm>
            <a:custGeom>
              <a:avLst/>
              <a:gdLst>
                <a:gd name="connsiteX0" fmla="*/ 0 w 450561"/>
                <a:gd name="connsiteY0" fmla="*/ 0 h 64365"/>
                <a:gd name="connsiteX1" fmla="*/ 450561 w 450561"/>
                <a:gd name="connsiteY1" fmla="*/ 0 h 64365"/>
                <a:gd name="connsiteX2" fmla="*/ 450561 w 450561"/>
                <a:gd name="connsiteY2" fmla="*/ 64366 h 64365"/>
                <a:gd name="connsiteX3" fmla="*/ 0 w 450561"/>
                <a:gd name="connsiteY3" fmla="*/ 64366 h 6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561" h="64365">
                  <a:moveTo>
                    <a:pt x="0" y="0"/>
                  </a:moveTo>
                  <a:lnTo>
                    <a:pt x="450561" y="0"/>
                  </a:lnTo>
                  <a:lnTo>
                    <a:pt x="450561" y="64366"/>
                  </a:lnTo>
                  <a:lnTo>
                    <a:pt x="0" y="64366"/>
                  </a:lnTo>
                  <a:close/>
                </a:path>
              </a:pathLst>
            </a:custGeom>
            <a:solidFill>
              <a:srgbClr val="000000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8EE12F2-1999-D130-6707-608509B43D50}"/>
                </a:ext>
              </a:extLst>
            </p:cNvPr>
            <p:cNvSpPr/>
            <p:nvPr/>
          </p:nvSpPr>
          <p:spPr>
            <a:xfrm>
              <a:off x="902592" y="2808994"/>
              <a:ext cx="450561" cy="64365"/>
            </a:xfrm>
            <a:custGeom>
              <a:avLst/>
              <a:gdLst>
                <a:gd name="connsiteX0" fmla="*/ 0 w 450561"/>
                <a:gd name="connsiteY0" fmla="*/ 0 h 64365"/>
                <a:gd name="connsiteX1" fmla="*/ 450561 w 450561"/>
                <a:gd name="connsiteY1" fmla="*/ 0 h 64365"/>
                <a:gd name="connsiteX2" fmla="*/ 450561 w 450561"/>
                <a:gd name="connsiteY2" fmla="*/ 64366 h 64365"/>
                <a:gd name="connsiteX3" fmla="*/ 0 w 450561"/>
                <a:gd name="connsiteY3" fmla="*/ 64366 h 6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561" h="64365">
                  <a:moveTo>
                    <a:pt x="0" y="0"/>
                  </a:moveTo>
                  <a:lnTo>
                    <a:pt x="450561" y="0"/>
                  </a:lnTo>
                  <a:lnTo>
                    <a:pt x="450561" y="64366"/>
                  </a:lnTo>
                  <a:lnTo>
                    <a:pt x="0" y="64366"/>
                  </a:lnTo>
                  <a:close/>
                </a:path>
              </a:pathLst>
            </a:custGeom>
            <a:solidFill>
              <a:srgbClr val="000000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F12BC39-9DDE-5245-03EF-E1B3AB1FFC05}"/>
                </a:ext>
              </a:extLst>
            </p:cNvPr>
            <p:cNvSpPr/>
            <p:nvPr/>
          </p:nvSpPr>
          <p:spPr>
            <a:xfrm>
              <a:off x="901382" y="2350387"/>
              <a:ext cx="902093" cy="177006"/>
            </a:xfrm>
            <a:custGeom>
              <a:avLst/>
              <a:gdLst>
                <a:gd name="connsiteX0" fmla="*/ 72013 w 902093"/>
                <a:gd name="connsiteY0" fmla="*/ 173788 h 177006"/>
                <a:gd name="connsiteX1" fmla="*/ 451772 w 902093"/>
                <a:gd name="connsiteY1" fmla="*/ 112640 h 177006"/>
                <a:gd name="connsiteX2" fmla="*/ 831531 w 902093"/>
                <a:gd name="connsiteY2" fmla="*/ 173788 h 177006"/>
                <a:gd name="connsiteX3" fmla="*/ 849231 w 902093"/>
                <a:gd name="connsiteY3" fmla="*/ 177006 h 177006"/>
                <a:gd name="connsiteX4" fmla="*/ 899115 w 902093"/>
                <a:gd name="connsiteY4" fmla="*/ 138387 h 177006"/>
                <a:gd name="connsiteX5" fmla="*/ 865323 w 902093"/>
                <a:gd name="connsiteY5" fmla="*/ 67584 h 177006"/>
                <a:gd name="connsiteX6" fmla="*/ 451772 w 902093"/>
                <a:gd name="connsiteY6" fmla="*/ 0 h 177006"/>
                <a:gd name="connsiteX7" fmla="*/ 36611 w 902093"/>
                <a:gd name="connsiteY7" fmla="*/ 67584 h 177006"/>
                <a:gd name="connsiteX8" fmla="*/ 2819 w 902093"/>
                <a:gd name="connsiteY8" fmla="*/ 138387 h 177006"/>
                <a:gd name="connsiteX9" fmla="*/ 72013 w 902093"/>
                <a:gd name="connsiteY9" fmla="*/ 173788 h 17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2093" h="177006">
                  <a:moveTo>
                    <a:pt x="72013" y="173788"/>
                  </a:moveTo>
                  <a:cubicBezTo>
                    <a:pt x="73622" y="173788"/>
                    <a:pt x="244192" y="112640"/>
                    <a:pt x="451772" y="112640"/>
                  </a:cubicBezTo>
                  <a:cubicBezTo>
                    <a:pt x="659352" y="112640"/>
                    <a:pt x="829921" y="173788"/>
                    <a:pt x="831531" y="173788"/>
                  </a:cubicBezTo>
                  <a:cubicBezTo>
                    <a:pt x="837967" y="175397"/>
                    <a:pt x="842795" y="177006"/>
                    <a:pt x="849231" y="177006"/>
                  </a:cubicBezTo>
                  <a:cubicBezTo>
                    <a:pt x="871759" y="177006"/>
                    <a:pt x="892678" y="162524"/>
                    <a:pt x="899115" y="138387"/>
                  </a:cubicBezTo>
                  <a:cubicBezTo>
                    <a:pt x="908770" y="109422"/>
                    <a:pt x="894287" y="77239"/>
                    <a:pt x="865323" y="67584"/>
                  </a:cubicBezTo>
                  <a:cubicBezTo>
                    <a:pt x="858886" y="64366"/>
                    <a:pt x="677052" y="0"/>
                    <a:pt x="451772" y="0"/>
                  </a:cubicBezTo>
                  <a:cubicBezTo>
                    <a:pt x="226491" y="0"/>
                    <a:pt x="44657" y="64366"/>
                    <a:pt x="36611" y="67584"/>
                  </a:cubicBezTo>
                  <a:cubicBezTo>
                    <a:pt x="9256" y="77239"/>
                    <a:pt x="-6836" y="109422"/>
                    <a:pt x="2819" y="138387"/>
                  </a:cubicBezTo>
                  <a:cubicBezTo>
                    <a:pt x="14083" y="168961"/>
                    <a:pt x="44657" y="183443"/>
                    <a:pt x="72013" y="173788"/>
                  </a:cubicBezTo>
                </a:path>
              </a:pathLst>
            </a:custGeom>
            <a:solidFill>
              <a:srgbClr val="000000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FD87814-3DD4-8ABE-1435-CB9E82212E51}"/>
                </a:ext>
              </a:extLst>
            </p:cNvPr>
            <p:cNvSpPr/>
            <p:nvPr/>
          </p:nvSpPr>
          <p:spPr>
            <a:xfrm>
              <a:off x="709494" y="2165335"/>
              <a:ext cx="1287318" cy="901122"/>
            </a:xfrm>
            <a:custGeom>
              <a:avLst/>
              <a:gdLst>
                <a:gd name="connsiteX0" fmla="*/ 0 w 1287318"/>
                <a:gd name="connsiteY0" fmla="*/ 901123 h 901122"/>
                <a:gd name="connsiteX1" fmla="*/ 1287318 w 1287318"/>
                <a:gd name="connsiteY1" fmla="*/ 901123 h 901122"/>
                <a:gd name="connsiteX2" fmla="*/ 1287318 w 1287318"/>
                <a:gd name="connsiteY2" fmla="*/ 0 h 901122"/>
                <a:gd name="connsiteX3" fmla="*/ 0 w 1287318"/>
                <a:gd name="connsiteY3" fmla="*/ 0 h 901122"/>
                <a:gd name="connsiteX4" fmla="*/ 0 w 1287318"/>
                <a:gd name="connsiteY4" fmla="*/ 901123 h 901122"/>
                <a:gd name="connsiteX5" fmla="*/ 1190770 w 1287318"/>
                <a:gd name="connsiteY5" fmla="*/ 804574 h 901122"/>
                <a:gd name="connsiteX6" fmla="*/ 96549 w 1287318"/>
                <a:gd name="connsiteY6" fmla="*/ 804574 h 901122"/>
                <a:gd name="connsiteX7" fmla="*/ 96549 w 1287318"/>
                <a:gd name="connsiteY7" fmla="*/ 96549 h 901122"/>
                <a:gd name="connsiteX8" fmla="*/ 1190770 w 1287318"/>
                <a:gd name="connsiteY8" fmla="*/ 96549 h 901122"/>
                <a:gd name="connsiteX9" fmla="*/ 1190770 w 1287318"/>
                <a:gd name="connsiteY9" fmla="*/ 804574 h 901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7318" h="901122">
                  <a:moveTo>
                    <a:pt x="0" y="901123"/>
                  </a:moveTo>
                  <a:lnTo>
                    <a:pt x="1287318" y="901123"/>
                  </a:lnTo>
                  <a:lnTo>
                    <a:pt x="1287318" y="0"/>
                  </a:lnTo>
                  <a:lnTo>
                    <a:pt x="0" y="0"/>
                  </a:lnTo>
                  <a:lnTo>
                    <a:pt x="0" y="901123"/>
                  </a:lnTo>
                  <a:close/>
                  <a:moveTo>
                    <a:pt x="1190770" y="804574"/>
                  </a:moveTo>
                  <a:lnTo>
                    <a:pt x="96549" y="804574"/>
                  </a:lnTo>
                  <a:lnTo>
                    <a:pt x="96549" y="96549"/>
                  </a:lnTo>
                  <a:lnTo>
                    <a:pt x="1190770" y="96549"/>
                  </a:lnTo>
                  <a:lnTo>
                    <a:pt x="1190770" y="804574"/>
                  </a:lnTo>
                  <a:close/>
                </a:path>
              </a:pathLst>
            </a:custGeom>
            <a:solidFill>
              <a:srgbClr val="000000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893C4DF-A82C-DE14-A8E3-AEA102884361}"/>
                </a:ext>
              </a:extLst>
            </p:cNvPr>
            <p:cNvSpPr/>
            <p:nvPr/>
          </p:nvSpPr>
          <p:spPr>
            <a:xfrm>
              <a:off x="1554297" y="2656125"/>
              <a:ext cx="249417" cy="249417"/>
            </a:xfrm>
            <a:custGeom>
              <a:avLst/>
              <a:gdLst>
                <a:gd name="connsiteX0" fmla="*/ 209189 w 249417"/>
                <a:gd name="connsiteY0" fmla="*/ 77239 h 249417"/>
                <a:gd name="connsiteX1" fmla="*/ 215626 w 249417"/>
                <a:gd name="connsiteY1" fmla="*/ 33792 h 249417"/>
                <a:gd name="connsiteX2" fmla="*/ 173788 w 249417"/>
                <a:gd name="connsiteY2" fmla="*/ 41838 h 249417"/>
                <a:gd name="connsiteX3" fmla="*/ 157697 w 249417"/>
                <a:gd name="connsiteY3" fmla="*/ 0 h 249417"/>
                <a:gd name="connsiteX4" fmla="*/ 125514 w 249417"/>
                <a:gd name="connsiteY4" fmla="*/ 28965 h 249417"/>
                <a:gd name="connsiteX5" fmla="*/ 91721 w 249417"/>
                <a:gd name="connsiteY5" fmla="*/ 0 h 249417"/>
                <a:gd name="connsiteX6" fmla="*/ 77239 w 249417"/>
                <a:gd name="connsiteY6" fmla="*/ 41838 h 249417"/>
                <a:gd name="connsiteX7" fmla="*/ 33792 w 249417"/>
                <a:gd name="connsiteY7" fmla="*/ 33792 h 249417"/>
                <a:gd name="connsiteX8" fmla="*/ 41838 w 249417"/>
                <a:gd name="connsiteY8" fmla="*/ 77239 h 249417"/>
                <a:gd name="connsiteX9" fmla="*/ 0 w 249417"/>
                <a:gd name="connsiteY9" fmla="*/ 91721 h 249417"/>
                <a:gd name="connsiteX10" fmla="*/ 28965 w 249417"/>
                <a:gd name="connsiteY10" fmla="*/ 125514 h 249417"/>
                <a:gd name="connsiteX11" fmla="*/ 0 w 249417"/>
                <a:gd name="connsiteY11" fmla="*/ 157696 h 249417"/>
                <a:gd name="connsiteX12" fmla="*/ 41838 w 249417"/>
                <a:gd name="connsiteY12" fmla="*/ 173788 h 249417"/>
                <a:gd name="connsiteX13" fmla="*/ 33792 w 249417"/>
                <a:gd name="connsiteY13" fmla="*/ 215626 h 249417"/>
                <a:gd name="connsiteX14" fmla="*/ 77239 w 249417"/>
                <a:gd name="connsiteY14" fmla="*/ 209189 h 249417"/>
                <a:gd name="connsiteX15" fmla="*/ 91721 w 249417"/>
                <a:gd name="connsiteY15" fmla="*/ 249418 h 249417"/>
                <a:gd name="connsiteX16" fmla="*/ 125514 w 249417"/>
                <a:gd name="connsiteY16" fmla="*/ 222062 h 249417"/>
                <a:gd name="connsiteX17" fmla="*/ 157697 w 249417"/>
                <a:gd name="connsiteY17" fmla="*/ 249418 h 249417"/>
                <a:gd name="connsiteX18" fmla="*/ 173788 w 249417"/>
                <a:gd name="connsiteY18" fmla="*/ 209189 h 249417"/>
                <a:gd name="connsiteX19" fmla="*/ 215626 w 249417"/>
                <a:gd name="connsiteY19" fmla="*/ 215626 h 249417"/>
                <a:gd name="connsiteX20" fmla="*/ 209189 w 249417"/>
                <a:gd name="connsiteY20" fmla="*/ 173788 h 249417"/>
                <a:gd name="connsiteX21" fmla="*/ 249418 w 249417"/>
                <a:gd name="connsiteY21" fmla="*/ 157696 h 249417"/>
                <a:gd name="connsiteX22" fmla="*/ 222062 w 249417"/>
                <a:gd name="connsiteY22" fmla="*/ 125514 h 249417"/>
                <a:gd name="connsiteX23" fmla="*/ 249418 w 249417"/>
                <a:gd name="connsiteY23" fmla="*/ 91721 h 24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9417" h="249417">
                  <a:moveTo>
                    <a:pt x="209189" y="77239"/>
                  </a:moveTo>
                  <a:lnTo>
                    <a:pt x="215626" y="33792"/>
                  </a:lnTo>
                  <a:lnTo>
                    <a:pt x="173788" y="41838"/>
                  </a:lnTo>
                  <a:lnTo>
                    <a:pt x="157697" y="0"/>
                  </a:lnTo>
                  <a:lnTo>
                    <a:pt x="125514" y="28965"/>
                  </a:lnTo>
                  <a:lnTo>
                    <a:pt x="91721" y="0"/>
                  </a:lnTo>
                  <a:lnTo>
                    <a:pt x="77239" y="41838"/>
                  </a:lnTo>
                  <a:lnTo>
                    <a:pt x="33792" y="33792"/>
                  </a:lnTo>
                  <a:lnTo>
                    <a:pt x="41838" y="77239"/>
                  </a:lnTo>
                  <a:lnTo>
                    <a:pt x="0" y="91721"/>
                  </a:lnTo>
                  <a:lnTo>
                    <a:pt x="28965" y="125514"/>
                  </a:lnTo>
                  <a:lnTo>
                    <a:pt x="0" y="157696"/>
                  </a:lnTo>
                  <a:lnTo>
                    <a:pt x="41838" y="173788"/>
                  </a:lnTo>
                  <a:lnTo>
                    <a:pt x="33792" y="215626"/>
                  </a:lnTo>
                  <a:lnTo>
                    <a:pt x="77239" y="209189"/>
                  </a:lnTo>
                  <a:lnTo>
                    <a:pt x="91721" y="249418"/>
                  </a:lnTo>
                  <a:lnTo>
                    <a:pt x="125514" y="222062"/>
                  </a:lnTo>
                  <a:lnTo>
                    <a:pt x="157697" y="249418"/>
                  </a:lnTo>
                  <a:lnTo>
                    <a:pt x="173788" y="209189"/>
                  </a:lnTo>
                  <a:lnTo>
                    <a:pt x="215626" y="215626"/>
                  </a:lnTo>
                  <a:lnTo>
                    <a:pt x="209189" y="173788"/>
                  </a:lnTo>
                  <a:lnTo>
                    <a:pt x="249418" y="157696"/>
                  </a:lnTo>
                  <a:lnTo>
                    <a:pt x="222062" y="125514"/>
                  </a:lnTo>
                  <a:lnTo>
                    <a:pt x="249418" y="91721"/>
                  </a:lnTo>
                  <a:close/>
                </a:path>
              </a:pathLst>
            </a:custGeom>
            <a:solidFill>
              <a:srgbClr val="000000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CEFA0F2-48AA-5F0D-E792-B3C36EDAAC2D}"/>
              </a:ext>
            </a:extLst>
          </p:cNvPr>
          <p:cNvSpPr txBox="1"/>
          <p:nvPr/>
        </p:nvSpPr>
        <p:spPr>
          <a:xfrm>
            <a:off x="2088309" y="2219024"/>
            <a:ext cx="181118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E7E6E6">
                    <a:lumMod val="25000"/>
                  </a:srgbClr>
                </a:solidFill>
                <a:latin typeface="Plus Jakarta Sans" charset="0"/>
                <a:ea typeface="Plus Jakarta Sans" charset="0"/>
                <a:cs typeface="Plus Jakarta Sans" charset="0"/>
              </a:rPr>
              <a:t>12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.271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Sertifikat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 Badan Usaha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C80AC86-35C0-C920-729F-E592231EEE8C}"/>
              </a:ext>
            </a:extLst>
          </p:cNvPr>
          <p:cNvSpPr txBox="1"/>
          <p:nvPr/>
        </p:nvSpPr>
        <p:spPr>
          <a:xfrm>
            <a:off x="2088309" y="4401369"/>
            <a:ext cx="170034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E7E6E6">
                    <a:lumMod val="25000"/>
                  </a:srgbClr>
                </a:solidFill>
                <a:latin typeface="Plus Jakarta Sans" charset="0"/>
                <a:ea typeface="Plus Jakarta Sans" charset="0"/>
                <a:cs typeface="Plus Jakarta Sans" charset="0"/>
              </a:rPr>
              <a:t>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.528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Badan Usaha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pic>
        <p:nvPicPr>
          <p:cNvPr id="42" name="Graphic 23" descr="City with solid fill">
            <a:extLst>
              <a:ext uri="{FF2B5EF4-FFF2-40B4-BE49-F238E27FC236}">
                <a16:creationId xmlns:a16="http://schemas.microsoft.com/office/drawing/2014/main" id="{D9D9E610-5A10-91E0-6322-A14FA8698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505" y="4133109"/>
            <a:ext cx="1472409" cy="147240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197053-163C-00EF-ECBF-96E4461B9A6C}"/>
              </a:ext>
            </a:extLst>
          </p:cNvPr>
          <p:cNvSpPr/>
          <p:nvPr/>
        </p:nvSpPr>
        <p:spPr>
          <a:xfrm>
            <a:off x="9239783" y="6325654"/>
            <a:ext cx="2838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SIKI </a:t>
            </a:r>
            <a:r>
              <a:rPr lang="fi-FI" altLang="ko-KR" sz="1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29</a:t>
            </a:r>
            <a:r>
              <a:rPr kumimoji="0" lang="fi-FI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fi-FI" altLang="ko-K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April</a:t>
            </a:r>
            <a:r>
              <a:rPr kumimoji="0" lang="fi-FI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A6F0E61-91E7-3EDE-60AB-16DF0F383033}"/>
              </a:ext>
            </a:extLst>
          </p:cNvPr>
          <p:cNvSpPr txBox="1">
            <a:spLocks/>
          </p:cNvSpPr>
          <p:nvPr/>
        </p:nvSpPr>
        <p:spPr>
          <a:xfrm>
            <a:off x="311879" y="53942"/>
            <a:ext cx="7239312" cy="10977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SBU DAN BUJK AKTIF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PROVINSI KALIMANTAN TIMUR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Round Same Side Corner Rectangle 1">
            <a:extLst>
              <a:ext uri="{FF2B5EF4-FFF2-40B4-BE49-F238E27FC236}">
                <a16:creationId xmlns:a16="http://schemas.microsoft.com/office/drawing/2014/main" id="{2A7957C4-38DF-978D-4735-98830D1DF47E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D3D303-7594-ABFA-493F-172AF1761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pic>
        <p:nvPicPr>
          <p:cNvPr id="2" name="Picture 1" descr="lgo sigap.png">
            <a:extLst>
              <a:ext uri="{FF2B5EF4-FFF2-40B4-BE49-F238E27FC236}">
                <a16:creationId xmlns:a16="http://schemas.microsoft.com/office/drawing/2014/main" id="{B4A245B2-79D4-BFB1-DC88-8BDF1E205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72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05211FC-C50D-4CFD-1515-917171BF38AC}"/>
              </a:ext>
            </a:extLst>
          </p:cNvPr>
          <p:cNvGraphicFramePr>
            <a:graphicFrameLocks noGrp="1"/>
          </p:cNvGraphicFramePr>
          <p:nvPr/>
        </p:nvGraphicFramePr>
        <p:xfrm>
          <a:off x="180975" y="952094"/>
          <a:ext cx="11830050" cy="544459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0275">
                  <a:extLst>
                    <a:ext uri="{9D8B030D-6E8A-4147-A177-3AD203B41FA5}">
                      <a16:colId xmlns:a16="http://schemas.microsoft.com/office/drawing/2014/main" val="3864663619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748375805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3698170134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4060994657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4055104025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131151616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940306319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48372778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120767022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594289722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EEBF7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BADAN USAHA JASA KONSTRUKSI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EEBF7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BASELINE 31 DESEMBER 2023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E7E6E6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E1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REALISASI</a:t>
                      </a:r>
                      <a:br>
                        <a:rPr lang="en-ID" sz="1000" b="0" i="0">
                          <a:solidFill>
                            <a:srgbClr val="000000"/>
                          </a:solidFill>
                          <a:effectLst/>
                          <a:highlight>
                            <a:srgbClr val="D9E1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</a:br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E1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JAN-FEB 2024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E1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E1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REALISASI MARET 2024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E1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 fontAlgn="base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EEBF7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REALISASI </a:t>
                      </a:r>
                      <a:r>
                        <a:rPr lang="es-ES" sz="10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DEEBF7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s.d</a:t>
                      </a:r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EEBF7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31 MAR 2024</a:t>
                      </a:r>
                      <a:endParaRPr lang="es-ES" sz="1000" b="0" i="0">
                        <a:solidFill>
                          <a:srgbClr val="000000"/>
                        </a:solidFill>
                        <a:effectLst/>
                        <a:highlight>
                          <a:srgbClr val="DEEBF7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61143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EEBF7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KUALIFIKASI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EEBF7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EEBF7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JENIS USAHA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EEBF7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4999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SIKI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e-SIMPAN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(%)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EEBF7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SIKI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EEBF7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EEBF7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e-SIMPAN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EEBF7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EEBF7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(%)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EEBF7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937537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EEBF7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DEEBF7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501974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ID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A</a:t>
                      </a:r>
                      <a:endParaRPr lang="en-ID" sz="8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18" anchor="ctr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B</a:t>
                      </a:r>
                      <a:endParaRPr lang="en-ID" sz="8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1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C</a:t>
                      </a:r>
                      <a:endParaRPr lang="en-ID" sz="8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1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D=C/B</a:t>
                      </a:r>
                      <a:endParaRPr lang="en-ID" sz="8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1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E</a:t>
                      </a:r>
                      <a:endParaRPr lang="en-ID" sz="8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F</a:t>
                      </a:r>
                      <a:endParaRPr lang="en-ID" sz="8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1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G</a:t>
                      </a:r>
                      <a:endParaRPr lang="en-ID" sz="8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1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H=D+E+F</a:t>
                      </a:r>
                      <a:endParaRPr lang="en-ID" sz="8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1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I=H/G</a:t>
                      </a:r>
                      <a:endParaRPr lang="en-ID" sz="8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1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026804"/>
                  </a:ext>
                </a:extLst>
              </a:tr>
              <a:tr h="333375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JUMLAH INPUT PENGALAMAN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10.940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0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661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12.353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FF2CC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1" i="0" u="none" strike="noStrike" kern="1200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Plus Jakarta Sans"/>
                          <a:cs typeface="Plus Jakarta Sans" pitchFamily="2" charset="0"/>
                        </a:rPr>
                        <a:t>14,6%</a:t>
                      </a:r>
                      <a:endParaRPr lang="en-ID" sz="1000" b="0" i="0" u="none" strike="noStrike">
                        <a:effectLst/>
                        <a:highlight>
                          <a:srgbClr val="FFF2CC"/>
                        </a:highlight>
                        <a:latin typeface="Plus Jakarta Sans"/>
                        <a:cs typeface="Plus Jakarta Sans" pitchFamily="2" charset="0"/>
                      </a:endParaRP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212022"/>
                  </a:ext>
                </a:extLst>
              </a:tr>
              <a:tr h="200025">
                <a:tc rowSpan="4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BESAR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Jasa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Konsultansi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310 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302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97,4%</a:t>
                      </a:r>
                      <a:endParaRPr lang="en-ID" sz="1000" b="0" i="0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8 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296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296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07179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Pekerjaan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1.328 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982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73,9%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84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1.250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1.039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83,1%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474843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Pekerjaan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Integrasi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168 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27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16,1%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88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151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115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76,2%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587151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Jumlah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1.806 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1.311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72,6%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92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88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1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1.706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1.450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85,0%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13837"/>
                  </a:ext>
                </a:extLst>
              </a:tr>
              <a:tr h="200025">
                <a:tc rowSpan="4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MENENGAH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Jasa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Konsultansi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596 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470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78,9%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48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15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573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533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03552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Pekerjaan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6.471 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3.171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49,0%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214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94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5.850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3.479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59,5%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528467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Pekerjaan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Integrasi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-</a:t>
                      </a:r>
                      <a:endParaRPr lang="en-ID" sz="1000" b="0" i="0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-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-</a:t>
                      </a:r>
                      <a:endParaRPr lang="en-ID" sz="1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88381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Jumlah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7.067 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3.641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51,5%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262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109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1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6.423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4.012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62,5%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284201"/>
                  </a:ext>
                </a:extLst>
              </a:tr>
              <a:tr h="200025">
                <a:tc rowSpan="4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KECIL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Jasa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Konsultansi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6.750 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1.870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27,7%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230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7.114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1.140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16,0%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311258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Pekerjaan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60.116 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1.351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2,2%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372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1.172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62.530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2.895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030087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Pekerjaan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Integrasi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-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-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-</a:t>
                      </a:r>
                      <a:endParaRPr lang="en-ID" sz="1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58686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Jumlah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66.866 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3.221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4,8%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602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1.172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1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69.644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4.035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324006"/>
                  </a:ext>
                </a:extLst>
              </a:tr>
              <a:tr h="200025">
                <a:tc rowSpan="4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SPESIALIS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Jasa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Konsultansi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102 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4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3,9%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3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110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7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945679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Pekerjaan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3.067 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47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1,5%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25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6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3.396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78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2,3%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745760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Pekerjaan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0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Integrasi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-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-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-</a:t>
                      </a:r>
                      <a:endParaRPr lang="en-ID" sz="1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254834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Jumlah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3.169 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51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1,6%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28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6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1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3.506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85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10460"/>
                  </a:ext>
                </a:extLst>
              </a:tr>
              <a:tr h="200025">
                <a:tc rowSpan="4"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DC3E6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TOTAL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9DC3E6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Jasa </a:t>
                      </a:r>
                      <a:r>
                        <a:rPr lang="en-ID" sz="10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Konsultansi</a:t>
                      </a:r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7.758 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2.646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34,1%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289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15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8.102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1.976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339285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Pekerjaan</a:t>
                      </a:r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70.982 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5.551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7,8%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695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1.272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73.026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7.491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10,3%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982207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Pekerjaan</a:t>
                      </a:r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</a:t>
                      </a:r>
                      <a:r>
                        <a:rPr lang="en-ID" sz="10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Konstruksi</a:t>
                      </a:r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 Integrasi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168 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27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16,1%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-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88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  <a:cs typeface="Plus Jakarta Sans" pitchFamily="2" charset="0"/>
                        </a:rPr>
                        <a:t>151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115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76,2%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350052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ID" sz="10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Jumlah</a:t>
                      </a:r>
                      <a:endParaRPr lang="en-ID" sz="1000" b="0" i="0" err="1">
                        <a:solidFill>
                          <a:srgbClr val="000000"/>
                        </a:solidFill>
                        <a:effectLst/>
                        <a:highlight>
                          <a:srgbClr val="BDD7EE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b">
                    <a:lnL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78.908 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BDD7EE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8.224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BDD7EE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10,4%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BDD7EE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984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BDD7EE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1.375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BDD7EE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D" sz="1000" b="1" i="0" u="none" strike="noStrike" kern="1200">
                          <a:solidFill>
                            <a:schemeClr val="tx1"/>
                          </a:solidFill>
                          <a:effectLst/>
                          <a:latin typeface="Plus Jakarta Sans"/>
                        </a:rPr>
                        <a:t>81.279</a:t>
                      </a:r>
                    </a:p>
                  </a:txBody>
                  <a:tcPr marL="5588" marR="5588" marT="5588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ID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Plus Jakarta Sans" pitchFamily="2" charset="0"/>
                          <a:cs typeface="Plus Jakarta Sans" pitchFamily="2" charset="0"/>
                        </a:rPr>
                        <a:t> 9.582 </a:t>
                      </a:r>
                      <a:endParaRPr lang="en-ID" sz="1000" b="0" i="0">
                        <a:solidFill>
                          <a:srgbClr val="000000"/>
                        </a:solidFill>
                        <a:effectLst/>
                        <a:highlight>
                          <a:srgbClr val="BDD7EE"/>
                        </a:highlight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5582" marR="5582" marT="5582" marB="33528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DD7EE"/>
                          </a:highlight>
                          <a:latin typeface="Calibri" panose="020F0502020204030204" pitchFamily="34" charset="0"/>
                        </a:rPr>
                        <a:t>11,8%</a:t>
                      </a:r>
                    </a:p>
                  </a:txBody>
                  <a:tcPr marL="7620" marR="7620" marT="7620" anchor="ctr">
                    <a:lnL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47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777462"/>
                  </a:ext>
                </a:extLst>
              </a:tr>
            </a:tbl>
          </a:graphicData>
        </a:graphic>
      </p:graphicFrame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D68136D-F998-AB2C-1F2C-2D6BABB0F97E}"/>
              </a:ext>
            </a:extLst>
          </p:cNvPr>
          <p:cNvSpPr txBox="1">
            <a:spLocks/>
          </p:cNvSpPr>
          <p:nvPr/>
        </p:nvSpPr>
        <p:spPr>
          <a:xfrm>
            <a:off x="333505" y="137771"/>
            <a:ext cx="9057896" cy="604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PENCATATAN PENGALAMAN PADA E-SIMPAN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UNTUK BUJK (MAIN CONTRACTOR)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lus Jakarta Sans" charset="0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JENIS USAHA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64953B-6F54-4ED8-C428-0926328E9B9D}"/>
              </a:ext>
            </a:extLst>
          </p:cNvPr>
          <p:cNvSpPr/>
          <p:nvPr/>
        </p:nvSpPr>
        <p:spPr>
          <a:xfrm>
            <a:off x="11302627" y="2865229"/>
            <a:ext cx="703339" cy="2616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61B9EF-7C2F-AE3A-2072-02FC30118E93}"/>
              </a:ext>
            </a:extLst>
          </p:cNvPr>
          <p:cNvSpPr/>
          <p:nvPr/>
        </p:nvSpPr>
        <p:spPr>
          <a:xfrm>
            <a:off x="11312035" y="3674390"/>
            <a:ext cx="703339" cy="2616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B5D10D-EC89-A230-C246-A2307AE61DB4}"/>
              </a:ext>
            </a:extLst>
          </p:cNvPr>
          <p:cNvSpPr/>
          <p:nvPr/>
        </p:nvSpPr>
        <p:spPr>
          <a:xfrm>
            <a:off x="11286723" y="4483551"/>
            <a:ext cx="703339" cy="2616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A561DF-E983-9036-A829-FEAED69C5E0B}"/>
              </a:ext>
            </a:extLst>
          </p:cNvPr>
          <p:cNvSpPr/>
          <p:nvPr/>
        </p:nvSpPr>
        <p:spPr>
          <a:xfrm>
            <a:off x="11312035" y="5309314"/>
            <a:ext cx="703339" cy="2616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1DAF74-75B1-6ACE-783C-033A952222B4}"/>
              </a:ext>
            </a:extLst>
          </p:cNvPr>
          <p:cNvSpPr/>
          <p:nvPr/>
        </p:nvSpPr>
        <p:spPr>
          <a:xfrm>
            <a:off x="11302626" y="6143525"/>
            <a:ext cx="703339" cy="2616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89377C-4B1E-7F8B-3FEA-A328525D791B}"/>
              </a:ext>
            </a:extLst>
          </p:cNvPr>
          <p:cNvSpPr/>
          <p:nvPr/>
        </p:nvSpPr>
        <p:spPr>
          <a:xfrm>
            <a:off x="9178904" y="6468203"/>
            <a:ext cx="3013096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 31 </a:t>
            </a:r>
            <a:r>
              <a:rPr kumimoji="0" lang="fi-FI" altLang="ko-K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Maret</a:t>
            </a:r>
            <a:r>
              <a:rPr kumimoji="0" lang="fi-FI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6215B6-FC11-B1DE-D772-A9852C142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sp>
        <p:nvSpPr>
          <p:cNvPr id="20" name="Round Same Side Corner Rectangle 1">
            <a:extLst>
              <a:ext uri="{FF2B5EF4-FFF2-40B4-BE49-F238E27FC236}">
                <a16:creationId xmlns:a16="http://schemas.microsoft.com/office/drawing/2014/main" id="{F5C6191A-F55A-746D-D25E-957697ECA22D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lgo sigap.png">
            <a:extLst>
              <a:ext uri="{FF2B5EF4-FFF2-40B4-BE49-F238E27FC236}">
                <a16:creationId xmlns:a16="http://schemas.microsoft.com/office/drawing/2014/main" id="{6301D620-DF5E-FF7F-2520-AB4829A6E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66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403026"/>
              </p:ext>
            </p:extLst>
          </p:nvPr>
        </p:nvGraphicFramePr>
        <p:xfrm>
          <a:off x="1406769" y="1069821"/>
          <a:ext cx="9448800" cy="4669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0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6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1330">
                  <a:extLst>
                    <a:ext uri="{9D8B030D-6E8A-4147-A177-3AD203B41FA5}">
                      <a16:colId xmlns:a16="http://schemas.microsoft.com/office/drawing/2014/main" val="218664011"/>
                    </a:ext>
                  </a:extLst>
                </a:gridCol>
                <a:gridCol w="1656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457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Kualifikasi</a:t>
                      </a:r>
                      <a:r>
                        <a:rPr lang="sk-SK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</a:p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BUJK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5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Jumlah</a:t>
                      </a:r>
                      <a:r>
                        <a:rPr lang="en-US" sz="16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BUJK</a:t>
                      </a:r>
                    </a:p>
                    <a:p>
                      <a:pPr algn="ctr" fontAlgn="ctr"/>
                      <a:r>
                        <a:rPr lang="en-US" sz="16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SIKI)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5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Jumlah</a:t>
                      </a:r>
                      <a:r>
                        <a:rPr lang="en-US" sz="16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BUJK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belum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input</a:t>
                      </a:r>
                    </a:p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e-SIMPAN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5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Jumlah</a:t>
                      </a:r>
                      <a:r>
                        <a:rPr lang="en-US" sz="16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BUJK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sudah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input</a:t>
                      </a:r>
                    </a:p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e-SIMPAN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5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Jumlah</a:t>
                      </a:r>
                      <a:r>
                        <a:rPr lang="en-US" sz="16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BUJK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sudah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submit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e-SIMPAN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5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Besar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44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DM Sans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DM Sans" charset="0"/>
                        </a:rPr>
                        <a:t>31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DM Sans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Menengah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324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170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DM Sans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DM Sans" charset="0"/>
                        </a:rPr>
                        <a:t>137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DM Sans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Kecil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3.035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2.902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47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DM Sans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DM Sans" charset="0"/>
                        </a:rPr>
                        <a:t>87</a:t>
                      </a:r>
                      <a:endParaRPr lang="mr-IN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DM Sans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Spesialis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125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115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2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0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3.528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3.197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264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2205" y="5931405"/>
            <a:ext cx="684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Keterangan</a:t>
            </a:r>
            <a:r>
              <a:rPr lang="en-US" sz="1600" i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r>
              <a:rPr lang="en-US" sz="1600" i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Sebanyak</a:t>
            </a:r>
            <a:r>
              <a:rPr lang="en-US" sz="1600" i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i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3.197 BUJK </a:t>
            </a:r>
            <a:r>
              <a:rPr lang="en-US" sz="1600" i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yang </a:t>
            </a:r>
            <a:r>
              <a:rPr lang="en-US" sz="1600" i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belum</a:t>
            </a:r>
            <a:r>
              <a:rPr lang="en-US" sz="1600" i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menginput</a:t>
            </a:r>
            <a:r>
              <a:rPr lang="en-US" sz="1600" i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e-SIMPAN</a:t>
            </a:r>
          </a:p>
        </p:txBody>
      </p:sp>
      <p:sp>
        <p:nvSpPr>
          <p:cNvPr id="13" name="Oval 12"/>
          <p:cNvSpPr/>
          <p:nvPr/>
        </p:nvSpPr>
        <p:spPr>
          <a:xfrm>
            <a:off x="5358153" y="4972823"/>
            <a:ext cx="1475693" cy="86014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370A97-0376-5860-6A2B-96A6BDDEF84C}"/>
              </a:ext>
            </a:extLst>
          </p:cNvPr>
          <p:cNvSpPr/>
          <p:nvPr/>
        </p:nvSpPr>
        <p:spPr>
          <a:xfrm>
            <a:off x="9156362" y="6391346"/>
            <a:ext cx="29513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761875">
              <a:defRPr/>
            </a:pPr>
            <a:r>
              <a:rPr lang="fi-FI" altLang="ko-KR" sz="1100" b="1" i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SIKI 29 </a:t>
            </a:r>
            <a:r>
              <a:rPr lang="fi-FI" altLang="ko-KR" sz="1100" b="1" i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April</a:t>
            </a:r>
            <a:r>
              <a:rPr lang="fi-FI" altLang="ko-KR" sz="1100" b="1" i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5F3354-20B1-045C-EB7B-408018B0DA50}"/>
              </a:ext>
            </a:extLst>
          </p:cNvPr>
          <p:cNvSpPr txBox="1">
            <a:spLocks/>
          </p:cNvSpPr>
          <p:nvPr/>
        </p:nvSpPr>
        <p:spPr>
          <a:xfrm>
            <a:off x="333505" y="137771"/>
            <a:ext cx="9057896" cy="604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REALISASI E-SIMPAN PADA BUJK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PROVINSI KALIMANTAN TIMUR</a:t>
            </a:r>
          </a:p>
        </p:txBody>
      </p:sp>
      <p:sp>
        <p:nvSpPr>
          <p:cNvPr id="4" name="Round Same Side Corner Rectangle 1">
            <a:extLst>
              <a:ext uri="{FF2B5EF4-FFF2-40B4-BE49-F238E27FC236}">
                <a16:creationId xmlns:a16="http://schemas.microsoft.com/office/drawing/2014/main" id="{FFCDBBB9-A7A2-F972-E863-7BDC509EEAF7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8C7A3-4413-5450-5A82-736386476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pic>
        <p:nvPicPr>
          <p:cNvPr id="6" name="Picture 5" descr="lgo sigap.png">
            <a:extLst>
              <a:ext uri="{FF2B5EF4-FFF2-40B4-BE49-F238E27FC236}">
                <a16:creationId xmlns:a16="http://schemas.microsoft.com/office/drawing/2014/main" id="{27815350-C50F-AFDF-0FE2-4E795F8A9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36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6BB83-593B-2070-8E43-EF1993861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AA39123-638A-6901-C813-261838159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1" y="2534123"/>
            <a:ext cx="12192000" cy="5053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943B4DF3-B190-8A9E-2123-32F2F64C5032}"/>
              </a:ext>
            </a:extLst>
          </p:cNvPr>
          <p:cNvSpPr txBox="1"/>
          <p:nvPr/>
        </p:nvSpPr>
        <p:spPr>
          <a:xfrm>
            <a:off x="2469515" y="4462655"/>
            <a:ext cx="9012572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spc="-90" dirty="0">
                <a:solidFill>
                  <a:srgbClr val="002060"/>
                </a:solidFill>
                <a:latin typeface="Verdana"/>
                <a:cs typeface="Verdana"/>
              </a:rPr>
              <a:t>PENGENAAN SANKSI ADMINISTRATIF</a:t>
            </a: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B28945D9-FE02-DC91-190E-2FBEFC9A441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8119" y="457200"/>
            <a:ext cx="4605020" cy="280670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7D151BD3-F09F-3E83-710D-81929FF1AB50}"/>
              </a:ext>
            </a:extLst>
          </p:cNvPr>
          <p:cNvSpPr/>
          <p:nvPr/>
        </p:nvSpPr>
        <p:spPr>
          <a:xfrm>
            <a:off x="-11931" y="-228600"/>
            <a:ext cx="10261600" cy="2771140"/>
          </a:xfrm>
          <a:custGeom>
            <a:avLst/>
            <a:gdLst/>
            <a:ahLst/>
            <a:cxnLst/>
            <a:rect l="l" t="t" r="r" b="b"/>
            <a:pathLst>
              <a:path w="10261600" h="2771140">
                <a:moveTo>
                  <a:pt x="9645050" y="0"/>
                </a:moveTo>
                <a:lnTo>
                  <a:pt x="0" y="0"/>
                </a:lnTo>
                <a:lnTo>
                  <a:pt x="0" y="2771140"/>
                </a:lnTo>
                <a:lnTo>
                  <a:pt x="9278493" y="2771140"/>
                </a:lnTo>
                <a:lnTo>
                  <a:pt x="10261600" y="1068070"/>
                </a:lnTo>
                <a:lnTo>
                  <a:pt x="9645050" y="0"/>
                </a:lnTo>
                <a:close/>
              </a:path>
            </a:pathLst>
          </a:custGeom>
          <a:solidFill>
            <a:schemeClr val="bg1">
              <a:lumMod val="85000"/>
              <a:alpha val="4666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06C36E3-E8AE-9A69-CD7E-2C6E26EBDEAA}"/>
              </a:ext>
            </a:extLst>
          </p:cNvPr>
          <p:cNvSpPr/>
          <p:nvPr/>
        </p:nvSpPr>
        <p:spPr>
          <a:xfrm>
            <a:off x="6471920" y="-93980"/>
            <a:ext cx="5742940" cy="3357879"/>
          </a:xfrm>
          <a:custGeom>
            <a:avLst/>
            <a:gdLst/>
            <a:ahLst/>
            <a:cxnLst/>
            <a:rect l="l" t="t" r="r" b="b"/>
            <a:pathLst>
              <a:path w="5742940" h="3357879">
                <a:moveTo>
                  <a:pt x="4774692" y="0"/>
                </a:moveTo>
                <a:lnTo>
                  <a:pt x="968248" y="0"/>
                </a:lnTo>
                <a:lnTo>
                  <a:pt x="0" y="1678939"/>
                </a:lnTo>
                <a:lnTo>
                  <a:pt x="968248" y="3357879"/>
                </a:lnTo>
                <a:lnTo>
                  <a:pt x="4774692" y="3357879"/>
                </a:lnTo>
                <a:lnTo>
                  <a:pt x="5742940" y="1678939"/>
                </a:lnTo>
                <a:lnTo>
                  <a:pt x="4774692" y="0"/>
                </a:lnTo>
                <a:close/>
              </a:path>
            </a:pathLst>
          </a:custGeom>
          <a:solidFill>
            <a:srgbClr val="36528A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54B943B6-FAB3-C6B1-5EAF-3F752C7A9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" y="67678"/>
            <a:ext cx="1615921" cy="614684"/>
          </a:xfrm>
          <a:prstGeom prst="rect">
            <a:avLst/>
          </a:prstGeom>
        </p:spPr>
      </p:pic>
      <p:pic>
        <p:nvPicPr>
          <p:cNvPr id="9" name="Picture 30" descr="A black background with red and black text&#10;&#10;Description automatically generated">
            <a:extLst>
              <a:ext uri="{FF2B5EF4-FFF2-40B4-BE49-F238E27FC236}">
                <a16:creationId xmlns:a16="http://schemas.microsoft.com/office/drawing/2014/main" id="{A1A6B5E8-6115-E7D1-2981-B532A90048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68133" y="-164396"/>
            <a:ext cx="1106668" cy="1106668"/>
          </a:xfrm>
          <a:prstGeom prst="rect">
            <a:avLst/>
          </a:prstGeom>
        </p:spPr>
      </p:pic>
      <p:pic>
        <p:nvPicPr>
          <p:cNvPr id="10" name="Picture 9" descr="lgo sigap.png">
            <a:extLst>
              <a:ext uri="{FF2B5EF4-FFF2-40B4-BE49-F238E27FC236}">
                <a16:creationId xmlns:a16="http://schemas.microsoft.com/office/drawing/2014/main" id="{D2575B9E-ADB3-E744-0C97-269C94F1A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9AA2738E-DDCF-93F4-6FFA-DD025FB3B274}"/>
              </a:ext>
            </a:extLst>
          </p:cNvPr>
          <p:cNvSpPr txBox="1"/>
          <p:nvPr/>
        </p:nvSpPr>
        <p:spPr>
          <a:xfrm>
            <a:off x="269043" y="3106740"/>
            <a:ext cx="1534474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1000" b="1" spc="-9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sz="21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072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735B4-68E5-3EBB-77B7-EE2055258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2BA11360-A583-77C7-C7AC-3AA7E2838B24}"/>
              </a:ext>
            </a:extLst>
          </p:cNvPr>
          <p:cNvSpPr txBox="1">
            <a:spLocks/>
          </p:cNvSpPr>
          <p:nvPr/>
        </p:nvSpPr>
        <p:spPr>
          <a:xfrm>
            <a:off x="311879" y="290431"/>
            <a:ext cx="9585883" cy="574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6350">
              <a:spcBef>
                <a:spcPts val="570"/>
              </a:spcBef>
              <a:defRPr/>
            </a:pPr>
            <a:r>
              <a:rPr lang="sv-SE" sz="2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SURAT MENTERI BK 10-Mn/75</a:t>
            </a:r>
          </a:p>
          <a:p>
            <a:pPr marL="12700" marR="6350">
              <a:spcBef>
                <a:spcPts val="570"/>
              </a:spcBef>
              <a:defRPr/>
            </a:pPr>
            <a:r>
              <a:rPr lang="en-ID" sz="1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PENGENAAN SANKSI ADMINISTRATIF TERHADAP LSBU DAN SBU JASA KONSTRUKSI </a:t>
            </a:r>
            <a:r>
              <a:rPr lang="en-ID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KBLI 2020 YANG TIDAK MEMENUHI PERSYARATAN PERIZINAN BERUSAHA</a:t>
            </a:r>
            <a:endParaRPr lang="sv-SE" sz="1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DAA671-D91B-FAAA-DFCF-C73E54B48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57" y="1206497"/>
            <a:ext cx="4416379" cy="54229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2DCDC-D152-3528-0D45-E0B68CED7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467" y="1195146"/>
            <a:ext cx="4691311" cy="54343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ound Same Side Corner Rectangle 1">
            <a:extLst>
              <a:ext uri="{FF2B5EF4-FFF2-40B4-BE49-F238E27FC236}">
                <a16:creationId xmlns:a16="http://schemas.microsoft.com/office/drawing/2014/main" id="{2650A33D-3786-CE0D-2136-9C81010070E9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A4350C-6F19-2431-535B-176F31188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AEE4A05-1723-7246-C363-B9F81C758D27}"/>
              </a:ext>
            </a:extLst>
          </p:cNvPr>
          <p:cNvSpPr txBox="1"/>
          <p:nvPr/>
        </p:nvSpPr>
        <p:spPr>
          <a:xfrm>
            <a:off x="10074966" y="2155765"/>
            <a:ext cx="1945342" cy="32889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id-ID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Segoe UI Black"/>
                <a:cs typeface="Segoe UI Light"/>
                <a:sym typeface="Cabin"/>
              </a:rPr>
              <a:t>menayangkan SBU dan LSBU yang tidak lagi memenuhi persyaratan dalam Sistem Informasi Jasa Konstruksi melalui </a:t>
            </a:r>
            <a:r>
              <a:rPr kumimoji="0" lang="id-ID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Segoe UI Black"/>
                <a:cs typeface="Segoe UI Light"/>
                <a:sym typeface="Cabin"/>
              </a:rPr>
              <a:t>https://siki.pu.go.id/report-lpjk/ketidaksesuaian-persyaratan </a:t>
            </a:r>
            <a:r>
              <a:rPr kumimoji="0" lang="id-ID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Segoe UI Black"/>
                <a:cs typeface="Segoe UI Light"/>
                <a:sym typeface="Cabin"/>
              </a:rPr>
              <a:t>sekaligus sebagai peringatan tertulis</a:t>
            </a:r>
            <a:endParaRPr lang="sv-SE" sz="1400" dirty="0">
              <a:latin typeface="Dubai"/>
              <a:ea typeface="Roboto"/>
              <a:cs typeface="Roboto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23D095-16E0-63CB-C2AA-2F2DCA5BE38A}"/>
              </a:ext>
            </a:extLst>
          </p:cNvPr>
          <p:cNvSpPr/>
          <p:nvPr/>
        </p:nvSpPr>
        <p:spPr>
          <a:xfrm>
            <a:off x="5082467" y="3935456"/>
            <a:ext cx="4808817" cy="840957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lgo sigap.png">
            <a:extLst>
              <a:ext uri="{FF2B5EF4-FFF2-40B4-BE49-F238E27FC236}">
                <a16:creationId xmlns:a16="http://schemas.microsoft.com/office/drawing/2014/main" id="{BA47F237-657A-BF5D-159B-85DC149FC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46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D66DC-1C90-6948-BC17-50F085AA9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1F06F8-F742-4F8E-E828-F604DDD06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1" y="2534123"/>
            <a:ext cx="12192000" cy="5053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664E9A18-AB21-C423-59B6-F3B5A1E652DD}"/>
              </a:ext>
            </a:extLst>
          </p:cNvPr>
          <p:cNvSpPr txBox="1"/>
          <p:nvPr/>
        </p:nvSpPr>
        <p:spPr>
          <a:xfrm>
            <a:off x="2469515" y="4462655"/>
            <a:ext cx="9012572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spc="-90" dirty="0">
                <a:solidFill>
                  <a:srgbClr val="002060"/>
                </a:solidFill>
                <a:latin typeface="Verdana"/>
                <a:cs typeface="Verdana"/>
              </a:rPr>
              <a:t>DASAR HUKUM</a:t>
            </a:r>
            <a:endParaRPr sz="44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B7BABBC3-5643-6EB6-D5B9-3476E21D16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8119" y="457200"/>
            <a:ext cx="4605020" cy="280670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9376A4C1-9292-2296-330E-B6B08A3290CF}"/>
              </a:ext>
            </a:extLst>
          </p:cNvPr>
          <p:cNvSpPr/>
          <p:nvPr/>
        </p:nvSpPr>
        <p:spPr>
          <a:xfrm>
            <a:off x="-11931" y="-228600"/>
            <a:ext cx="10261600" cy="2771140"/>
          </a:xfrm>
          <a:custGeom>
            <a:avLst/>
            <a:gdLst/>
            <a:ahLst/>
            <a:cxnLst/>
            <a:rect l="l" t="t" r="r" b="b"/>
            <a:pathLst>
              <a:path w="10261600" h="2771140">
                <a:moveTo>
                  <a:pt x="9645050" y="0"/>
                </a:moveTo>
                <a:lnTo>
                  <a:pt x="0" y="0"/>
                </a:lnTo>
                <a:lnTo>
                  <a:pt x="0" y="2771140"/>
                </a:lnTo>
                <a:lnTo>
                  <a:pt x="9278493" y="2771140"/>
                </a:lnTo>
                <a:lnTo>
                  <a:pt x="10261600" y="1068070"/>
                </a:lnTo>
                <a:lnTo>
                  <a:pt x="9645050" y="0"/>
                </a:lnTo>
                <a:close/>
              </a:path>
            </a:pathLst>
          </a:custGeom>
          <a:solidFill>
            <a:schemeClr val="bg1">
              <a:lumMod val="85000"/>
              <a:alpha val="4666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99D87A2-E228-5C78-0822-263A5A331459}"/>
              </a:ext>
            </a:extLst>
          </p:cNvPr>
          <p:cNvSpPr/>
          <p:nvPr/>
        </p:nvSpPr>
        <p:spPr>
          <a:xfrm>
            <a:off x="6471920" y="-93980"/>
            <a:ext cx="5742940" cy="3357879"/>
          </a:xfrm>
          <a:custGeom>
            <a:avLst/>
            <a:gdLst/>
            <a:ahLst/>
            <a:cxnLst/>
            <a:rect l="l" t="t" r="r" b="b"/>
            <a:pathLst>
              <a:path w="5742940" h="3357879">
                <a:moveTo>
                  <a:pt x="4774692" y="0"/>
                </a:moveTo>
                <a:lnTo>
                  <a:pt x="968248" y="0"/>
                </a:lnTo>
                <a:lnTo>
                  <a:pt x="0" y="1678939"/>
                </a:lnTo>
                <a:lnTo>
                  <a:pt x="968248" y="3357879"/>
                </a:lnTo>
                <a:lnTo>
                  <a:pt x="4774692" y="3357879"/>
                </a:lnTo>
                <a:lnTo>
                  <a:pt x="5742940" y="1678939"/>
                </a:lnTo>
                <a:lnTo>
                  <a:pt x="4774692" y="0"/>
                </a:lnTo>
                <a:close/>
              </a:path>
            </a:pathLst>
          </a:custGeom>
          <a:solidFill>
            <a:srgbClr val="36528A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29974BFE-70BC-BA1A-99BF-059081DA5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" y="67678"/>
            <a:ext cx="1615921" cy="614684"/>
          </a:xfrm>
          <a:prstGeom prst="rect">
            <a:avLst/>
          </a:prstGeom>
        </p:spPr>
      </p:pic>
      <p:pic>
        <p:nvPicPr>
          <p:cNvPr id="9" name="Picture 30" descr="A black background with red and black text&#10;&#10;Description automatically generated">
            <a:extLst>
              <a:ext uri="{FF2B5EF4-FFF2-40B4-BE49-F238E27FC236}">
                <a16:creationId xmlns:a16="http://schemas.microsoft.com/office/drawing/2014/main" id="{D59258F3-5127-8250-7688-100E2B279D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68133" y="-164396"/>
            <a:ext cx="1106668" cy="1106668"/>
          </a:xfrm>
          <a:prstGeom prst="rect">
            <a:avLst/>
          </a:prstGeom>
        </p:spPr>
      </p:pic>
      <p:pic>
        <p:nvPicPr>
          <p:cNvPr id="10" name="Picture 9" descr="lgo sigap.png">
            <a:extLst>
              <a:ext uri="{FF2B5EF4-FFF2-40B4-BE49-F238E27FC236}">
                <a16:creationId xmlns:a16="http://schemas.microsoft.com/office/drawing/2014/main" id="{75808627-9789-5C5F-7CEF-A84544F28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561860D8-FF3D-0E63-AEB1-76D18CC06737}"/>
              </a:ext>
            </a:extLst>
          </p:cNvPr>
          <p:cNvSpPr txBox="1"/>
          <p:nvPr/>
        </p:nvSpPr>
        <p:spPr>
          <a:xfrm>
            <a:off x="269043" y="3106740"/>
            <a:ext cx="1534474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1000" b="1" spc="-9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sz="21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494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085CE-1244-273F-8941-E174160C9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6221;p42">
            <a:extLst>
              <a:ext uri="{FF2B5EF4-FFF2-40B4-BE49-F238E27FC236}">
                <a16:creationId xmlns:a16="http://schemas.microsoft.com/office/drawing/2014/main" id="{09F96833-8F6D-A861-A6B1-455F9C5D1C49}"/>
              </a:ext>
            </a:extLst>
          </p:cNvPr>
          <p:cNvSpPr/>
          <p:nvPr/>
        </p:nvSpPr>
        <p:spPr>
          <a:xfrm flipH="1">
            <a:off x="1660264" y="1628081"/>
            <a:ext cx="1363211" cy="1608675"/>
          </a:xfrm>
          <a:custGeom>
            <a:avLst/>
            <a:gdLst/>
            <a:ahLst/>
            <a:cxnLst/>
            <a:rect l="l" t="t" r="r" b="b"/>
            <a:pathLst>
              <a:path w="15946" h="30656" extrusionOk="0">
                <a:moveTo>
                  <a:pt x="1" y="0"/>
                </a:moveTo>
                <a:lnTo>
                  <a:pt x="1" y="24818"/>
                </a:lnTo>
                <a:lnTo>
                  <a:pt x="15946" y="30656"/>
                </a:lnTo>
                <a:lnTo>
                  <a:pt x="15946" y="5838"/>
                </a:lnTo>
                <a:lnTo>
                  <a:pt x="1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sp>
        <p:nvSpPr>
          <p:cNvPr id="20" name="Google Shape;6229;p42">
            <a:extLst>
              <a:ext uri="{FF2B5EF4-FFF2-40B4-BE49-F238E27FC236}">
                <a16:creationId xmlns:a16="http://schemas.microsoft.com/office/drawing/2014/main" id="{43711CEF-F5B9-BC57-2949-C57A8851D445}"/>
              </a:ext>
            </a:extLst>
          </p:cNvPr>
          <p:cNvSpPr/>
          <p:nvPr/>
        </p:nvSpPr>
        <p:spPr>
          <a:xfrm flipH="1">
            <a:off x="1681432" y="3341658"/>
            <a:ext cx="1363213" cy="1066451"/>
          </a:xfrm>
          <a:custGeom>
            <a:avLst/>
            <a:gdLst/>
            <a:ahLst/>
            <a:cxnLst/>
            <a:rect l="l" t="t" r="r" b="b"/>
            <a:pathLst>
              <a:path w="15946" h="30656" extrusionOk="0">
                <a:moveTo>
                  <a:pt x="1" y="0"/>
                </a:moveTo>
                <a:lnTo>
                  <a:pt x="1" y="24818"/>
                </a:lnTo>
                <a:lnTo>
                  <a:pt x="15945" y="30655"/>
                </a:lnTo>
                <a:lnTo>
                  <a:pt x="15945" y="5838"/>
                </a:lnTo>
                <a:lnTo>
                  <a:pt x="1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sp>
        <p:nvSpPr>
          <p:cNvPr id="21" name="Google Shape;6233;p42">
            <a:extLst>
              <a:ext uri="{FF2B5EF4-FFF2-40B4-BE49-F238E27FC236}">
                <a16:creationId xmlns:a16="http://schemas.microsoft.com/office/drawing/2014/main" id="{CFA7BB5A-C7FC-7B90-BE10-20146CF56A88}"/>
              </a:ext>
            </a:extLst>
          </p:cNvPr>
          <p:cNvSpPr/>
          <p:nvPr/>
        </p:nvSpPr>
        <p:spPr>
          <a:xfrm flipH="1">
            <a:off x="1702594" y="1938411"/>
            <a:ext cx="8305866" cy="1109585"/>
          </a:xfrm>
          <a:custGeom>
            <a:avLst/>
            <a:gdLst/>
            <a:ahLst/>
            <a:cxnLst/>
            <a:rect l="l" t="t" r="r" b="b"/>
            <a:pathLst>
              <a:path w="54673" h="20115" extrusionOk="0">
                <a:moveTo>
                  <a:pt x="1" y="0"/>
                </a:moveTo>
                <a:lnTo>
                  <a:pt x="1" y="20115"/>
                </a:lnTo>
                <a:lnTo>
                  <a:pt x="54673" y="20115"/>
                </a:lnTo>
                <a:lnTo>
                  <a:pt x="54673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06400" marR="0" lvl="0" indent="-4064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1. KETERSEDIAAN TENAGA TETAP KONSTRUKSI ATAU TKK BERSERTIFIKAT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sp>
        <p:nvSpPr>
          <p:cNvPr id="22" name="Google Shape;6235;p42">
            <a:extLst>
              <a:ext uri="{FF2B5EF4-FFF2-40B4-BE49-F238E27FC236}">
                <a16:creationId xmlns:a16="http://schemas.microsoft.com/office/drawing/2014/main" id="{27688583-CE97-893E-902D-E6315A90F1FF}"/>
              </a:ext>
            </a:extLst>
          </p:cNvPr>
          <p:cNvSpPr/>
          <p:nvPr/>
        </p:nvSpPr>
        <p:spPr>
          <a:xfrm flipH="1">
            <a:off x="1692046" y="3539798"/>
            <a:ext cx="8274083" cy="688024"/>
          </a:xfrm>
          <a:custGeom>
            <a:avLst/>
            <a:gdLst/>
            <a:ahLst/>
            <a:cxnLst/>
            <a:rect l="l" t="t" r="r" b="b"/>
            <a:pathLst>
              <a:path w="54673" h="20115" extrusionOk="0">
                <a:moveTo>
                  <a:pt x="1" y="0"/>
                </a:moveTo>
                <a:lnTo>
                  <a:pt x="1" y="20115"/>
                </a:lnTo>
                <a:lnTo>
                  <a:pt x="54673" y="20115"/>
                </a:lnTo>
                <a:lnTo>
                  <a:pt x="54673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2. KOMITMEN PERALATAN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sp>
        <p:nvSpPr>
          <p:cNvPr id="28" name="Google Shape;6225;p42">
            <a:extLst>
              <a:ext uri="{FF2B5EF4-FFF2-40B4-BE49-F238E27FC236}">
                <a16:creationId xmlns:a16="http://schemas.microsoft.com/office/drawing/2014/main" id="{1342CBFD-983B-FD6D-8ABC-922851728A60}"/>
              </a:ext>
            </a:extLst>
          </p:cNvPr>
          <p:cNvSpPr/>
          <p:nvPr/>
        </p:nvSpPr>
        <p:spPr>
          <a:xfrm flipH="1">
            <a:off x="1692048" y="4414156"/>
            <a:ext cx="1352598" cy="1049701"/>
          </a:xfrm>
          <a:custGeom>
            <a:avLst/>
            <a:gdLst/>
            <a:ahLst/>
            <a:cxnLst/>
            <a:rect l="l" t="t" r="r" b="b"/>
            <a:pathLst>
              <a:path w="15946" h="30689" extrusionOk="0">
                <a:moveTo>
                  <a:pt x="1" y="0"/>
                </a:moveTo>
                <a:lnTo>
                  <a:pt x="1" y="24851"/>
                </a:lnTo>
                <a:lnTo>
                  <a:pt x="15945" y="30689"/>
                </a:lnTo>
                <a:lnTo>
                  <a:pt x="15945" y="5871"/>
                </a:lnTo>
                <a:lnTo>
                  <a:pt x="1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sp>
        <p:nvSpPr>
          <p:cNvPr id="30" name="Google Shape;6235;p42">
            <a:extLst>
              <a:ext uri="{FF2B5EF4-FFF2-40B4-BE49-F238E27FC236}">
                <a16:creationId xmlns:a16="http://schemas.microsoft.com/office/drawing/2014/main" id="{FE93265F-EAE0-9A6A-585E-23AB012D54AD}"/>
              </a:ext>
            </a:extLst>
          </p:cNvPr>
          <p:cNvSpPr/>
          <p:nvPr/>
        </p:nvSpPr>
        <p:spPr>
          <a:xfrm flipH="1">
            <a:off x="1702594" y="4632253"/>
            <a:ext cx="8252920" cy="688024"/>
          </a:xfrm>
          <a:custGeom>
            <a:avLst/>
            <a:gdLst/>
            <a:ahLst/>
            <a:cxnLst/>
            <a:rect l="l" t="t" r="r" b="b"/>
            <a:pathLst>
              <a:path w="54673" h="20115" extrusionOk="0">
                <a:moveTo>
                  <a:pt x="1" y="0"/>
                </a:moveTo>
                <a:lnTo>
                  <a:pt x="1" y="20115"/>
                </a:lnTo>
                <a:lnTo>
                  <a:pt x="54673" y="20115"/>
                </a:lnTo>
                <a:lnTo>
                  <a:pt x="54673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3. KOMITMEN SMAP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3FB0B-FCEB-DE91-73ED-2EA18B0A64C9}"/>
              </a:ext>
            </a:extLst>
          </p:cNvPr>
          <p:cNvSpPr txBox="1"/>
          <p:nvPr/>
        </p:nvSpPr>
        <p:spPr>
          <a:xfrm>
            <a:off x="746139" y="905896"/>
            <a:ext cx="88827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Ketidak Sesuaian SBU Terhadap: 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CEF8EA-4F84-568D-8560-B089BFA567A9}"/>
              </a:ext>
            </a:extLst>
          </p:cNvPr>
          <p:cNvSpPr txBox="1"/>
          <p:nvPr/>
        </p:nvSpPr>
        <p:spPr>
          <a:xfrm>
            <a:off x="6658140" y="1061229"/>
            <a:ext cx="4004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i="1" dirty="0" err="1">
                <a:latin typeface="Century Gothic" charset="0"/>
                <a:ea typeface="Century Gothic" charset="0"/>
                <a:cs typeface="Century Gothic" charset="0"/>
              </a:rPr>
              <a:t>Permen</a:t>
            </a:r>
            <a:r>
              <a:rPr lang="es-ES" sz="1200" b="1" i="1" dirty="0">
                <a:latin typeface="Century Gothic" charset="0"/>
                <a:ea typeface="Century Gothic" charset="0"/>
                <a:cs typeface="Century Gothic" charset="0"/>
              </a:rPr>
              <a:t> PUPR No. 8 </a:t>
            </a:r>
            <a:r>
              <a:rPr lang="es-ES" sz="1200" b="1" i="1" dirty="0" err="1">
                <a:latin typeface="Century Gothic" charset="0"/>
                <a:ea typeface="Century Gothic" charset="0"/>
                <a:cs typeface="Century Gothic" charset="0"/>
              </a:rPr>
              <a:t>Tahun</a:t>
            </a:r>
            <a:r>
              <a:rPr lang="es-ES" sz="1200" b="1" i="1" dirty="0">
                <a:latin typeface="Century Gothic" charset="0"/>
                <a:ea typeface="Century Gothic" charset="0"/>
                <a:cs typeface="Century Gothic" charset="0"/>
              </a:rPr>
              <a:t> 2022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C8BFC8-6A7D-D6FD-1A32-280311557CD9}"/>
              </a:ext>
            </a:extLst>
          </p:cNvPr>
          <p:cNvSpPr txBox="1">
            <a:spLocks/>
          </p:cNvSpPr>
          <p:nvPr/>
        </p:nvSpPr>
        <p:spPr>
          <a:xfrm>
            <a:off x="311879" y="53942"/>
            <a:ext cx="7239312" cy="10977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KETIDAK SESUAIAN SBU KBLI 2020</a:t>
            </a:r>
          </a:p>
        </p:txBody>
      </p:sp>
      <p:sp>
        <p:nvSpPr>
          <p:cNvPr id="7" name="Round Same Side Corner Rectangle 1">
            <a:extLst>
              <a:ext uri="{FF2B5EF4-FFF2-40B4-BE49-F238E27FC236}">
                <a16:creationId xmlns:a16="http://schemas.microsoft.com/office/drawing/2014/main" id="{B662C578-0313-7F94-F93D-14D927702627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380DAE-F0F0-D51C-80DC-76142F324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56E8C92-9277-5C03-424A-B9C0F3371EF6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57FB202-0F10-DC39-E2A2-144329A75567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BC9704-96AD-3CB3-E911-D9B0F4EFAF1D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AA64F1-87D6-0F2E-191B-A123697D5F4B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22400B-205A-30DE-F792-7158E1C28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14" name="Picture 13" descr="lgo sigap.png">
            <a:extLst>
              <a:ext uri="{FF2B5EF4-FFF2-40B4-BE49-F238E27FC236}">
                <a16:creationId xmlns:a16="http://schemas.microsoft.com/office/drawing/2014/main" id="{48B541F3-DF96-209D-124B-87B953B5F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65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1B8B1-8A2E-1908-2D5F-F6B54732A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36" y="1889261"/>
            <a:ext cx="932494" cy="1301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BE526A-E0AC-B542-C8A9-48236198784C}"/>
              </a:ext>
            </a:extLst>
          </p:cNvPr>
          <p:cNvSpPr txBox="1"/>
          <p:nvPr/>
        </p:nvSpPr>
        <p:spPr>
          <a:xfrm>
            <a:off x="306805" y="3212302"/>
            <a:ext cx="1668316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SBU KBLI 2020 </a:t>
            </a:r>
            <a:r>
              <a:rPr lang="en-US" sz="1400" dirty="0" err="1">
                <a:solidFill>
                  <a:schemeClr val="bg1"/>
                </a:solidFill>
              </a:rPr>
              <a:t>telah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terbit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07F69A-CFAE-069C-1979-0E58A76C0A4C}"/>
              </a:ext>
            </a:extLst>
          </p:cNvPr>
          <p:cNvSpPr/>
          <p:nvPr/>
        </p:nvSpPr>
        <p:spPr>
          <a:xfrm>
            <a:off x="2285292" y="2695230"/>
            <a:ext cx="1601150" cy="1558299"/>
          </a:xfrm>
          <a:prstGeom prst="rect">
            <a:avLst/>
          </a:prstGeom>
          <a:solidFill>
            <a:srgbClr val="FFC000"/>
          </a:solidFill>
          <a:ln>
            <a:solidFill>
              <a:srgbClr val="FFC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Dikenakan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sanksi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administrasi</a:t>
            </a:r>
            <a:r>
              <a:rPr lang="en-US" sz="1200" dirty="0">
                <a:solidFill>
                  <a:schemeClr val="tx1"/>
                </a:solidFill>
              </a:rPr>
              <a:t> &amp; </a:t>
            </a:r>
            <a:r>
              <a:rPr lang="en-US" sz="1200" dirty="0" err="1">
                <a:solidFill>
                  <a:schemeClr val="tx1"/>
                </a:solidFill>
              </a:rPr>
              <a:t>tayang</a:t>
            </a:r>
            <a:r>
              <a:rPr lang="en-US" sz="1200" dirty="0">
                <a:solidFill>
                  <a:schemeClr val="tx1"/>
                </a:solidFill>
              </a:rPr>
              <a:t> di https://siki.pu.go.id/report-lpjk/ketidaksesuaian-persyaratan </a:t>
            </a: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A1E23116-5D2B-08AA-F01A-01981F99FFFC}"/>
              </a:ext>
            </a:extLst>
          </p:cNvPr>
          <p:cNvSpPr/>
          <p:nvPr/>
        </p:nvSpPr>
        <p:spPr>
          <a:xfrm>
            <a:off x="4235855" y="2770108"/>
            <a:ext cx="1668315" cy="1423529"/>
          </a:xfrm>
          <a:prstGeom prst="diamond">
            <a:avLst/>
          </a:prstGeom>
          <a:solidFill>
            <a:srgbClr val="FFC000"/>
          </a:solidFill>
          <a:ln>
            <a:solidFill>
              <a:srgbClr val="FFC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chemeClr val="tx1"/>
                </a:solidFill>
              </a:rPr>
              <a:t>Perbaikandalam</a:t>
            </a:r>
            <a:r>
              <a:rPr lang="en-US" sz="1100" b="1" dirty="0">
                <a:solidFill>
                  <a:schemeClr val="tx1"/>
                </a:solidFill>
              </a:rPr>
              <a:t> 15 </a:t>
            </a:r>
            <a:r>
              <a:rPr lang="en-US" sz="1100" b="1" dirty="0" err="1">
                <a:solidFill>
                  <a:schemeClr val="tx1"/>
                </a:solidFill>
              </a:rPr>
              <a:t>hari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b="1" dirty="0" err="1">
                <a:solidFill>
                  <a:schemeClr val="tx1"/>
                </a:solidFill>
              </a:rPr>
              <a:t>sejak</a:t>
            </a:r>
            <a:r>
              <a:rPr lang="en-US" sz="1100" b="1" dirty="0">
                <a:solidFill>
                  <a:schemeClr val="tx1"/>
                </a:solidFill>
              </a:rPr>
              <a:t> </a:t>
            </a:r>
            <a:r>
              <a:rPr lang="en-US" sz="1100" b="1" dirty="0" err="1">
                <a:solidFill>
                  <a:schemeClr val="tx1"/>
                </a:solidFill>
              </a:rPr>
              <a:t>tayang</a:t>
            </a:r>
            <a:r>
              <a:rPr lang="en-US" sz="1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1C0DDC-586A-17CA-CA04-FF6B48E44DBF}"/>
              </a:ext>
            </a:extLst>
          </p:cNvPr>
          <p:cNvSpPr txBox="1"/>
          <p:nvPr/>
        </p:nvSpPr>
        <p:spPr>
          <a:xfrm>
            <a:off x="2228268" y="2380374"/>
            <a:ext cx="11829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(status 50)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0B6F59-9CF4-605C-EFBE-D0A4A99D7DF0}"/>
              </a:ext>
            </a:extLst>
          </p:cNvPr>
          <p:cNvSpPr/>
          <p:nvPr/>
        </p:nvSpPr>
        <p:spPr>
          <a:xfrm>
            <a:off x="4139892" y="5005581"/>
            <a:ext cx="1860243" cy="105573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LSBU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Pembekuan</a:t>
            </a:r>
            <a:r>
              <a:rPr lang="en-US" dirty="0"/>
              <a:t> SBU</a:t>
            </a: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625546B1-3F62-FC87-53E8-746B9855B805}"/>
              </a:ext>
            </a:extLst>
          </p:cNvPr>
          <p:cNvSpPr/>
          <p:nvPr/>
        </p:nvSpPr>
        <p:spPr>
          <a:xfrm>
            <a:off x="6336195" y="4874369"/>
            <a:ext cx="1762651" cy="1285617"/>
          </a:xfrm>
          <a:prstGeom prst="diamond">
            <a:avLst/>
          </a:prstGeom>
          <a:solidFill>
            <a:srgbClr val="FFC000"/>
          </a:solidFill>
          <a:ln w="57150">
            <a:solidFill>
              <a:srgbClr val="FFC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Perbaikan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dalam</a:t>
            </a:r>
            <a:r>
              <a:rPr lang="en-US" sz="1200" b="1" dirty="0">
                <a:solidFill>
                  <a:schemeClr val="tx1"/>
                </a:solidFill>
              </a:rPr>
              <a:t> 15 </a:t>
            </a:r>
            <a:r>
              <a:rPr lang="en-US" sz="1200" b="1" dirty="0" err="1">
                <a:solidFill>
                  <a:schemeClr val="tx1"/>
                </a:solidFill>
              </a:rPr>
              <a:t>hari</a:t>
            </a:r>
            <a:r>
              <a:rPr lang="en-US" sz="1200" b="1" dirty="0">
                <a:solidFill>
                  <a:schemeClr val="tx1"/>
                </a:solidFill>
              </a:rPr>
              <a:t>  </a:t>
            </a:r>
            <a:r>
              <a:rPr lang="en-US" sz="1200" b="1" dirty="0" err="1">
                <a:solidFill>
                  <a:schemeClr val="tx1"/>
                </a:solidFill>
              </a:rPr>
              <a:t>sejak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dibekukan</a:t>
            </a:r>
            <a:r>
              <a:rPr lang="en-US" sz="1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CEBC84-B896-313E-AF44-29FEE721B5A7}"/>
              </a:ext>
            </a:extLst>
          </p:cNvPr>
          <p:cNvSpPr/>
          <p:nvPr/>
        </p:nvSpPr>
        <p:spPr>
          <a:xfrm>
            <a:off x="7758302" y="3175044"/>
            <a:ext cx="1668316" cy="10366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LSBU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Pencabutan</a:t>
            </a:r>
            <a:r>
              <a:rPr lang="en-US" dirty="0"/>
              <a:t> SBU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FD3B69-0108-9799-C0E3-F7A0B7AFD769}"/>
              </a:ext>
            </a:extLst>
          </p:cNvPr>
          <p:cNvSpPr/>
          <p:nvPr/>
        </p:nvSpPr>
        <p:spPr>
          <a:xfrm>
            <a:off x="6339568" y="1462774"/>
            <a:ext cx="1860243" cy="105573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BUJK </a:t>
            </a:r>
            <a:r>
              <a:rPr lang="en-US" dirty="0" err="1"/>
              <a:t>menyampaikan</a:t>
            </a:r>
            <a:r>
              <a:rPr lang="en-US" dirty="0"/>
              <a:t> </a:t>
            </a:r>
            <a:r>
              <a:rPr lang="en-US" dirty="0" err="1"/>
              <a:t>perbaikan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OSS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446A7427-1FDD-4435-4398-51D848EAAA45}"/>
              </a:ext>
            </a:extLst>
          </p:cNvPr>
          <p:cNvSpPr/>
          <p:nvPr/>
        </p:nvSpPr>
        <p:spPr>
          <a:xfrm>
            <a:off x="8569082" y="1462774"/>
            <a:ext cx="1576701" cy="1055730"/>
          </a:xfrm>
          <a:prstGeom prst="diamond">
            <a:avLst/>
          </a:prstGeom>
          <a:solidFill>
            <a:srgbClr val="FFC000"/>
          </a:solidFill>
          <a:ln>
            <a:solidFill>
              <a:srgbClr val="FFC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disetujui</a:t>
            </a:r>
            <a:r>
              <a:rPr lang="en-US" sz="1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E0E186-8A51-2133-D996-5671FD2FFEEA}"/>
              </a:ext>
            </a:extLst>
          </p:cNvPr>
          <p:cNvSpPr/>
          <p:nvPr/>
        </p:nvSpPr>
        <p:spPr>
          <a:xfrm>
            <a:off x="10137997" y="3191013"/>
            <a:ext cx="1668316" cy="106251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LSBU </a:t>
            </a:r>
            <a:r>
              <a:rPr lang="en-US" sz="1600" b="1" dirty="0" err="1">
                <a:solidFill>
                  <a:schemeClr val="bg1"/>
                </a:solidFill>
              </a:rPr>
              <a:t>menerbitkan</a:t>
            </a:r>
            <a:r>
              <a:rPr lang="en-US" sz="1600" b="1" dirty="0">
                <a:solidFill>
                  <a:schemeClr val="bg1"/>
                </a:solidFill>
              </a:rPr>
              <a:t> SBU </a:t>
            </a:r>
            <a:r>
              <a:rPr lang="en-US" sz="1600" b="1" dirty="0" err="1">
                <a:solidFill>
                  <a:schemeClr val="bg1"/>
                </a:solidFill>
              </a:rPr>
              <a:t>Perubahan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2B76E9-8237-CC2F-5D07-844C9556D535}"/>
              </a:ext>
            </a:extLst>
          </p:cNvPr>
          <p:cNvSpPr/>
          <p:nvPr/>
        </p:nvSpPr>
        <p:spPr>
          <a:xfrm>
            <a:off x="8326328" y="5008007"/>
            <a:ext cx="1811669" cy="1055730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BUJK </a:t>
            </a:r>
            <a:r>
              <a:rPr lang="en-US" dirty="0" err="1"/>
              <a:t>menyampaikan</a:t>
            </a:r>
            <a:r>
              <a:rPr lang="en-US" dirty="0"/>
              <a:t> </a:t>
            </a:r>
            <a:r>
              <a:rPr lang="en-US" dirty="0" err="1"/>
              <a:t>perbaikan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OSS</a:t>
            </a: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FC2B3A9E-36BB-5D2B-75E7-459AE4E51C51}"/>
              </a:ext>
            </a:extLst>
          </p:cNvPr>
          <p:cNvSpPr/>
          <p:nvPr/>
        </p:nvSpPr>
        <p:spPr>
          <a:xfrm>
            <a:off x="10388434" y="5005581"/>
            <a:ext cx="1576701" cy="1055730"/>
          </a:xfrm>
          <a:prstGeom prst="diamond">
            <a:avLst/>
          </a:prstGeom>
          <a:solidFill>
            <a:srgbClr val="FFC000"/>
          </a:solidFill>
          <a:ln>
            <a:solidFill>
              <a:srgbClr val="FFC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disetujui</a:t>
            </a:r>
            <a:r>
              <a:rPr lang="en-US" sz="1200" b="1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C52D6C4F-1080-4D9A-09BF-4EB7FD6FE284}"/>
              </a:ext>
            </a:extLst>
          </p:cNvPr>
          <p:cNvCxnSpPr>
            <a:cxnSpLocks/>
            <a:stCxn id="14" idx="0"/>
            <a:endCxn id="15" idx="1"/>
          </p:cNvCxnSpPr>
          <p:nvPr/>
        </p:nvCxnSpPr>
        <p:spPr>
          <a:xfrm rot="5400000" flipH="1" flipV="1">
            <a:off x="6897408" y="4013476"/>
            <a:ext cx="1181006" cy="540781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793E1FB-6529-E735-B78E-942B26F7F8A5}"/>
              </a:ext>
            </a:extLst>
          </p:cNvPr>
          <p:cNvCxnSpPr>
            <a:stCxn id="20" idx="0"/>
            <a:endCxn id="15" idx="2"/>
          </p:cNvCxnSpPr>
          <p:nvPr/>
        </p:nvCxnSpPr>
        <p:spPr>
          <a:xfrm rot="16200000" flipV="1">
            <a:off x="9487673" y="3316468"/>
            <a:ext cx="793900" cy="2584325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FC44B5EB-C723-CE44-BAF4-951FBA9007C4}"/>
              </a:ext>
            </a:extLst>
          </p:cNvPr>
          <p:cNvCxnSpPr>
            <a:stCxn id="20" idx="3"/>
            <a:endCxn id="18" idx="3"/>
          </p:cNvCxnSpPr>
          <p:nvPr/>
        </p:nvCxnSpPr>
        <p:spPr>
          <a:xfrm flipH="1" flipV="1">
            <a:off x="11806313" y="3722271"/>
            <a:ext cx="158822" cy="1811175"/>
          </a:xfrm>
          <a:prstGeom prst="bentConnector3">
            <a:avLst>
              <a:gd name="adj1" fmla="val -93558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80B9A38F-4008-2B16-5CE7-AF27F14EDDFC}"/>
              </a:ext>
            </a:extLst>
          </p:cNvPr>
          <p:cNvCxnSpPr>
            <a:stCxn id="17" idx="3"/>
            <a:endCxn id="18" idx="0"/>
          </p:cNvCxnSpPr>
          <p:nvPr/>
        </p:nvCxnSpPr>
        <p:spPr>
          <a:xfrm>
            <a:off x="10145783" y="1990639"/>
            <a:ext cx="826372" cy="1200374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4CD164BE-ADD8-42E1-FDE2-D4668C349649}"/>
              </a:ext>
            </a:extLst>
          </p:cNvPr>
          <p:cNvCxnSpPr>
            <a:cxnSpLocks/>
            <a:stCxn id="17" idx="0"/>
          </p:cNvCxnSpPr>
          <p:nvPr/>
        </p:nvCxnSpPr>
        <p:spPr>
          <a:xfrm rot="16200000" flipH="1" flipV="1">
            <a:off x="5854909" y="-196871"/>
            <a:ext cx="1842879" cy="5162168"/>
          </a:xfrm>
          <a:prstGeom prst="bentConnector4">
            <a:avLst>
              <a:gd name="adj1" fmla="val -12405"/>
              <a:gd name="adj2" fmla="val 99927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1EFF7761-8FED-1765-C57E-3374C9B1AAD6}"/>
              </a:ext>
            </a:extLst>
          </p:cNvPr>
          <p:cNvCxnSpPr>
            <a:cxnSpLocks/>
            <a:stCxn id="6" idx="0"/>
            <a:endCxn id="16" idx="1"/>
          </p:cNvCxnSpPr>
          <p:nvPr/>
        </p:nvCxnSpPr>
        <p:spPr>
          <a:xfrm rot="5400000" flipH="1" flipV="1">
            <a:off x="5315056" y="1745597"/>
            <a:ext cx="779469" cy="1269555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87230232-C650-048D-0C86-FBCA873724E4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 flipH="1">
            <a:off x="8528466" y="3412993"/>
            <a:ext cx="370425" cy="4926213"/>
          </a:xfrm>
          <a:prstGeom prst="bentConnector4">
            <a:avLst>
              <a:gd name="adj1" fmla="val -98741"/>
              <a:gd name="adj2" fmla="val 99534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C06CDFE-7694-5133-8113-90FA45356C7D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3886442" y="3474380"/>
            <a:ext cx="349413" cy="74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6F2CF38-4350-3E5F-485A-BDE797498D4E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>
            <a:off x="5070013" y="4193637"/>
            <a:ext cx="1" cy="8119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ED5A537-876F-A27F-6AD7-F01ACFB90F0E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6000135" y="5517178"/>
            <a:ext cx="336060" cy="162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DE3C6FE-CB4D-6C45-2065-A79A027280D9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>
          <a:xfrm>
            <a:off x="8098846" y="5517178"/>
            <a:ext cx="227482" cy="186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8B16B7D-5CA2-8C9D-4148-5C32CB69A90F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 flipV="1">
            <a:off x="10137997" y="5533446"/>
            <a:ext cx="250437" cy="24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91C7D476-D676-C7FF-D348-E0C281AE0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398" y="1678997"/>
            <a:ext cx="932494" cy="1301752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E96C88D9-2347-A2EB-8BCF-7DED78A2C871}"/>
              </a:ext>
            </a:extLst>
          </p:cNvPr>
          <p:cNvSpPr txBox="1"/>
          <p:nvPr/>
        </p:nvSpPr>
        <p:spPr>
          <a:xfrm>
            <a:off x="1152508" y="2930658"/>
            <a:ext cx="11829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(status 50)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B3FC22F-DDA4-CC2F-E93F-D7E1011B999E}"/>
              </a:ext>
            </a:extLst>
          </p:cNvPr>
          <p:cNvSpPr txBox="1"/>
          <p:nvPr/>
        </p:nvSpPr>
        <p:spPr>
          <a:xfrm>
            <a:off x="4003803" y="6001373"/>
            <a:ext cx="2467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(status 70 – 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Sanksi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Pembekuan</a:t>
            </a:r>
            <a:r>
              <a:rPr lang="en-US" sz="1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7ADBD5A-6D5D-EE04-AAB2-62B8DCC4459D}"/>
              </a:ext>
            </a:extLst>
          </p:cNvPr>
          <p:cNvSpPr txBox="1"/>
          <p:nvPr/>
        </p:nvSpPr>
        <p:spPr>
          <a:xfrm>
            <a:off x="11238276" y="2917644"/>
            <a:ext cx="11829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(status 50)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CAFBCBC-2261-667B-794B-433CF40AF593}"/>
              </a:ext>
            </a:extLst>
          </p:cNvPr>
          <p:cNvSpPr txBox="1"/>
          <p:nvPr/>
        </p:nvSpPr>
        <p:spPr>
          <a:xfrm>
            <a:off x="6217756" y="2546503"/>
            <a:ext cx="11829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(status 102)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30EBD77-9D8C-B93F-23AF-09914BA3865F}"/>
              </a:ext>
            </a:extLst>
          </p:cNvPr>
          <p:cNvSpPr txBox="1"/>
          <p:nvPr/>
        </p:nvSpPr>
        <p:spPr>
          <a:xfrm>
            <a:off x="2971630" y="920578"/>
            <a:ext cx="75879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</a:t>
            </a:r>
            <a:r>
              <a:rPr lang="en-US" sz="1200" dirty="0" err="1">
                <a:solidFill>
                  <a:srgbClr val="FF0000"/>
                </a:solidFill>
              </a:rPr>
              <a:t>kembali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ke</a:t>
            </a:r>
            <a:r>
              <a:rPr lang="en-US" sz="1200" dirty="0">
                <a:solidFill>
                  <a:srgbClr val="FF0000"/>
                </a:solidFill>
              </a:rPr>
              <a:t> status </a:t>
            </a:r>
            <a:r>
              <a:rPr lang="en-US" sz="1200" dirty="0" err="1">
                <a:solidFill>
                  <a:srgbClr val="FF0000"/>
                </a:solidFill>
              </a:rPr>
              <a:t>semua</a:t>
            </a:r>
            <a:r>
              <a:rPr lang="en-US" sz="1200" dirty="0">
                <a:solidFill>
                  <a:srgbClr val="FF0000"/>
                </a:solidFill>
              </a:rPr>
              <a:t>, </a:t>
            </a:r>
            <a:r>
              <a:rPr lang="en-US" sz="1200" dirty="0" err="1">
                <a:solidFill>
                  <a:srgbClr val="FF0000"/>
                </a:solidFill>
              </a:rPr>
              <a:t>kembali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ke</a:t>
            </a:r>
            <a:r>
              <a:rPr lang="en-US" sz="1200" dirty="0">
                <a:solidFill>
                  <a:srgbClr val="FF0000"/>
                </a:solidFill>
              </a:rPr>
              <a:t> status 50, </a:t>
            </a:r>
            <a:r>
              <a:rPr lang="en-US" sz="1200" dirty="0" err="1">
                <a:solidFill>
                  <a:srgbClr val="FF0000"/>
                </a:solidFill>
              </a:rPr>
              <a:t>tetap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tayang</a:t>
            </a:r>
            <a:r>
              <a:rPr lang="en-US" sz="1200" dirty="0">
                <a:solidFill>
                  <a:srgbClr val="FF0000"/>
                </a:solidFill>
              </a:rPr>
              <a:t> di daftar </a:t>
            </a:r>
            <a:r>
              <a:rPr lang="en-US" sz="1200" dirty="0" err="1">
                <a:solidFill>
                  <a:srgbClr val="FF0000"/>
                </a:solidFill>
              </a:rPr>
              <a:t>sanksi</a:t>
            </a:r>
            <a:r>
              <a:rPr lang="en-US" sz="1200" dirty="0">
                <a:solidFill>
                  <a:srgbClr val="FF0000"/>
                </a:solidFill>
              </a:rPr>
              <a:t> dan </a:t>
            </a:r>
            <a:r>
              <a:rPr lang="en-US" sz="1200" dirty="0" err="1">
                <a:solidFill>
                  <a:srgbClr val="FF0000"/>
                </a:solidFill>
              </a:rPr>
              <a:t>dapat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melakukan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perubahan</a:t>
            </a:r>
            <a:r>
              <a:rPr lang="en-US" sz="1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74EB2B8-CB68-468B-3CCD-27AC096F4C9B}"/>
              </a:ext>
            </a:extLst>
          </p:cNvPr>
          <p:cNvSpPr txBox="1"/>
          <p:nvPr/>
        </p:nvSpPr>
        <p:spPr>
          <a:xfrm>
            <a:off x="5133613" y="2380458"/>
            <a:ext cx="39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</a:t>
            </a:r>
            <a:endParaRPr lang="en-US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19C4431-E8B0-68A2-306B-F28757ECF595}"/>
              </a:ext>
            </a:extLst>
          </p:cNvPr>
          <p:cNvSpPr txBox="1"/>
          <p:nvPr/>
        </p:nvSpPr>
        <p:spPr>
          <a:xfrm>
            <a:off x="10025532" y="2055025"/>
            <a:ext cx="39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</a:t>
            </a:r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058BD1A-950E-0BA6-1721-433F0C708977}"/>
              </a:ext>
            </a:extLst>
          </p:cNvPr>
          <p:cNvSpPr txBox="1"/>
          <p:nvPr/>
        </p:nvSpPr>
        <p:spPr>
          <a:xfrm>
            <a:off x="7877888" y="5610751"/>
            <a:ext cx="39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</a:t>
            </a:r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F1261AC-76DE-B5A5-38A2-3DBB24FC1D14}"/>
              </a:ext>
            </a:extLst>
          </p:cNvPr>
          <p:cNvSpPr txBox="1"/>
          <p:nvPr/>
        </p:nvSpPr>
        <p:spPr>
          <a:xfrm>
            <a:off x="11631749" y="4999230"/>
            <a:ext cx="39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</a:t>
            </a:r>
            <a:endParaRPr 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C9B202F-BE0F-A8AD-B7E3-DD2C8C45DE2F}"/>
              </a:ext>
            </a:extLst>
          </p:cNvPr>
          <p:cNvSpPr txBox="1"/>
          <p:nvPr/>
        </p:nvSpPr>
        <p:spPr>
          <a:xfrm>
            <a:off x="7272799" y="4553543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Tidak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B9FAFD8-6BDE-ED64-BF55-2E8883F59709}"/>
              </a:ext>
            </a:extLst>
          </p:cNvPr>
          <p:cNvSpPr txBox="1"/>
          <p:nvPr/>
        </p:nvSpPr>
        <p:spPr>
          <a:xfrm>
            <a:off x="9338030" y="1241612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Tidak</a:t>
            </a:r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0D8F787-AA3F-F277-2794-6D6ADD345448}"/>
              </a:ext>
            </a:extLst>
          </p:cNvPr>
          <p:cNvSpPr txBox="1"/>
          <p:nvPr/>
        </p:nvSpPr>
        <p:spPr>
          <a:xfrm>
            <a:off x="5181749" y="4096325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Tidak</a:t>
            </a:r>
            <a:endParaRPr lang="en-US" dirty="0"/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3D398A79-330C-291E-DB64-16A583161E40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>
            <a:off x="8199811" y="1990639"/>
            <a:ext cx="36927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A369F426-D51F-B7B5-C9CA-FC895335960C}"/>
              </a:ext>
            </a:extLst>
          </p:cNvPr>
          <p:cNvSpPr txBox="1"/>
          <p:nvPr/>
        </p:nvSpPr>
        <p:spPr>
          <a:xfrm>
            <a:off x="7669715" y="2890552"/>
            <a:ext cx="25843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(status 91 – </a:t>
            </a:r>
            <a:r>
              <a:rPr lang="en-US" sz="1200" dirty="0" err="1">
                <a:solidFill>
                  <a:srgbClr val="FF0000"/>
                </a:solidFill>
              </a:rPr>
              <a:t>Sanksi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Pencabutan</a:t>
            </a:r>
            <a:r>
              <a:rPr lang="en-US" sz="1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441A04D-3B47-F4FB-8897-4FBB781EE890}"/>
              </a:ext>
            </a:extLst>
          </p:cNvPr>
          <p:cNvSpPr txBox="1"/>
          <p:nvPr/>
        </p:nvSpPr>
        <p:spPr>
          <a:xfrm>
            <a:off x="8326328" y="6075968"/>
            <a:ext cx="11829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(status 102)</a:t>
            </a: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2350255F-4EBF-64CE-135B-151CEA59193A}"/>
              </a:ext>
            </a:extLst>
          </p:cNvPr>
          <p:cNvSpPr/>
          <p:nvPr/>
        </p:nvSpPr>
        <p:spPr>
          <a:xfrm>
            <a:off x="202826" y="4627858"/>
            <a:ext cx="1903593" cy="1055730"/>
          </a:xfrm>
          <a:prstGeom prst="diamond">
            <a:avLst/>
          </a:prstGeom>
          <a:solidFill>
            <a:srgbClr val="FFC000"/>
          </a:solidFill>
          <a:ln>
            <a:solidFill>
              <a:srgbClr val="FFC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Sanksi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100" b="1" dirty="0" err="1">
                <a:solidFill>
                  <a:schemeClr val="tx1"/>
                </a:solidFill>
              </a:rPr>
              <a:t>administratif</a:t>
            </a:r>
            <a:r>
              <a:rPr lang="en-US" sz="1200" b="1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FC95B6D-CD21-6356-B2B4-5079526BF740}"/>
              </a:ext>
            </a:extLst>
          </p:cNvPr>
          <p:cNvCxnSpPr>
            <a:cxnSpLocks/>
            <a:stCxn id="7" idx="3"/>
            <a:endCxn id="5" idx="2"/>
          </p:cNvCxnSpPr>
          <p:nvPr/>
        </p:nvCxnSpPr>
        <p:spPr>
          <a:xfrm flipV="1">
            <a:off x="2106419" y="4253529"/>
            <a:ext cx="979448" cy="902194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164151-64A0-4538-619A-1622BECFD275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1140963" y="3735522"/>
            <a:ext cx="13660" cy="8923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9072405-EBDD-9B9D-031B-3301E8FC699F}"/>
              </a:ext>
            </a:extLst>
          </p:cNvPr>
          <p:cNvSpPr txBox="1"/>
          <p:nvPr/>
        </p:nvSpPr>
        <p:spPr>
          <a:xfrm>
            <a:off x="2082980" y="5132666"/>
            <a:ext cx="39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E60363-3F45-3DFB-6B6B-C1F50C1BD78B}"/>
              </a:ext>
            </a:extLst>
          </p:cNvPr>
          <p:cNvSpPr txBox="1"/>
          <p:nvPr/>
        </p:nvSpPr>
        <p:spPr>
          <a:xfrm>
            <a:off x="349823" y="5517294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Tidak</a:t>
            </a:r>
            <a:endParaRPr lang="en-US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91AA05-5969-7528-273E-F598F4B90141}"/>
              </a:ext>
            </a:extLst>
          </p:cNvPr>
          <p:cNvSpPr txBox="1"/>
          <p:nvPr/>
        </p:nvSpPr>
        <p:spPr>
          <a:xfrm>
            <a:off x="11176784" y="5984078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Tidak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4AC6EE-B730-08DE-A1E3-3630DB62877D}"/>
              </a:ext>
            </a:extLst>
          </p:cNvPr>
          <p:cNvSpPr txBox="1"/>
          <p:nvPr/>
        </p:nvSpPr>
        <p:spPr>
          <a:xfrm>
            <a:off x="5843842" y="6445399"/>
            <a:ext cx="75879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</a:t>
            </a:r>
            <a:r>
              <a:rPr lang="en-US" sz="1200" dirty="0" err="1">
                <a:solidFill>
                  <a:srgbClr val="FF0000"/>
                </a:solidFill>
              </a:rPr>
              <a:t>kembali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ke</a:t>
            </a:r>
            <a:r>
              <a:rPr lang="en-US" sz="1200" dirty="0">
                <a:solidFill>
                  <a:srgbClr val="FF0000"/>
                </a:solidFill>
              </a:rPr>
              <a:t> status </a:t>
            </a:r>
            <a:r>
              <a:rPr lang="en-US" sz="1200" dirty="0" err="1">
                <a:solidFill>
                  <a:srgbClr val="FF0000"/>
                </a:solidFill>
              </a:rPr>
              <a:t>sanksi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pembekuan</a:t>
            </a:r>
            <a:r>
              <a:rPr lang="en-US" sz="1200" dirty="0">
                <a:solidFill>
                  <a:srgbClr val="FF0000"/>
                </a:solidFill>
              </a:rPr>
              <a:t>, </a:t>
            </a:r>
            <a:r>
              <a:rPr lang="en-US" sz="1200" dirty="0" err="1">
                <a:solidFill>
                  <a:srgbClr val="FF0000"/>
                </a:solidFill>
              </a:rPr>
              <a:t>tetap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tayang</a:t>
            </a:r>
            <a:r>
              <a:rPr lang="en-US" sz="1200" dirty="0">
                <a:solidFill>
                  <a:srgbClr val="FF0000"/>
                </a:solidFill>
              </a:rPr>
              <a:t> di daftar </a:t>
            </a:r>
            <a:r>
              <a:rPr lang="en-US" sz="1200" dirty="0" err="1">
                <a:solidFill>
                  <a:srgbClr val="FF0000"/>
                </a:solidFill>
              </a:rPr>
              <a:t>sanksi</a:t>
            </a:r>
            <a:r>
              <a:rPr lang="en-US" sz="1200" dirty="0">
                <a:solidFill>
                  <a:srgbClr val="FF0000"/>
                </a:solidFill>
              </a:rPr>
              <a:t> dan </a:t>
            </a:r>
            <a:r>
              <a:rPr lang="en-US" sz="1200" dirty="0" err="1">
                <a:solidFill>
                  <a:srgbClr val="FF0000"/>
                </a:solidFill>
              </a:rPr>
              <a:t>dapat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melakukan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perubahan</a:t>
            </a:r>
            <a:r>
              <a:rPr lang="en-US" sz="1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CD2409-839C-0CD6-4AB2-2F5FEAD39685}"/>
              </a:ext>
            </a:extLst>
          </p:cNvPr>
          <p:cNvSpPr txBox="1"/>
          <p:nvPr/>
        </p:nvSpPr>
        <p:spPr>
          <a:xfrm>
            <a:off x="326136" y="5920993"/>
            <a:ext cx="1668316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SBU KBLI 2020 </a:t>
            </a:r>
            <a:r>
              <a:rPr lang="en-US" sz="1400" dirty="0" err="1">
                <a:solidFill>
                  <a:schemeClr val="bg1"/>
                </a:solidFill>
              </a:rPr>
              <a:t>tetap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berlaku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7" name="Flowchart: Terminator 46">
            <a:extLst>
              <a:ext uri="{FF2B5EF4-FFF2-40B4-BE49-F238E27FC236}">
                <a16:creationId xmlns:a16="http://schemas.microsoft.com/office/drawing/2014/main" id="{1613184F-289F-3492-6462-5DB8D5A4AAEE}"/>
              </a:ext>
            </a:extLst>
          </p:cNvPr>
          <p:cNvSpPr/>
          <p:nvPr/>
        </p:nvSpPr>
        <p:spPr>
          <a:xfrm>
            <a:off x="656211" y="6509752"/>
            <a:ext cx="996822" cy="207681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selesai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8" name="Flowchart: Terminator 47">
            <a:extLst>
              <a:ext uri="{FF2B5EF4-FFF2-40B4-BE49-F238E27FC236}">
                <a16:creationId xmlns:a16="http://schemas.microsoft.com/office/drawing/2014/main" id="{F4988920-AB3F-A7AB-A930-EF5148531102}"/>
              </a:ext>
            </a:extLst>
          </p:cNvPr>
          <p:cNvSpPr/>
          <p:nvPr/>
        </p:nvSpPr>
        <p:spPr>
          <a:xfrm>
            <a:off x="9266393" y="3206584"/>
            <a:ext cx="996822" cy="207681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selesai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55F9E5D-D70E-7FED-AEA3-4FFD82328672}"/>
              </a:ext>
            </a:extLst>
          </p:cNvPr>
          <p:cNvCxnSpPr>
            <a:stCxn id="7" idx="2"/>
            <a:endCxn id="44" idx="0"/>
          </p:cNvCxnSpPr>
          <p:nvPr/>
        </p:nvCxnSpPr>
        <p:spPr>
          <a:xfrm>
            <a:off x="1154623" y="5683588"/>
            <a:ext cx="5671" cy="2374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3F0CAB4-1EC0-D8FE-5BA5-4DC7D899E02D}"/>
              </a:ext>
            </a:extLst>
          </p:cNvPr>
          <p:cNvSpPr txBox="1">
            <a:spLocks/>
          </p:cNvSpPr>
          <p:nvPr/>
        </p:nvSpPr>
        <p:spPr>
          <a:xfrm>
            <a:off x="-152499" y="184617"/>
            <a:ext cx="8478828" cy="574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6350" lvl="1">
              <a:spcBef>
                <a:spcPts val="570"/>
              </a:spcBef>
              <a:defRPr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PEMENUHAN PERSYARATAN PADA SBU KBLI 2020 YANG TERKENA SANKSI</a:t>
            </a:r>
            <a:endParaRPr lang="sv-S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Round Same Side Corner Rectangle 1">
            <a:extLst>
              <a:ext uri="{FF2B5EF4-FFF2-40B4-BE49-F238E27FC236}">
                <a16:creationId xmlns:a16="http://schemas.microsoft.com/office/drawing/2014/main" id="{A4F84F2E-0A59-53E9-2E33-6686C6F76C0F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lgo sigap.png">
            <a:extLst>
              <a:ext uri="{FF2B5EF4-FFF2-40B4-BE49-F238E27FC236}">
                <a16:creationId xmlns:a16="http://schemas.microsoft.com/office/drawing/2014/main" id="{4855E45A-0A7D-6CD4-5087-6238FCD9E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15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mountain, bridge&#10;&#10;Description automatically generated">
            <a:extLst>
              <a:ext uri="{FF2B5EF4-FFF2-40B4-BE49-F238E27FC236}">
                <a16:creationId xmlns:a16="http://schemas.microsoft.com/office/drawing/2014/main" id="{640327A5-DCB8-45D8-AA48-89DCF7070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9231" cy="6858000"/>
          </a:xfrm>
          <a:prstGeom prst="rect">
            <a:avLst/>
          </a:prstGeom>
        </p:spPr>
      </p:pic>
      <p:grpSp>
        <p:nvGrpSpPr>
          <p:cNvPr id="4" name="object 3">
            <a:extLst>
              <a:ext uri="{FF2B5EF4-FFF2-40B4-BE49-F238E27FC236}">
                <a16:creationId xmlns:a16="http://schemas.microsoft.com/office/drawing/2014/main" id="{713CCFD0-82D0-4BFB-8F77-A8154385334C}"/>
              </a:ext>
            </a:extLst>
          </p:cNvPr>
          <p:cNvGrpSpPr/>
          <p:nvPr/>
        </p:nvGrpSpPr>
        <p:grpSpPr>
          <a:xfrm>
            <a:off x="0" y="4168288"/>
            <a:ext cx="10239375" cy="622935"/>
            <a:chOff x="0" y="3177688"/>
            <a:chExt cx="6176645" cy="622935"/>
          </a:xfrm>
          <a:solidFill>
            <a:schemeClr val="bg1">
              <a:lumMod val="85000"/>
            </a:schemeClr>
          </a:solidFill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71484EBC-98B2-47BF-B4F3-C481E9D01E73}"/>
                </a:ext>
              </a:extLst>
            </p:cNvPr>
            <p:cNvSpPr/>
            <p:nvPr/>
          </p:nvSpPr>
          <p:spPr>
            <a:xfrm>
              <a:off x="0" y="3177688"/>
              <a:ext cx="6176645" cy="622935"/>
            </a:xfrm>
            <a:custGeom>
              <a:avLst/>
              <a:gdLst/>
              <a:ahLst/>
              <a:cxnLst/>
              <a:rect l="l" t="t" r="r" b="b"/>
              <a:pathLst>
                <a:path w="6176645" h="622935">
                  <a:moveTo>
                    <a:pt x="6176209" y="0"/>
                  </a:moveTo>
                  <a:lnTo>
                    <a:pt x="0" y="0"/>
                  </a:lnTo>
                  <a:lnTo>
                    <a:pt x="0" y="622836"/>
                  </a:lnTo>
                  <a:lnTo>
                    <a:pt x="6176209" y="622836"/>
                  </a:lnTo>
                  <a:lnTo>
                    <a:pt x="617620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8E9C3F5-6DFF-4527-8661-0C1169566C0A}"/>
                </a:ext>
              </a:extLst>
            </p:cNvPr>
            <p:cNvSpPr/>
            <p:nvPr/>
          </p:nvSpPr>
          <p:spPr>
            <a:xfrm>
              <a:off x="4334091" y="3522471"/>
              <a:ext cx="1092200" cy="26670"/>
            </a:xfrm>
            <a:custGeom>
              <a:avLst/>
              <a:gdLst/>
              <a:ahLst/>
              <a:cxnLst/>
              <a:rect l="l" t="t" r="r" b="b"/>
              <a:pathLst>
                <a:path w="1092200" h="26670">
                  <a:moveTo>
                    <a:pt x="10287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028700" y="12700"/>
                  </a:lnTo>
                  <a:lnTo>
                    <a:pt x="1028700" y="0"/>
                  </a:lnTo>
                  <a:close/>
                </a:path>
                <a:path w="1092200" h="26670">
                  <a:moveTo>
                    <a:pt x="1092200" y="13690"/>
                  </a:moveTo>
                  <a:lnTo>
                    <a:pt x="50800" y="13690"/>
                  </a:lnTo>
                  <a:lnTo>
                    <a:pt x="50800" y="26390"/>
                  </a:lnTo>
                  <a:lnTo>
                    <a:pt x="1092200" y="26390"/>
                  </a:lnTo>
                  <a:lnTo>
                    <a:pt x="1092200" y="1369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0B70DF76-49A2-46F8-812E-CF45EAFD78DA}"/>
              </a:ext>
            </a:extLst>
          </p:cNvPr>
          <p:cNvSpPr/>
          <p:nvPr/>
        </p:nvSpPr>
        <p:spPr>
          <a:xfrm>
            <a:off x="677" y="4916245"/>
            <a:ext cx="9314773" cy="1378585"/>
          </a:xfrm>
          <a:custGeom>
            <a:avLst/>
            <a:gdLst/>
            <a:ahLst/>
            <a:cxnLst/>
            <a:rect l="l" t="t" r="r" b="b"/>
            <a:pathLst>
              <a:path w="6664325" h="1378585">
                <a:moveTo>
                  <a:pt x="6664312" y="0"/>
                </a:moveTo>
                <a:lnTo>
                  <a:pt x="0" y="0"/>
                </a:lnTo>
                <a:lnTo>
                  <a:pt x="0" y="1378380"/>
                </a:lnTo>
                <a:lnTo>
                  <a:pt x="6664312" y="1378380"/>
                </a:lnTo>
                <a:lnTo>
                  <a:pt x="666431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8A0CD29C-13F9-47B7-887B-D437DA797B4C}"/>
              </a:ext>
            </a:extLst>
          </p:cNvPr>
          <p:cNvSpPr/>
          <p:nvPr/>
        </p:nvSpPr>
        <p:spPr>
          <a:xfrm>
            <a:off x="6798765" y="3926990"/>
            <a:ext cx="5393235" cy="2531745"/>
          </a:xfrm>
          <a:custGeom>
            <a:avLst/>
            <a:gdLst/>
            <a:ahLst/>
            <a:cxnLst/>
            <a:rect l="l" t="t" r="r" b="b"/>
            <a:pathLst>
              <a:path w="5447665" h="2531745">
                <a:moveTo>
                  <a:pt x="5447464" y="0"/>
                </a:moveTo>
                <a:lnTo>
                  <a:pt x="1263650" y="0"/>
                </a:lnTo>
                <a:lnTo>
                  <a:pt x="1215177" y="911"/>
                </a:lnTo>
                <a:lnTo>
                  <a:pt x="1167170" y="3627"/>
                </a:lnTo>
                <a:lnTo>
                  <a:pt x="1119656" y="8114"/>
                </a:lnTo>
                <a:lnTo>
                  <a:pt x="1072668" y="14337"/>
                </a:lnTo>
                <a:lnTo>
                  <a:pt x="1026242" y="22265"/>
                </a:lnTo>
                <a:lnTo>
                  <a:pt x="980406" y="31866"/>
                </a:lnTo>
                <a:lnTo>
                  <a:pt x="935197" y="43108"/>
                </a:lnTo>
                <a:lnTo>
                  <a:pt x="890644" y="55956"/>
                </a:lnTo>
                <a:lnTo>
                  <a:pt x="846782" y="70377"/>
                </a:lnTo>
                <a:lnTo>
                  <a:pt x="803647" y="86340"/>
                </a:lnTo>
                <a:lnTo>
                  <a:pt x="761262" y="103812"/>
                </a:lnTo>
                <a:lnTo>
                  <a:pt x="719668" y="122762"/>
                </a:lnTo>
                <a:lnTo>
                  <a:pt x="678896" y="143151"/>
                </a:lnTo>
                <a:lnTo>
                  <a:pt x="638977" y="164952"/>
                </a:lnTo>
                <a:lnTo>
                  <a:pt x="599948" y="188132"/>
                </a:lnTo>
                <a:lnTo>
                  <a:pt x="561834" y="212656"/>
                </a:lnTo>
                <a:lnTo>
                  <a:pt x="524675" y="238493"/>
                </a:lnTo>
                <a:lnTo>
                  <a:pt x="488500" y="265609"/>
                </a:lnTo>
                <a:lnTo>
                  <a:pt x="453343" y="293971"/>
                </a:lnTo>
                <a:lnTo>
                  <a:pt x="419237" y="323549"/>
                </a:lnTo>
                <a:lnTo>
                  <a:pt x="386213" y="354307"/>
                </a:lnTo>
                <a:lnTo>
                  <a:pt x="354307" y="386214"/>
                </a:lnTo>
                <a:lnTo>
                  <a:pt x="323549" y="419238"/>
                </a:lnTo>
                <a:lnTo>
                  <a:pt x="293970" y="453344"/>
                </a:lnTo>
                <a:lnTo>
                  <a:pt x="265609" y="488501"/>
                </a:lnTo>
                <a:lnTo>
                  <a:pt x="238492" y="524675"/>
                </a:lnTo>
                <a:lnTo>
                  <a:pt x="212655" y="561835"/>
                </a:lnTo>
                <a:lnTo>
                  <a:pt x="188131" y="599948"/>
                </a:lnTo>
                <a:lnTo>
                  <a:pt x="164952" y="638977"/>
                </a:lnTo>
                <a:lnTo>
                  <a:pt x="143150" y="678897"/>
                </a:lnTo>
                <a:lnTo>
                  <a:pt x="122759" y="719669"/>
                </a:lnTo>
                <a:lnTo>
                  <a:pt x="103811" y="761263"/>
                </a:lnTo>
                <a:lnTo>
                  <a:pt x="86339" y="803645"/>
                </a:lnTo>
                <a:lnTo>
                  <a:pt x="70377" y="846783"/>
                </a:lnTo>
                <a:lnTo>
                  <a:pt x="55954" y="890645"/>
                </a:lnTo>
                <a:lnTo>
                  <a:pt x="43107" y="935198"/>
                </a:lnTo>
                <a:lnTo>
                  <a:pt x="31868" y="980408"/>
                </a:lnTo>
                <a:lnTo>
                  <a:pt x="22265" y="1026243"/>
                </a:lnTo>
                <a:lnTo>
                  <a:pt x="14337" y="1072669"/>
                </a:lnTo>
                <a:lnTo>
                  <a:pt x="8114" y="1119657"/>
                </a:lnTo>
                <a:lnTo>
                  <a:pt x="3627" y="1167170"/>
                </a:lnTo>
                <a:lnTo>
                  <a:pt x="910" y="1215179"/>
                </a:lnTo>
                <a:lnTo>
                  <a:pt x="0" y="1263650"/>
                </a:lnTo>
                <a:lnTo>
                  <a:pt x="910" y="1312120"/>
                </a:lnTo>
                <a:lnTo>
                  <a:pt x="3627" y="1360129"/>
                </a:lnTo>
                <a:lnTo>
                  <a:pt x="8114" y="1407643"/>
                </a:lnTo>
                <a:lnTo>
                  <a:pt x="14337" y="1454632"/>
                </a:lnTo>
                <a:lnTo>
                  <a:pt x="22265" y="1501061"/>
                </a:lnTo>
                <a:lnTo>
                  <a:pt x="31868" y="1546896"/>
                </a:lnTo>
                <a:lnTo>
                  <a:pt x="43107" y="1592108"/>
                </a:lnTo>
                <a:lnTo>
                  <a:pt x="55954" y="1636661"/>
                </a:lnTo>
                <a:lnTo>
                  <a:pt x="70377" y="1680523"/>
                </a:lnTo>
                <a:lnTo>
                  <a:pt x="86339" y="1723661"/>
                </a:lnTo>
                <a:lnTo>
                  <a:pt x="103811" y="1766045"/>
                </a:lnTo>
                <a:lnTo>
                  <a:pt x="122759" y="1807639"/>
                </a:lnTo>
                <a:lnTo>
                  <a:pt x="143150" y="1848412"/>
                </a:lnTo>
                <a:lnTo>
                  <a:pt x="164952" y="1888329"/>
                </a:lnTo>
                <a:lnTo>
                  <a:pt x="188131" y="1927360"/>
                </a:lnTo>
                <a:lnTo>
                  <a:pt x="212655" y="1965473"/>
                </a:lnTo>
                <a:lnTo>
                  <a:pt x="238492" y="2002633"/>
                </a:lnTo>
                <a:lnTo>
                  <a:pt x="265609" y="2038807"/>
                </a:lnTo>
                <a:lnTo>
                  <a:pt x="293970" y="2073964"/>
                </a:lnTo>
                <a:lnTo>
                  <a:pt x="323549" y="2108070"/>
                </a:lnTo>
                <a:lnTo>
                  <a:pt x="354307" y="2141092"/>
                </a:lnTo>
                <a:lnTo>
                  <a:pt x="386213" y="2172999"/>
                </a:lnTo>
                <a:lnTo>
                  <a:pt x="419237" y="2203757"/>
                </a:lnTo>
                <a:lnTo>
                  <a:pt x="453343" y="2233334"/>
                </a:lnTo>
                <a:lnTo>
                  <a:pt x="488500" y="2261696"/>
                </a:lnTo>
                <a:lnTo>
                  <a:pt x="524675" y="2288812"/>
                </a:lnTo>
                <a:lnTo>
                  <a:pt x="561834" y="2314648"/>
                </a:lnTo>
                <a:lnTo>
                  <a:pt x="599948" y="2339171"/>
                </a:lnTo>
                <a:lnTo>
                  <a:pt x="638977" y="2362350"/>
                </a:lnTo>
                <a:lnTo>
                  <a:pt x="678896" y="2384151"/>
                </a:lnTo>
                <a:lnTo>
                  <a:pt x="719668" y="2404541"/>
                </a:lnTo>
                <a:lnTo>
                  <a:pt x="761262" y="2423488"/>
                </a:lnTo>
                <a:lnTo>
                  <a:pt x="803647" y="2440960"/>
                </a:lnTo>
                <a:lnTo>
                  <a:pt x="846782" y="2456922"/>
                </a:lnTo>
                <a:lnTo>
                  <a:pt x="890644" y="2471344"/>
                </a:lnTo>
                <a:lnTo>
                  <a:pt x="935197" y="2484191"/>
                </a:lnTo>
                <a:lnTo>
                  <a:pt x="980406" y="2495431"/>
                </a:lnTo>
                <a:lnTo>
                  <a:pt x="1026242" y="2505032"/>
                </a:lnTo>
                <a:lnTo>
                  <a:pt x="1072668" y="2512961"/>
                </a:lnTo>
                <a:lnTo>
                  <a:pt x="1119656" y="2519184"/>
                </a:lnTo>
                <a:lnTo>
                  <a:pt x="1167170" y="2523670"/>
                </a:lnTo>
                <a:lnTo>
                  <a:pt x="1215177" y="2526386"/>
                </a:lnTo>
                <a:lnTo>
                  <a:pt x="1263650" y="2527299"/>
                </a:lnTo>
                <a:lnTo>
                  <a:pt x="1263650" y="2531540"/>
                </a:lnTo>
                <a:lnTo>
                  <a:pt x="5447464" y="2531540"/>
                </a:lnTo>
                <a:lnTo>
                  <a:pt x="5447464" y="0"/>
                </a:lnTo>
                <a:close/>
              </a:path>
            </a:pathLst>
          </a:custGeom>
          <a:solidFill>
            <a:srgbClr val="1D2F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ambar 9">
            <a:extLst>
              <a:ext uri="{FF2B5EF4-FFF2-40B4-BE49-F238E27FC236}">
                <a16:creationId xmlns:a16="http://schemas.microsoft.com/office/drawing/2014/main" id="{C45FBC08-83CC-48BF-9173-5EECBB681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" y="4272409"/>
            <a:ext cx="416414" cy="385682"/>
          </a:xfrm>
          <a:prstGeom prst="rect">
            <a:avLst/>
          </a:prstGeom>
        </p:spPr>
      </p:pic>
      <p:pic>
        <p:nvPicPr>
          <p:cNvPr id="33" name="Gambar 32">
            <a:extLst>
              <a:ext uri="{FF2B5EF4-FFF2-40B4-BE49-F238E27FC236}">
                <a16:creationId xmlns:a16="http://schemas.microsoft.com/office/drawing/2014/main" id="{EC3772B6-48D1-425F-A4D1-068A476F1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88" y="5046023"/>
            <a:ext cx="480397" cy="444943"/>
          </a:xfrm>
          <a:prstGeom prst="rect">
            <a:avLst/>
          </a:prstGeom>
        </p:spPr>
      </p:pic>
      <p:pic>
        <p:nvPicPr>
          <p:cNvPr id="34" name="Gambar 33">
            <a:extLst>
              <a:ext uri="{FF2B5EF4-FFF2-40B4-BE49-F238E27FC236}">
                <a16:creationId xmlns:a16="http://schemas.microsoft.com/office/drawing/2014/main" id="{8F979399-715D-4580-9B9E-807D9F31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32" y="5667880"/>
            <a:ext cx="480397" cy="444943"/>
          </a:xfrm>
          <a:prstGeom prst="rect">
            <a:avLst/>
          </a:prstGeom>
        </p:spPr>
      </p:pic>
      <p:pic>
        <p:nvPicPr>
          <p:cNvPr id="35" name="Gambar 34">
            <a:extLst>
              <a:ext uri="{FF2B5EF4-FFF2-40B4-BE49-F238E27FC236}">
                <a16:creationId xmlns:a16="http://schemas.microsoft.com/office/drawing/2014/main" id="{3DFAEB71-6442-406E-94BC-C8F5814663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67" y="5046023"/>
            <a:ext cx="480397" cy="444943"/>
          </a:xfrm>
          <a:prstGeom prst="rect">
            <a:avLst/>
          </a:prstGeom>
        </p:spPr>
      </p:pic>
      <p:pic>
        <p:nvPicPr>
          <p:cNvPr id="37" name="Gambar 36">
            <a:extLst>
              <a:ext uri="{FF2B5EF4-FFF2-40B4-BE49-F238E27FC236}">
                <a16:creationId xmlns:a16="http://schemas.microsoft.com/office/drawing/2014/main" id="{E0AC7C62-BF16-43B3-89EA-435339FA31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0" y="5667880"/>
            <a:ext cx="480397" cy="444943"/>
          </a:xfrm>
          <a:prstGeom prst="rect">
            <a:avLst/>
          </a:prstGeom>
        </p:spPr>
      </p:pic>
      <p:sp>
        <p:nvSpPr>
          <p:cNvPr id="38" name="Kotak Teks 37">
            <a:extLst>
              <a:ext uri="{FF2B5EF4-FFF2-40B4-BE49-F238E27FC236}">
                <a16:creationId xmlns:a16="http://schemas.microsoft.com/office/drawing/2014/main" id="{B9215FC6-625D-4247-85D9-2583F78A935F}"/>
              </a:ext>
            </a:extLst>
          </p:cNvPr>
          <p:cNvSpPr txBox="1"/>
          <p:nvPr/>
        </p:nvSpPr>
        <p:spPr>
          <a:xfrm>
            <a:off x="1881308" y="5046023"/>
            <a:ext cx="16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lpjk.pu.go.id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sp>
        <p:nvSpPr>
          <p:cNvPr id="39" name="Kotak Teks 38">
            <a:extLst>
              <a:ext uri="{FF2B5EF4-FFF2-40B4-BE49-F238E27FC236}">
                <a16:creationId xmlns:a16="http://schemas.microsoft.com/office/drawing/2014/main" id="{AC82641A-CB24-45FD-99A7-653C35ECDD5D}"/>
              </a:ext>
            </a:extLst>
          </p:cNvPr>
          <p:cNvSpPr txBox="1"/>
          <p:nvPr/>
        </p:nvSpPr>
        <p:spPr>
          <a:xfrm>
            <a:off x="4047395" y="5076503"/>
            <a:ext cx="147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PUPR.LPJK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sp>
        <p:nvSpPr>
          <p:cNvPr id="40" name="Kotak Teks 39">
            <a:extLst>
              <a:ext uri="{FF2B5EF4-FFF2-40B4-BE49-F238E27FC236}">
                <a16:creationId xmlns:a16="http://schemas.microsoft.com/office/drawing/2014/main" id="{64E84E86-6ACF-46F0-A428-425DB576048F}"/>
              </a:ext>
            </a:extLst>
          </p:cNvPr>
          <p:cNvSpPr txBox="1"/>
          <p:nvPr/>
        </p:nvSpPr>
        <p:spPr>
          <a:xfrm>
            <a:off x="1056190" y="56678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pupr_lpjk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pic>
        <p:nvPicPr>
          <p:cNvPr id="46" name="Picture 6" descr="lgo sigap.png">
            <a:extLst>
              <a:ext uri="{FF2B5EF4-FFF2-40B4-BE49-F238E27FC236}">
                <a16:creationId xmlns:a16="http://schemas.microsoft.com/office/drawing/2014/main" id="{A70A94D1-2BB4-4B44-A968-23BACCB2EE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5233" y="1"/>
            <a:ext cx="2006767" cy="773722"/>
          </a:xfrm>
          <a:prstGeom prst="rect">
            <a:avLst/>
          </a:prstGeom>
        </p:spPr>
      </p:pic>
      <p:sp>
        <p:nvSpPr>
          <p:cNvPr id="47" name="Kotak Teks 46">
            <a:extLst>
              <a:ext uri="{FF2B5EF4-FFF2-40B4-BE49-F238E27FC236}">
                <a16:creationId xmlns:a16="http://schemas.microsoft.com/office/drawing/2014/main" id="{F831556C-91E3-4580-83C9-08169AEADDFE}"/>
              </a:ext>
            </a:extLst>
          </p:cNvPr>
          <p:cNvSpPr txBox="1"/>
          <p:nvPr/>
        </p:nvSpPr>
        <p:spPr>
          <a:xfrm>
            <a:off x="7255672" y="4614838"/>
            <a:ext cx="516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TERIMA KASIH</a:t>
            </a:r>
          </a:p>
        </p:txBody>
      </p:sp>
      <p:sp>
        <p:nvSpPr>
          <p:cNvPr id="22" name="Kotak Teks 29">
            <a:extLst>
              <a:ext uri="{FF2B5EF4-FFF2-40B4-BE49-F238E27FC236}">
                <a16:creationId xmlns:a16="http://schemas.microsoft.com/office/drawing/2014/main" id="{71159609-AB77-4DE4-8408-2F0729939B17}"/>
              </a:ext>
            </a:extLst>
          </p:cNvPr>
          <p:cNvSpPr txBox="1"/>
          <p:nvPr/>
        </p:nvSpPr>
        <p:spPr>
          <a:xfrm>
            <a:off x="480407" y="4240458"/>
            <a:ext cx="3655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  <a:hlinkClick r:id="rId9"/>
              </a:rPr>
              <a:t>sekretariatlpjk@pu.go.id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|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(021)72789126</a:t>
            </a: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sp>
        <p:nvSpPr>
          <p:cNvPr id="24" name="Kotak Teks 40">
            <a:extLst>
              <a:ext uri="{FF2B5EF4-FFF2-40B4-BE49-F238E27FC236}">
                <a16:creationId xmlns:a16="http://schemas.microsoft.com/office/drawing/2014/main" id="{ECFD015C-4986-4699-B45C-58A13C8831A2}"/>
              </a:ext>
            </a:extLst>
          </p:cNvPr>
          <p:cNvSpPr txBox="1"/>
          <p:nvPr/>
        </p:nvSpPr>
        <p:spPr>
          <a:xfrm>
            <a:off x="4817158" y="568244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PUPR_LPJK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95" y="4290003"/>
            <a:ext cx="440050" cy="400746"/>
          </a:xfrm>
          <a:prstGeom prst="rect">
            <a:avLst/>
          </a:prstGeom>
        </p:spPr>
      </p:pic>
      <p:sp>
        <p:nvSpPr>
          <p:cNvPr id="28" name="Kotak Teks 29">
            <a:extLst>
              <a:ext uri="{FF2B5EF4-FFF2-40B4-BE49-F238E27FC236}">
                <a16:creationId xmlns:a16="http://schemas.microsoft.com/office/drawing/2014/main" id="{71159609-AB77-4DE4-8408-2F0729939B17}"/>
              </a:ext>
            </a:extLst>
          </p:cNvPr>
          <p:cNvSpPr txBox="1"/>
          <p:nvPr/>
        </p:nvSpPr>
        <p:spPr>
          <a:xfrm>
            <a:off x="4425769" y="4234656"/>
            <a:ext cx="2812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Jl.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Wijaya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I No. 68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Kebayoran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Baru,Jakarta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Selatan, Indonesia, 12110</a:t>
            </a: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pic>
        <p:nvPicPr>
          <p:cNvPr id="29" name="Gambar 35">
            <a:extLst>
              <a:ext uri="{FF2B5EF4-FFF2-40B4-BE49-F238E27FC236}">
                <a16:creationId xmlns:a16="http://schemas.microsoft.com/office/drawing/2014/main" id="{3F8F70A5-8547-43DD-B32F-A746E40302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548" y="5667880"/>
            <a:ext cx="480397" cy="444943"/>
          </a:xfrm>
          <a:prstGeom prst="rect">
            <a:avLst/>
          </a:prstGeom>
        </p:spPr>
      </p:pic>
      <p:sp>
        <p:nvSpPr>
          <p:cNvPr id="30" name="Kotak Teks 40">
            <a:extLst>
              <a:ext uri="{FF2B5EF4-FFF2-40B4-BE49-F238E27FC236}">
                <a16:creationId xmlns:a16="http://schemas.microsoft.com/office/drawing/2014/main" id="{ECFD015C-4986-4699-B45C-58A13C8831A2}"/>
              </a:ext>
            </a:extLst>
          </p:cNvPr>
          <p:cNvSpPr txBox="1"/>
          <p:nvPr/>
        </p:nvSpPr>
        <p:spPr>
          <a:xfrm>
            <a:off x="2778145" y="566788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PUPR_LPJK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851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/>
          <p:cNvGrpSpPr/>
          <p:nvPr/>
        </p:nvGrpSpPr>
        <p:grpSpPr>
          <a:xfrm>
            <a:off x="1570455" y="831912"/>
            <a:ext cx="9051089" cy="5194175"/>
            <a:chOff x="201847" y="608061"/>
            <a:chExt cx="11958702" cy="6566780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2573882-4C95-4E39-993C-0C14AA09F892}"/>
                </a:ext>
              </a:extLst>
            </p:cNvPr>
            <p:cNvSpPr/>
            <p:nvPr/>
          </p:nvSpPr>
          <p:spPr>
            <a:xfrm>
              <a:off x="201847" y="608061"/>
              <a:ext cx="11958702" cy="656678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C31088DE-43CA-474D-ACF5-710AD503578D}"/>
                </a:ext>
              </a:extLst>
            </p:cNvPr>
            <p:cNvSpPr/>
            <p:nvPr/>
          </p:nvSpPr>
          <p:spPr>
            <a:xfrm>
              <a:off x="429661" y="721785"/>
              <a:ext cx="1730323" cy="20257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26" name="Rectangle: Rounded Corners 6">
              <a:extLst>
                <a:ext uri="{FF2B5EF4-FFF2-40B4-BE49-F238E27FC236}">
                  <a16:creationId xmlns:a16="http://schemas.microsoft.com/office/drawing/2014/main" id="{87CE702A-2AD3-4CFF-BD62-F5E9C4242AF5}"/>
                </a:ext>
              </a:extLst>
            </p:cNvPr>
            <p:cNvSpPr/>
            <p:nvPr/>
          </p:nvSpPr>
          <p:spPr>
            <a:xfrm>
              <a:off x="556551" y="826479"/>
              <a:ext cx="1476000" cy="1076991"/>
            </a:xfrm>
            <a:prstGeom prst="roundRect">
              <a:avLst>
                <a:gd name="adj" fmla="val 7692"/>
              </a:avLst>
            </a:prstGeom>
            <a:solidFill>
              <a:srgbClr val="F8BA44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BFD38EBD-94E1-4DE6-BDE7-698CA9D53652}"/>
                </a:ext>
              </a:extLst>
            </p:cNvPr>
            <p:cNvSpPr txBox="1"/>
            <p:nvPr/>
          </p:nvSpPr>
          <p:spPr>
            <a:xfrm>
              <a:off x="807210" y="1011031"/>
              <a:ext cx="974685" cy="583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D" sz="12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UU</a:t>
              </a:r>
            </a:p>
            <a:p>
              <a:pPr algn="ctr"/>
              <a:r>
                <a:rPr lang="en-ID" sz="12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18/1999</a:t>
              </a:r>
              <a:endParaRPr lang="en-US" sz="12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407F14E6-120A-4D51-9FDC-795700433F07}"/>
                </a:ext>
              </a:extLst>
            </p:cNvPr>
            <p:cNvSpPr txBox="1"/>
            <p:nvPr/>
          </p:nvSpPr>
          <p:spPr>
            <a:xfrm>
              <a:off x="528416" y="1953936"/>
              <a:ext cx="1584000" cy="52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Tentang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Jasa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Konstruksi</a:t>
              </a:r>
              <a:endParaRPr lang="en-US" sz="105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27F4EB4-FF9A-4ED2-9C3E-9DBC60E03F86}"/>
                </a:ext>
              </a:extLst>
            </p:cNvPr>
            <p:cNvSpPr/>
            <p:nvPr/>
          </p:nvSpPr>
          <p:spPr>
            <a:xfrm>
              <a:off x="2332096" y="721785"/>
              <a:ext cx="4606363" cy="20257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30" name="Rectangle: Rounded Corners 13">
              <a:extLst>
                <a:ext uri="{FF2B5EF4-FFF2-40B4-BE49-F238E27FC236}">
                  <a16:creationId xmlns:a16="http://schemas.microsoft.com/office/drawing/2014/main" id="{074FF5DA-86D7-433C-A219-5DEFD552D9D4}"/>
                </a:ext>
              </a:extLst>
            </p:cNvPr>
            <p:cNvSpPr/>
            <p:nvPr/>
          </p:nvSpPr>
          <p:spPr>
            <a:xfrm>
              <a:off x="2446119" y="858945"/>
              <a:ext cx="1800000" cy="972000"/>
            </a:xfrm>
            <a:prstGeom prst="roundRect">
              <a:avLst>
                <a:gd name="adj" fmla="val 7692"/>
              </a:avLst>
            </a:prstGeom>
            <a:solidFill>
              <a:srgbClr val="1E3267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bg1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703021E-3401-4B12-96B1-7F20180890DA}"/>
                </a:ext>
              </a:extLst>
            </p:cNvPr>
            <p:cNvSpPr txBox="1"/>
            <p:nvPr/>
          </p:nvSpPr>
          <p:spPr>
            <a:xfrm>
              <a:off x="2560825" y="873173"/>
              <a:ext cx="1516883" cy="758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D" sz="1100" b="1" dirty="0">
                  <a:solidFill>
                    <a:schemeClr val="bg1"/>
                  </a:solidFill>
                  <a:latin typeface=""/>
                  <a:ea typeface="Century Gothic" charset="0"/>
                  <a:cs typeface="Century Gothic" charset="0"/>
                </a:rPr>
                <a:t>PP 28/2000 JO</a:t>
              </a:r>
            </a:p>
            <a:p>
              <a:pPr algn="ctr"/>
              <a:r>
                <a:rPr lang="en-ID" sz="1100" b="1" dirty="0">
                  <a:solidFill>
                    <a:schemeClr val="bg1"/>
                  </a:solidFill>
                  <a:latin typeface=""/>
                  <a:ea typeface="Century Gothic" charset="0"/>
                  <a:cs typeface="Century Gothic" charset="0"/>
                </a:rPr>
                <a:t>PP 4/2010 JO</a:t>
              </a:r>
            </a:p>
            <a:p>
              <a:pPr algn="ctr"/>
              <a:r>
                <a:rPr lang="en-ID" sz="1100" b="1" dirty="0">
                  <a:solidFill>
                    <a:schemeClr val="bg1"/>
                  </a:solidFill>
                  <a:latin typeface=""/>
                  <a:ea typeface="Century Gothic" charset="0"/>
                  <a:cs typeface="Century Gothic" charset="0"/>
                </a:rPr>
                <a:t>PP 92/2010</a:t>
              </a:r>
              <a:endParaRPr lang="en-US" sz="1100" b="1" dirty="0">
                <a:solidFill>
                  <a:schemeClr val="bg1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2612C87-095C-4EBD-A199-A9663C6DA321}"/>
                </a:ext>
              </a:extLst>
            </p:cNvPr>
            <p:cNvSpPr txBox="1"/>
            <p:nvPr/>
          </p:nvSpPr>
          <p:spPr>
            <a:xfrm>
              <a:off x="2445788" y="1898499"/>
              <a:ext cx="1799999" cy="729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Usaha dan Peran Masyarakat Jasa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Konstruksi</a:t>
              </a:r>
              <a:endParaRPr lang="en-US" sz="105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439383C-BDE4-4245-AEE0-96EB618637E2}"/>
                </a:ext>
              </a:extLst>
            </p:cNvPr>
            <p:cNvSpPr txBox="1"/>
            <p:nvPr/>
          </p:nvSpPr>
          <p:spPr>
            <a:xfrm>
              <a:off x="4450529" y="889262"/>
              <a:ext cx="2279529" cy="15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PP 4/2010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Sekretariat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LPJK di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bawah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Kementerian PUPR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namun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tidak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disetujui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oleh Masyarakat 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Jakon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;</a:t>
              </a:r>
            </a:p>
            <a:p>
              <a:pPr algn="ctr"/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ke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PP 92/2010</a:t>
              </a:r>
              <a:endParaRPr lang="en-US" sz="105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B179AA32-BB3A-4C67-8CAB-966440725EAE}"/>
                </a:ext>
              </a:extLst>
            </p:cNvPr>
            <p:cNvSpPr/>
            <p:nvPr/>
          </p:nvSpPr>
          <p:spPr>
            <a:xfrm>
              <a:off x="7052151" y="721785"/>
              <a:ext cx="2448000" cy="20257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35" name="Rectangle: Rounded Corners 18">
              <a:extLst>
                <a:ext uri="{FF2B5EF4-FFF2-40B4-BE49-F238E27FC236}">
                  <a16:creationId xmlns:a16="http://schemas.microsoft.com/office/drawing/2014/main" id="{F6039B96-D57E-4BCB-AE78-636F23FB78D2}"/>
                </a:ext>
              </a:extLst>
            </p:cNvPr>
            <p:cNvSpPr/>
            <p:nvPr/>
          </p:nvSpPr>
          <p:spPr>
            <a:xfrm>
              <a:off x="7195941" y="870254"/>
              <a:ext cx="2138289" cy="1004682"/>
            </a:xfrm>
            <a:prstGeom prst="roundRect">
              <a:avLst>
                <a:gd name="adj" fmla="val 7692"/>
              </a:avLst>
            </a:prstGeom>
            <a:solidFill>
              <a:schemeClr val="accent6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5D74421B-0119-433F-A3DC-47E4407A57B7}"/>
                </a:ext>
              </a:extLst>
            </p:cNvPr>
            <p:cNvSpPr txBox="1"/>
            <p:nvPr/>
          </p:nvSpPr>
          <p:spPr>
            <a:xfrm>
              <a:off x="7495758" y="935570"/>
              <a:ext cx="1516883" cy="758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D" sz="1100" b="1" dirty="0">
                  <a:latin typeface=""/>
                  <a:ea typeface="Century Gothic" charset="0"/>
                  <a:cs typeface="Century Gothic" charset="0"/>
                </a:rPr>
                <a:t>PP 29/2000 JO</a:t>
              </a:r>
            </a:p>
            <a:p>
              <a:pPr algn="ctr"/>
              <a:r>
                <a:rPr lang="en-ID" sz="1100" b="1" dirty="0">
                  <a:latin typeface=""/>
                  <a:ea typeface="Century Gothic" charset="0"/>
                  <a:cs typeface="Century Gothic" charset="0"/>
                </a:rPr>
                <a:t>PP 59/2010 JO</a:t>
              </a:r>
            </a:p>
            <a:p>
              <a:pPr algn="ctr"/>
              <a:r>
                <a:rPr lang="en-ID" sz="1100" b="1" dirty="0">
                  <a:latin typeface=""/>
                  <a:ea typeface="Century Gothic" charset="0"/>
                  <a:cs typeface="Century Gothic" charset="0"/>
                </a:rPr>
                <a:t>PP 79/2015</a:t>
              </a:r>
              <a:endParaRPr lang="en-US" sz="1100" b="1" dirty="0"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0559C3E1-7F57-46A0-9152-D28CAA2BAAF6}"/>
                </a:ext>
              </a:extLst>
            </p:cNvPr>
            <p:cNvSpPr txBox="1"/>
            <p:nvPr/>
          </p:nvSpPr>
          <p:spPr>
            <a:xfrm>
              <a:off x="7097010" y="1975303"/>
              <a:ext cx="2403140" cy="52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Penyelenggaraan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Jasa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Konstruksi</a:t>
              </a:r>
              <a:endParaRPr lang="en-US" sz="105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F594EA4-3F65-4001-97F2-2E60994517B9}"/>
                </a:ext>
              </a:extLst>
            </p:cNvPr>
            <p:cNvSpPr/>
            <p:nvPr/>
          </p:nvSpPr>
          <p:spPr>
            <a:xfrm>
              <a:off x="9613843" y="721785"/>
              <a:ext cx="2275104" cy="20257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85496CA-B7D4-41EF-9826-00082EDAEEA6}"/>
                </a:ext>
              </a:extLst>
            </p:cNvPr>
            <p:cNvSpPr txBox="1"/>
            <p:nvPr/>
          </p:nvSpPr>
          <p:spPr>
            <a:xfrm>
              <a:off x="9727103" y="1682915"/>
              <a:ext cx="1793401" cy="52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Pembinaan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Jasa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Konstruksi</a:t>
              </a:r>
              <a:endParaRPr lang="en-US" sz="105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40" name="Rectangle: Rounded Corners 25">
              <a:extLst>
                <a:ext uri="{FF2B5EF4-FFF2-40B4-BE49-F238E27FC236}">
                  <a16:creationId xmlns:a16="http://schemas.microsoft.com/office/drawing/2014/main" id="{272EC694-33E0-419B-9C16-A7B69B6DF3DB}"/>
                </a:ext>
              </a:extLst>
            </p:cNvPr>
            <p:cNvSpPr/>
            <p:nvPr/>
          </p:nvSpPr>
          <p:spPr>
            <a:xfrm>
              <a:off x="9784161" y="867305"/>
              <a:ext cx="1759879" cy="584775"/>
            </a:xfrm>
            <a:prstGeom prst="roundRect">
              <a:avLst>
                <a:gd name="adj" fmla="val 7692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80C34B79-CF9A-4BFD-8144-0CF7C99C6C5B}"/>
                </a:ext>
              </a:extLst>
            </p:cNvPr>
            <p:cNvSpPr txBox="1"/>
            <p:nvPr/>
          </p:nvSpPr>
          <p:spPr>
            <a:xfrm>
              <a:off x="10070816" y="957419"/>
              <a:ext cx="1218250" cy="330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D" sz="11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PP 30/2000</a:t>
              </a:r>
              <a:endParaRPr lang="en-US" sz="11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5B55A069-2F27-47C9-A45F-1B7FFA74273B}"/>
                </a:ext>
              </a:extLst>
            </p:cNvPr>
            <p:cNvSpPr/>
            <p:nvPr/>
          </p:nvSpPr>
          <p:spPr>
            <a:xfrm>
              <a:off x="429660" y="2905135"/>
              <a:ext cx="1730323" cy="182883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43" name="Rectangle: Rounded Corners 28">
              <a:extLst>
                <a:ext uri="{FF2B5EF4-FFF2-40B4-BE49-F238E27FC236}">
                  <a16:creationId xmlns:a16="http://schemas.microsoft.com/office/drawing/2014/main" id="{4F14436E-C359-487C-8387-A958C4A359B2}"/>
                </a:ext>
              </a:extLst>
            </p:cNvPr>
            <p:cNvSpPr/>
            <p:nvPr/>
          </p:nvSpPr>
          <p:spPr>
            <a:xfrm>
              <a:off x="543398" y="3025349"/>
              <a:ext cx="1476000" cy="892438"/>
            </a:xfrm>
            <a:prstGeom prst="roundRect">
              <a:avLst>
                <a:gd name="adj" fmla="val 7692"/>
              </a:avLst>
            </a:prstGeom>
            <a:solidFill>
              <a:schemeClr val="accent6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141DB0A-147C-41CE-80A0-423955601F40}"/>
                </a:ext>
              </a:extLst>
            </p:cNvPr>
            <p:cNvSpPr txBox="1"/>
            <p:nvPr/>
          </p:nvSpPr>
          <p:spPr>
            <a:xfrm>
              <a:off x="794055" y="3145191"/>
              <a:ext cx="974685" cy="583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D" sz="12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UU</a:t>
              </a:r>
            </a:p>
            <a:p>
              <a:pPr algn="ctr"/>
              <a:r>
                <a:rPr lang="en-ID" sz="12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02/2017</a:t>
              </a:r>
              <a:endParaRPr lang="en-US" sz="12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F465C80-B0B4-4B02-BFE2-B2D3DB3A1996}"/>
                </a:ext>
              </a:extLst>
            </p:cNvPr>
            <p:cNvSpPr txBox="1"/>
            <p:nvPr/>
          </p:nvSpPr>
          <p:spPr>
            <a:xfrm>
              <a:off x="500000" y="3940730"/>
              <a:ext cx="1584000" cy="52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Tentang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Jasa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Konstruksi</a:t>
              </a:r>
              <a:endParaRPr lang="en-US" sz="105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82436E7-D0AF-464A-8CC7-EA743A380F89}"/>
                </a:ext>
              </a:extLst>
            </p:cNvPr>
            <p:cNvSpPr/>
            <p:nvPr/>
          </p:nvSpPr>
          <p:spPr>
            <a:xfrm>
              <a:off x="2332096" y="2884693"/>
              <a:ext cx="9556851" cy="186319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47" name="Rectangle: Rounded Corners 33">
              <a:extLst>
                <a:ext uri="{FF2B5EF4-FFF2-40B4-BE49-F238E27FC236}">
                  <a16:creationId xmlns:a16="http://schemas.microsoft.com/office/drawing/2014/main" id="{EFC5FF28-FBE2-4856-B2EB-7A5914F77FC7}"/>
                </a:ext>
              </a:extLst>
            </p:cNvPr>
            <p:cNvSpPr/>
            <p:nvPr/>
          </p:nvSpPr>
          <p:spPr>
            <a:xfrm>
              <a:off x="2432863" y="2968588"/>
              <a:ext cx="1812924" cy="693345"/>
            </a:xfrm>
            <a:prstGeom prst="roundRect">
              <a:avLst>
                <a:gd name="adj" fmla="val 7692"/>
              </a:avLst>
            </a:prstGeom>
            <a:solidFill>
              <a:srgbClr val="F8BA44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C28E55D-ECA2-42D6-A995-2AE003530A55}"/>
                </a:ext>
              </a:extLst>
            </p:cNvPr>
            <p:cNvSpPr txBox="1"/>
            <p:nvPr/>
          </p:nvSpPr>
          <p:spPr>
            <a:xfrm>
              <a:off x="2729967" y="3100778"/>
              <a:ext cx="1218250" cy="330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D" sz="11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PP 22/2020</a:t>
              </a:r>
              <a:endParaRPr lang="en-US" sz="11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C967F923-3C2F-40F4-9766-8997D529FC10}"/>
                </a:ext>
              </a:extLst>
            </p:cNvPr>
            <p:cNvSpPr txBox="1"/>
            <p:nvPr/>
          </p:nvSpPr>
          <p:spPr>
            <a:xfrm>
              <a:off x="2390659" y="3671095"/>
              <a:ext cx="1880091" cy="700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Usaha dan Peran Masyarakat Jasa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Konstruksi</a:t>
              </a:r>
              <a:endParaRPr lang="en-US" sz="10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50" name="Rectangle: Rounded Corners 36">
              <a:extLst>
                <a:ext uri="{FF2B5EF4-FFF2-40B4-BE49-F238E27FC236}">
                  <a16:creationId xmlns:a16="http://schemas.microsoft.com/office/drawing/2014/main" id="{2014DB8F-CCB0-49A7-9A7A-D39A23FD9572}"/>
                </a:ext>
              </a:extLst>
            </p:cNvPr>
            <p:cNvSpPr/>
            <p:nvPr/>
          </p:nvSpPr>
          <p:spPr>
            <a:xfrm>
              <a:off x="7350294" y="2961878"/>
              <a:ext cx="2039455" cy="830997"/>
            </a:xfrm>
            <a:prstGeom prst="roundRect">
              <a:avLst>
                <a:gd name="adj" fmla="val 7692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C64E2F10-A33D-4508-B323-B63924863EA3}"/>
                </a:ext>
              </a:extLst>
            </p:cNvPr>
            <p:cNvSpPr txBox="1"/>
            <p:nvPr/>
          </p:nvSpPr>
          <p:spPr>
            <a:xfrm>
              <a:off x="7438794" y="3083614"/>
              <a:ext cx="1913691" cy="52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Permen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PUPR  No. 9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Tahun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2020</a:t>
              </a:r>
              <a:endParaRPr lang="en-US" sz="105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78436A75-D28A-418F-9626-CF5AB2CBEC38}"/>
                </a:ext>
              </a:extLst>
            </p:cNvPr>
            <p:cNvSpPr txBox="1"/>
            <p:nvPr/>
          </p:nvSpPr>
          <p:spPr>
            <a:xfrm>
              <a:off x="7307755" y="3809171"/>
              <a:ext cx="2140314" cy="894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Perubahan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LPJK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dari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Lembaga Masyarakat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menjadi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Lembaga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Pemerintah</a:t>
              </a:r>
              <a:endParaRPr lang="en-US" sz="10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53" name="Rectangle: Rounded Corners 41">
              <a:extLst>
                <a:ext uri="{FF2B5EF4-FFF2-40B4-BE49-F238E27FC236}">
                  <a16:creationId xmlns:a16="http://schemas.microsoft.com/office/drawing/2014/main" id="{29965463-079F-46A3-8670-A5B69CAA4AFD}"/>
                </a:ext>
              </a:extLst>
            </p:cNvPr>
            <p:cNvSpPr/>
            <p:nvPr/>
          </p:nvSpPr>
          <p:spPr>
            <a:xfrm>
              <a:off x="9522806" y="2961820"/>
              <a:ext cx="1925819" cy="864898"/>
            </a:xfrm>
            <a:prstGeom prst="roundRect">
              <a:avLst>
                <a:gd name="adj" fmla="val 7692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FB97CF5-F23A-465B-945A-EB26E5AEDC35}"/>
                </a:ext>
              </a:extLst>
            </p:cNvPr>
            <p:cNvSpPr txBox="1"/>
            <p:nvPr/>
          </p:nvSpPr>
          <p:spPr>
            <a:xfrm>
              <a:off x="9561863" y="3111496"/>
              <a:ext cx="1925818" cy="52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Permen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PUPR No. 10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Tahun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2020</a:t>
              </a:r>
              <a:endParaRPr lang="en-US" sz="105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F7DB5DB2-7678-4C09-B678-ED5D63C276ED}"/>
                </a:ext>
              </a:extLst>
            </p:cNvPr>
            <p:cNvSpPr txBox="1"/>
            <p:nvPr/>
          </p:nvSpPr>
          <p:spPr>
            <a:xfrm>
              <a:off x="9492300" y="3826717"/>
              <a:ext cx="1967213" cy="894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Akreditasi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Asosiasi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BU,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Asosiasi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Profesi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dan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Asosiasi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Rantai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Pasok</a:t>
              </a:r>
              <a:endParaRPr lang="en-US" sz="10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56" name="Rectangle: Rounded Corners 44">
              <a:extLst>
                <a:ext uri="{FF2B5EF4-FFF2-40B4-BE49-F238E27FC236}">
                  <a16:creationId xmlns:a16="http://schemas.microsoft.com/office/drawing/2014/main" id="{850F0FDE-716B-4A79-8838-42B6356F52F9}"/>
                </a:ext>
              </a:extLst>
            </p:cNvPr>
            <p:cNvSpPr/>
            <p:nvPr/>
          </p:nvSpPr>
          <p:spPr>
            <a:xfrm>
              <a:off x="4322310" y="2965035"/>
              <a:ext cx="2916571" cy="693345"/>
            </a:xfrm>
            <a:prstGeom prst="roundRect">
              <a:avLst>
                <a:gd name="adj" fmla="val 7692"/>
              </a:avLst>
            </a:prstGeom>
            <a:solidFill>
              <a:srgbClr val="FFFF9B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DB359ECD-B4FC-4611-B178-A3033730EEEE}"/>
                </a:ext>
              </a:extLst>
            </p:cNvPr>
            <p:cNvSpPr txBox="1"/>
            <p:nvPr/>
          </p:nvSpPr>
          <p:spPr>
            <a:xfrm>
              <a:off x="4288727" y="3071261"/>
              <a:ext cx="2907214" cy="50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Mencabut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3 PP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Pelaksanaan</a:t>
              </a:r>
              <a:endParaRPr lang="en-ID" sz="10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  <a:p>
              <a:pPr algn="ctr"/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UU 18/1999 dan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Perubahannya</a:t>
              </a:r>
              <a:endParaRPr lang="en-US" sz="10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397653F-0222-4705-8F33-557F6F6A60D6}"/>
                </a:ext>
              </a:extLst>
            </p:cNvPr>
            <p:cNvSpPr/>
            <p:nvPr/>
          </p:nvSpPr>
          <p:spPr>
            <a:xfrm>
              <a:off x="452990" y="4923200"/>
              <a:ext cx="1730323" cy="21055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59" name="Rectangle: Rounded Corners 51">
              <a:extLst>
                <a:ext uri="{FF2B5EF4-FFF2-40B4-BE49-F238E27FC236}">
                  <a16:creationId xmlns:a16="http://schemas.microsoft.com/office/drawing/2014/main" id="{85517915-49E2-4D06-ADDD-85B99B3A1F4D}"/>
                </a:ext>
              </a:extLst>
            </p:cNvPr>
            <p:cNvSpPr/>
            <p:nvPr/>
          </p:nvSpPr>
          <p:spPr>
            <a:xfrm>
              <a:off x="566728" y="5021644"/>
              <a:ext cx="1476000" cy="892438"/>
            </a:xfrm>
            <a:prstGeom prst="roundRect">
              <a:avLst>
                <a:gd name="adj" fmla="val 7692"/>
              </a:avLst>
            </a:prstGeom>
            <a:solidFill>
              <a:srgbClr val="1E3267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FFCB6DA7-67BA-4458-B2C2-B3ABEC8B2000}"/>
                </a:ext>
              </a:extLst>
            </p:cNvPr>
            <p:cNvSpPr txBox="1"/>
            <p:nvPr/>
          </p:nvSpPr>
          <p:spPr>
            <a:xfrm>
              <a:off x="822976" y="5141487"/>
              <a:ext cx="963502" cy="583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D" sz="1200" b="1" dirty="0">
                  <a:solidFill>
                    <a:schemeClr val="bg1"/>
                  </a:solidFill>
                  <a:latin typeface=""/>
                  <a:ea typeface="Century Gothic" charset="0"/>
                  <a:cs typeface="Century Gothic" charset="0"/>
                </a:rPr>
                <a:t>UU</a:t>
              </a:r>
            </a:p>
            <a:p>
              <a:pPr algn="ctr"/>
              <a:r>
                <a:rPr lang="en-ID" sz="1200" b="1" dirty="0">
                  <a:solidFill>
                    <a:schemeClr val="bg1"/>
                  </a:solidFill>
                  <a:latin typeface=""/>
                  <a:ea typeface="Century Gothic" charset="0"/>
                  <a:cs typeface="Century Gothic" charset="0"/>
                </a:rPr>
                <a:t>11/2020</a:t>
              </a:r>
              <a:endParaRPr lang="en-US" sz="1200" b="1" dirty="0">
                <a:solidFill>
                  <a:schemeClr val="bg1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3299494E-5931-45C8-8E92-F223B7B81415}"/>
                </a:ext>
              </a:extLst>
            </p:cNvPr>
            <p:cNvSpPr txBox="1"/>
            <p:nvPr/>
          </p:nvSpPr>
          <p:spPr>
            <a:xfrm>
              <a:off x="523330" y="5893481"/>
              <a:ext cx="1584000" cy="52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Tentang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 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Cipta</a:t>
              </a:r>
              <a:r>
                <a:rPr lang="en-ID" sz="105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105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Kerja</a:t>
              </a:r>
              <a:endParaRPr lang="en-US" sz="105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F989B7D7-7D24-B48C-7F98-A12227D50C85}"/>
                </a:ext>
              </a:extLst>
            </p:cNvPr>
            <p:cNvSpPr/>
            <p:nvPr/>
          </p:nvSpPr>
          <p:spPr>
            <a:xfrm>
              <a:off x="2404975" y="4888002"/>
              <a:ext cx="9483972" cy="214073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63" name="Rectangle: Rounded Corners 40">
              <a:extLst>
                <a:ext uri="{FF2B5EF4-FFF2-40B4-BE49-F238E27FC236}">
                  <a16:creationId xmlns:a16="http://schemas.microsoft.com/office/drawing/2014/main" id="{06380F5A-DBA1-2B19-20BF-5ADD7521071A}"/>
                </a:ext>
              </a:extLst>
            </p:cNvPr>
            <p:cNvSpPr/>
            <p:nvPr/>
          </p:nvSpPr>
          <p:spPr>
            <a:xfrm>
              <a:off x="3998448" y="4962382"/>
              <a:ext cx="1609468" cy="528016"/>
            </a:xfrm>
            <a:prstGeom prst="roundRect">
              <a:avLst>
                <a:gd name="adj" fmla="val 7692"/>
              </a:avLst>
            </a:prstGeom>
            <a:solidFill>
              <a:srgbClr val="F8BA44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84FD397-A5AD-2197-9E22-44EFC358C75B}"/>
                </a:ext>
              </a:extLst>
            </p:cNvPr>
            <p:cNvSpPr txBox="1"/>
            <p:nvPr/>
          </p:nvSpPr>
          <p:spPr>
            <a:xfrm>
              <a:off x="3845185" y="5097722"/>
              <a:ext cx="1896913" cy="311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PP 14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Tahun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2021</a:t>
              </a:r>
              <a:endParaRPr lang="en-US" sz="10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17052859-5600-B55B-59BE-7229FB44528B}"/>
                </a:ext>
              </a:extLst>
            </p:cNvPr>
            <p:cNvSpPr txBox="1"/>
            <p:nvPr/>
          </p:nvSpPr>
          <p:spPr>
            <a:xfrm>
              <a:off x="3846606" y="5521136"/>
              <a:ext cx="1889073" cy="1361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Perubahan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Atas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Peraturan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Pemerintah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Nomor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22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Tahun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2020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tentang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Peraturan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Pelaksanaan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Undang-Undang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Nomor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2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Tahun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2017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tentang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Jasa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Konstruksi</a:t>
              </a:r>
              <a:endParaRPr lang="en-US" sz="8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3DB16E57-6137-C5CB-7B62-BE87A4FD7CB0}"/>
                </a:ext>
              </a:extLst>
            </p:cNvPr>
            <p:cNvSpPr txBox="1"/>
            <p:nvPr/>
          </p:nvSpPr>
          <p:spPr>
            <a:xfrm>
              <a:off x="2349438" y="5490974"/>
              <a:ext cx="1667071" cy="894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Penyelenggaraan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Perizinan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Berusaha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Berbasis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Risiko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endParaRPr lang="en-US" sz="10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67" name="Rectangle: Rounded Corners 64">
              <a:extLst>
                <a:ext uri="{FF2B5EF4-FFF2-40B4-BE49-F238E27FC236}">
                  <a16:creationId xmlns:a16="http://schemas.microsoft.com/office/drawing/2014/main" id="{4C2EE43D-0AEE-D1BC-17AB-81C4C14B4AC4}"/>
                </a:ext>
              </a:extLst>
            </p:cNvPr>
            <p:cNvSpPr/>
            <p:nvPr/>
          </p:nvSpPr>
          <p:spPr>
            <a:xfrm>
              <a:off x="2438077" y="4944305"/>
              <a:ext cx="1485791" cy="549912"/>
            </a:xfrm>
            <a:prstGeom prst="roundRect">
              <a:avLst>
                <a:gd name="adj" fmla="val 7692"/>
              </a:avLst>
            </a:prstGeom>
            <a:solidFill>
              <a:srgbClr val="F8BA44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3ECFA97F-FF93-A4E1-107B-D2548F51E71C}"/>
                </a:ext>
              </a:extLst>
            </p:cNvPr>
            <p:cNvSpPr txBox="1"/>
            <p:nvPr/>
          </p:nvSpPr>
          <p:spPr>
            <a:xfrm>
              <a:off x="2395542" y="5072502"/>
              <a:ext cx="1634534" cy="311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PP 5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Tahun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2021</a:t>
              </a:r>
              <a:endParaRPr lang="en-US" sz="10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79D18E58-BF26-068E-A9E9-937852EAA044}"/>
                </a:ext>
              </a:extLst>
            </p:cNvPr>
            <p:cNvSpPr txBox="1"/>
            <p:nvPr/>
          </p:nvSpPr>
          <p:spPr>
            <a:xfrm>
              <a:off x="10173021" y="5494215"/>
              <a:ext cx="1803878" cy="1361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Tata Cara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Pelaksanaan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Pemenuhan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Sertifikat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Standar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Jasa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Konstruksi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Dalam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Rangka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Mendukung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Kemudahan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Perizinan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Berusaha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Bagi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Pelaku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Usaha Jasa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Konstruksi</a:t>
              </a:r>
              <a:endParaRPr lang="en-ID" sz="8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70" name="Rectangle: Rounded Corners 9">
              <a:extLst>
                <a:ext uri="{FF2B5EF4-FFF2-40B4-BE49-F238E27FC236}">
                  <a16:creationId xmlns:a16="http://schemas.microsoft.com/office/drawing/2014/main" id="{D822357E-A67A-967E-DA53-7CDF99805FBC}"/>
                </a:ext>
              </a:extLst>
            </p:cNvPr>
            <p:cNvSpPr/>
            <p:nvPr/>
          </p:nvSpPr>
          <p:spPr>
            <a:xfrm>
              <a:off x="5682496" y="4962383"/>
              <a:ext cx="1488988" cy="527778"/>
            </a:xfrm>
            <a:prstGeom prst="roundRect">
              <a:avLst>
                <a:gd name="adj" fmla="val 7692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7A6E165D-B664-D368-7D15-074742181EC5}"/>
                </a:ext>
              </a:extLst>
            </p:cNvPr>
            <p:cNvSpPr txBox="1"/>
            <p:nvPr/>
          </p:nvSpPr>
          <p:spPr>
            <a:xfrm>
              <a:off x="5647704" y="5003539"/>
              <a:ext cx="1632332" cy="50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Permen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PUPR  No. 6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Tahun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2021</a:t>
              </a:r>
              <a:endParaRPr lang="en-US" sz="10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E2D68CDA-3CD2-5AE3-F9A3-1CE7C288387E}"/>
                </a:ext>
              </a:extLst>
            </p:cNvPr>
            <p:cNvSpPr txBox="1"/>
            <p:nvPr/>
          </p:nvSpPr>
          <p:spPr>
            <a:xfrm>
              <a:off x="5544535" y="5515017"/>
              <a:ext cx="1807548" cy="1050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Standar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Kegiatan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Usaha Dan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Produk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Pada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Penyelenggaraan</a:t>
              </a:r>
              <a:endParaRPr lang="en-ID" sz="8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  <a:p>
              <a:pPr algn="ctr"/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Perizinan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Berusaha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Berbasis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Risiko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n-ID" sz="8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Sektor</a:t>
              </a:r>
              <a:r>
                <a:rPr lang="en-ID" sz="8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PUPR</a:t>
              </a:r>
            </a:p>
          </p:txBody>
        </p:sp>
        <p:sp>
          <p:nvSpPr>
            <p:cNvPr id="173" name="Rectangle: Rounded Corners 47">
              <a:extLst>
                <a:ext uri="{FF2B5EF4-FFF2-40B4-BE49-F238E27FC236}">
                  <a16:creationId xmlns:a16="http://schemas.microsoft.com/office/drawing/2014/main" id="{5AC85228-6624-3149-20C9-EE8DCCEBFC14}"/>
                </a:ext>
              </a:extLst>
            </p:cNvPr>
            <p:cNvSpPr/>
            <p:nvPr/>
          </p:nvSpPr>
          <p:spPr>
            <a:xfrm>
              <a:off x="7236633" y="4973846"/>
              <a:ext cx="1488988" cy="527778"/>
            </a:xfrm>
            <a:prstGeom prst="roundRect">
              <a:avLst>
                <a:gd name="adj" fmla="val 7692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EE05A401-FFEF-1783-9C85-3C0085F5815F}"/>
                </a:ext>
              </a:extLst>
            </p:cNvPr>
            <p:cNvSpPr txBox="1"/>
            <p:nvPr/>
          </p:nvSpPr>
          <p:spPr>
            <a:xfrm>
              <a:off x="7191421" y="4998013"/>
              <a:ext cx="1632332" cy="50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Permen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PUPR  No. 8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Tahun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2021</a:t>
              </a:r>
              <a:endParaRPr lang="en-US" sz="10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75" name="Rectangle: Rounded Corners 49">
              <a:extLst>
                <a:ext uri="{FF2B5EF4-FFF2-40B4-BE49-F238E27FC236}">
                  <a16:creationId xmlns:a16="http://schemas.microsoft.com/office/drawing/2014/main" id="{D6815D32-907E-2A49-6990-D382E9B3BC5D}"/>
                </a:ext>
              </a:extLst>
            </p:cNvPr>
            <p:cNvSpPr/>
            <p:nvPr/>
          </p:nvSpPr>
          <p:spPr>
            <a:xfrm>
              <a:off x="8772404" y="4968952"/>
              <a:ext cx="1488988" cy="527778"/>
            </a:xfrm>
            <a:prstGeom prst="roundRect">
              <a:avLst>
                <a:gd name="adj" fmla="val 7692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E314E654-1C85-6662-DFD4-601188F0BD35}"/>
                </a:ext>
              </a:extLst>
            </p:cNvPr>
            <p:cNvSpPr txBox="1"/>
            <p:nvPr/>
          </p:nvSpPr>
          <p:spPr>
            <a:xfrm>
              <a:off x="8721196" y="4989459"/>
              <a:ext cx="1558300" cy="50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Permen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PUPR No. 12 </a:t>
              </a:r>
              <a:r>
                <a:rPr lang="en-ID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Thn</a:t>
              </a:r>
              <a:r>
                <a:rPr lang="en-ID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2021</a:t>
              </a:r>
              <a:endParaRPr lang="en-US" sz="10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77" name="Rectangle: Rounded Corners 56">
              <a:extLst>
                <a:ext uri="{FF2B5EF4-FFF2-40B4-BE49-F238E27FC236}">
                  <a16:creationId xmlns:a16="http://schemas.microsoft.com/office/drawing/2014/main" id="{C1AC3A2E-4CDA-D885-8F54-B1DFA35B5F03}"/>
                </a:ext>
              </a:extLst>
            </p:cNvPr>
            <p:cNvSpPr/>
            <p:nvPr/>
          </p:nvSpPr>
          <p:spPr>
            <a:xfrm>
              <a:off x="10316121" y="4962896"/>
              <a:ext cx="1488988" cy="527778"/>
            </a:xfrm>
            <a:prstGeom prst="roundRect">
              <a:avLst>
                <a:gd name="adj" fmla="val 7692"/>
              </a:avLst>
            </a:prstGeom>
            <a:solidFill>
              <a:srgbClr val="C00000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prstClr val="white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EF8A3B1E-D07C-BBCF-61B5-21AB9EA000A9}"/>
                </a:ext>
              </a:extLst>
            </p:cNvPr>
            <p:cNvSpPr txBox="1"/>
            <p:nvPr/>
          </p:nvSpPr>
          <p:spPr>
            <a:xfrm>
              <a:off x="10259003" y="4960902"/>
              <a:ext cx="1632332" cy="50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b="1" dirty="0" err="1">
                  <a:solidFill>
                    <a:schemeClr val="bg1"/>
                  </a:solidFill>
                  <a:latin typeface=""/>
                  <a:ea typeface="Century Gothic" charset="0"/>
                  <a:cs typeface="Century Gothic" charset="0"/>
                </a:rPr>
                <a:t>Permen</a:t>
              </a:r>
              <a:r>
                <a:rPr lang="en-ID" sz="1000" b="1" dirty="0">
                  <a:solidFill>
                    <a:schemeClr val="bg1"/>
                  </a:solidFill>
                  <a:latin typeface=""/>
                  <a:ea typeface="Century Gothic" charset="0"/>
                  <a:cs typeface="Century Gothic" charset="0"/>
                </a:rPr>
                <a:t> PUPR</a:t>
              </a:r>
            </a:p>
            <a:p>
              <a:pPr algn="ctr"/>
              <a:r>
                <a:rPr lang="en-ID" sz="1000" b="1" dirty="0">
                  <a:solidFill>
                    <a:schemeClr val="bg1"/>
                  </a:solidFill>
                  <a:latin typeface=""/>
                  <a:ea typeface="Century Gothic" charset="0"/>
                  <a:cs typeface="Century Gothic" charset="0"/>
                </a:rPr>
                <a:t>No. 8 </a:t>
              </a:r>
              <a:r>
                <a:rPr lang="en-ID" sz="1000" b="1" dirty="0" err="1">
                  <a:solidFill>
                    <a:schemeClr val="bg1"/>
                  </a:solidFill>
                  <a:latin typeface=""/>
                  <a:ea typeface="Century Gothic" charset="0"/>
                  <a:cs typeface="Century Gothic" charset="0"/>
                </a:rPr>
                <a:t>Tahun</a:t>
              </a:r>
              <a:r>
                <a:rPr lang="en-ID" sz="1000" b="1" dirty="0">
                  <a:solidFill>
                    <a:schemeClr val="bg1"/>
                  </a:solidFill>
                  <a:latin typeface=""/>
                  <a:ea typeface="Century Gothic" charset="0"/>
                  <a:cs typeface="Century Gothic" charset="0"/>
                </a:rPr>
                <a:t> 2022</a:t>
              </a:r>
              <a:endParaRPr lang="en-US" sz="1000" b="1" dirty="0">
                <a:solidFill>
                  <a:schemeClr val="bg1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258C4D60-AAB6-7815-53BC-0E4D5CB5F0AC}"/>
                </a:ext>
              </a:extLst>
            </p:cNvPr>
            <p:cNvSpPr txBox="1"/>
            <p:nvPr/>
          </p:nvSpPr>
          <p:spPr>
            <a:xfrm>
              <a:off x="7156855" y="5517604"/>
              <a:ext cx="1648543" cy="116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Penilai</a:t>
              </a:r>
              <a:r>
                <a:rPr lang="es-ES" sz="9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s-ES" sz="9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Ahli</a:t>
              </a:r>
              <a:r>
                <a:rPr lang="es-ES" sz="9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, </a:t>
              </a:r>
              <a:r>
                <a:rPr lang="es-ES" sz="9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Kegagalan</a:t>
              </a:r>
              <a:r>
                <a:rPr lang="es-ES" sz="9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s-ES" sz="9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Bangunan</a:t>
              </a:r>
              <a:r>
                <a:rPr lang="es-ES" sz="9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, dan </a:t>
              </a:r>
              <a:r>
                <a:rPr lang="es-ES" sz="9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Penilaian</a:t>
              </a:r>
              <a:r>
                <a:rPr lang="es-ES" sz="9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s-ES" sz="9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Kegagalan</a:t>
              </a:r>
              <a:r>
                <a:rPr lang="es-ES" sz="9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s-ES" sz="9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Bangunan</a:t>
              </a:r>
              <a:endParaRPr lang="en-ID" sz="9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CE0B2396-0A0B-5329-747F-ED72EC45C91B}"/>
                </a:ext>
              </a:extLst>
            </p:cNvPr>
            <p:cNvSpPr txBox="1"/>
            <p:nvPr/>
          </p:nvSpPr>
          <p:spPr>
            <a:xfrm>
              <a:off x="8681555" y="5508156"/>
              <a:ext cx="1648543" cy="894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Pelaksanaan</a:t>
              </a:r>
              <a:r>
                <a:rPr lang="es-ES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s-ES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Pengembangan</a:t>
              </a:r>
              <a:r>
                <a:rPr lang="es-ES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s-ES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Keprofesian</a:t>
              </a:r>
              <a:r>
                <a:rPr lang="es-ES" sz="1000" b="1" dirty="0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 </a:t>
              </a:r>
              <a:r>
                <a:rPr lang="es-ES" sz="1000" b="1" dirty="0" err="1">
                  <a:solidFill>
                    <a:prstClr val="black"/>
                  </a:solidFill>
                  <a:latin typeface=""/>
                  <a:ea typeface="Century Gothic" charset="0"/>
                  <a:cs typeface="Century Gothic" charset="0"/>
                </a:rPr>
                <a:t>Berkelanjutan</a:t>
              </a:r>
              <a:endParaRPr lang="en-ID" sz="1000" b="1" dirty="0">
                <a:solidFill>
                  <a:prstClr val="black"/>
                </a:solidFill>
                <a:latin typeface="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7" name="Round Same Side Corner Rectangle 1">
            <a:extLst>
              <a:ext uri="{FF2B5EF4-FFF2-40B4-BE49-F238E27FC236}">
                <a16:creationId xmlns:a16="http://schemas.microsoft.com/office/drawing/2014/main" id="{F28BB610-088E-5610-D875-F769BFBEA67B}"/>
              </a:ext>
            </a:extLst>
          </p:cNvPr>
          <p:cNvSpPr/>
          <p:nvPr/>
        </p:nvSpPr>
        <p:spPr>
          <a:xfrm rot="5400000">
            <a:off x="-350618" y="327325"/>
            <a:ext cx="857283" cy="156047"/>
          </a:xfrm>
          <a:prstGeom prst="round2Same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E8B84D-7B5D-9ED8-5C66-EE9C0797EFDD}"/>
              </a:ext>
            </a:extLst>
          </p:cNvPr>
          <p:cNvSpPr txBox="1">
            <a:spLocks/>
          </p:cNvSpPr>
          <p:nvPr/>
        </p:nvSpPr>
        <p:spPr>
          <a:xfrm>
            <a:off x="265671" y="100246"/>
            <a:ext cx="9974808" cy="574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/>
                <a:ea typeface="Roboto"/>
                <a:cs typeface="Roboto"/>
              </a:rPr>
              <a:t>DASAR HUKUM</a:t>
            </a:r>
          </a:p>
        </p:txBody>
      </p:sp>
      <p:pic>
        <p:nvPicPr>
          <p:cNvPr id="5" name="Picture 4" descr="lgo sigap.png">
            <a:extLst>
              <a:ext uri="{FF2B5EF4-FFF2-40B4-BE49-F238E27FC236}">
                <a16:creationId xmlns:a16="http://schemas.microsoft.com/office/drawing/2014/main" id="{0D5DF415-A70E-7640-8322-E9BA5359F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59A01-CEEC-77B0-36C3-0915487CF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9906D6A-05C3-3FCD-DA92-4CBE4DC1879E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E7C7138-AF8E-C6C0-8E1A-21D5A4E7FD25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4322D8-64E8-CECA-031B-C680A2A41F5B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F39409-89E5-D1B2-DA1B-206B3BA3641E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15C922-98AF-D188-22A4-F2C52B0C7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4791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DA203-F3F4-162F-F54D-C7E60A3BF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36AFBC6-E9ED-E247-03A5-6F1F5806D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1" y="2534123"/>
            <a:ext cx="12192000" cy="5053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246B3BCD-050A-F475-B3DE-09434A5791B7}"/>
              </a:ext>
            </a:extLst>
          </p:cNvPr>
          <p:cNvSpPr txBox="1"/>
          <p:nvPr/>
        </p:nvSpPr>
        <p:spPr>
          <a:xfrm>
            <a:off x="2521467" y="4273341"/>
            <a:ext cx="9012572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spc="-90" dirty="0">
                <a:solidFill>
                  <a:srgbClr val="002060"/>
                </a:solidFill>
                <a:latin typeface="Verdana"/>
                <a:cs typeface="Verdana"/>
              </a:rPr>
              <a:t>PERIZINAN BERUSAHA BERBASIS RESIKO</a:t>
            </a:r>
            <a:endParaRPr sz="44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4B518D47-6DF1-A6BD-AFA6-8F223231C79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8119" y="457200"/>
            <a:ext cx="4605020" cy="280670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86877384-569D-FDF0-3FF6-A0A05C42E79E}"/>
              </a:ext>
            </a:extLst>
          </p:cNvPr>
          <p:cNvSpPr/>
          <p:nvPr/>
        </p:nvSpPr>
        <p:spPr>
          <a:xfrm>
            <a:off x="-11931" y="-228600"/>
            <a:ext cx="10261600" cy="2771140"/>
          </a:xfrm>
          <a:custGeom>
            <a:avLst/>
            <a:gdLst/>
            <a:ahLst/>
            <a:cxnLst/>
            <a:rect l="l" t="t" r="r" b="b"/>
            <a:pathLst>
              <a:path w="10261600" h="2771140">
                <a:moveTo>
                  <a:pt x="9645050" y="0"/>
                </a:moveTo>
                <a:lnTo>
                  <a:pt x="0" y="0"/>
                </a:lnTo>
                <a:lnTo>
                  <a:pt x="0" y="2771140"/>
                </a:lnTo>
                <a:lnTo>
                  <a:pt x="9278493" y="2771140"/>
                </a:lnTo>
                <a:lnTo>
                  <a:pt x="10261600" y="1068070"/>
                </a:lnTo>
                <a:lnTo>
                  <a:pt x="9645050" y="0"/>
                </a:lnTo>
                <a:close/>
              </a:path>
            </a:pathLst>
          </a:custGeom>
          <a:solidFill>
            <a:schemeClr val="bg1">
              <a:lumMod val="85000"/>
              <a:alpha val="4666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ABF2702-36F5-0710-0668-68021D07637B}"/>
              </a:ext>
            </a:extLst>
          </p:cNvPr>
          <p:cNvSpPr/>
          <p:nvPr/>
        </p:nvSpPr>
        <p:spPr>
          <a:xfrm>
            <a:off x="6471920" y="-93980"/>
            <a:ext cx="5742940" cy="3357879"/>
          </a:xfrm>
          <a:custGeom>
            <a:avLst/>
            <a:gdLst/>
            <a:ahLst/>
            <a:cxnLst/>
            <a:rect l="l" t="t" r="r" b="b"/>
            <a:pathLst>
              <a:path w="5742940" h="3357879">
                <a:moveTo>
                  <a:pt x="4774692" y="0"/>
                </a:moveTo>
                <a:lnTo>
                  <a:pt x="968248" y="0"/>
                </a:lnTo>
                <a:lnTo>
                  <a:pt x="0" y="1678939"/>
                </a:lnTo>
                <a:lnTo>
                  <a:pt x="968248" y="3357879"/>
                </a:lnTo>
                <a:lnTo>
                  <a:pt x="4774692" y="3357879"/>
                </a:lnTo>
                <a:lnTo>
                  <a:pt x="5742940" y="1678939"/>
                </a:lnTo>
                <a:lnTo>
                  <a:pt x="4774692" y="0"/>
                </a:lnTo>
                <a:close/>
              </a:path>
            </a:pathLst>
          </a:custGeom>
          <a:solidFill>
            <a:srgbClr val="36528A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30350795-04C0-E474-EB1C-6735E1363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" y="67678"/>
            <a:ext cx="1615921" cy="614684"/>
          </a:xfrm>
          <a:prstGeom prst="rect">
            <a:avLst/>
          </a:prstGeom>
        </p:spPr>
      </p:pic>
      <p:pic>
        <p:nvPicPr>
          <p:cNvPr id="9" name="Picture 30" descr="A black background with red and black text&#10;&#10;Description automatically generated">
            <a:extLst>
              <a:ext uri="{FF2B5EF4-FFF2-40B4-BE49-F238E27FC236}">
                <a16:creationId xmlns:a16="http://schemas.microsoft.com/office/drawing/2014/main" id="{6F1C6392-B3E9-27CF-5A89-6266351E67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68133" y="-164396"/>
            <a:ext cx="1106668" cy="1106668"/>
          </a:xfrm>
          <a:prstGeom prst="rect">
            <a:avLst/>
          </a:prstGeom>
        </p:spPr>
      </p:pic>
      <p:pic>
        <p:nvPicPr>
          <p:cNvPr id="10" name="Picture 9" descr="lgo sigap.png">
            <a:extLst>
              <a:ext uri="{FF2B5EF4-FFF2-40B4-BE49-F238E27FC236}">
                <a16:creationId xmlns:a16="http://schemas.microsoft.com/office/drawing/2014/main" id="{48FD5B3E-EC67-AAF3-A5D5-9E77AEAAF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2FA7B6D2-5787-50E4-8781-2D2AC9931132}"/>
              </a:ext>
            </a:extLst>
          </p:cNvPr>
          <p:cNvSpPr txBox="1"/>
          <p:nvPr/>
        </p:nvSpPr>
        <p:spPr>
          <a:xfrm>
            <a:off x="269043" y="3106740"/>
            <a:ext cx="1534474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1000" b="1" spc="-9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sz="21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46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13312-4FAE-6D71-42D6-4A59B61A6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C407EA9B-8D08-8E44-D7E9-2731530F6CFF}"/>
              </a:ext>
            </a:extLst>
          </p:cNvPr>
          <p:cNvSpPr txBox="1">
            <a:spLocks/>
          </p:cNvSpPr>
          <p:nvPr/>
        </p:nvSpPr>
        <p:spPr>
          <a:xfrm>
            <a:off x="311879" y="340945"/>
            <a:ext cx="8464342" cy="5748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200" b="1" dirty="0">
                <a:solidFill>
                  <a:srgbClr val="1E326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SBU SEBAGAI PENGAKUAN ATAS KEDALAMAN KOMPETENSI BUJK </a:t>
            </a:r>
            <a:r>
              <a:rPr lang="en-US" sz="2200" dirty="0">
                <a:solidFill>
                  <a:srgbClr val="1E326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DAN </a:t>
            </a:r>
            <a:r>
              <a:rPr lang="en-US" sz="2200" b="1" dirty="0">
                <a:solidFill>
                  <a:srgbClr val="1E326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PEMENUHAN PERIZINAN BERUSAHA BERBASIS RISIKO </a:t>
            </a:r>
            <a:r>
              <a:rPr lang="en-US" sz="2200" dirty="0">
                <a:solidFill>
                  <a:srgbClr val="1E326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SEKTOR PUPR SUBSEKTOR JASA KONSTRUKSI</a:t>
            </a:r>
          </a:p>
        </p:txBody>
      </p:sp>
      <p:grpSp>
        <p:nvGrpSpPr>
          <p:cNvPr id="35" name="Group 59">
            <a:extLst>
              <a:ext uri="{FF2B5EF4-FFF2-40B4-BE49-F238E27FC236}">
                <a16:creationId xmlns:a16="http://schemas.microsoft.com/office/drawing/2014/main" id="{81D6E8FA-661B-C426-3546-8421FC0C177E}"/>
              </a:ext>
            </a:extLst>
          </p:cNvPr>
          <p:cNvGrpSpPr>
            <a:grpSpLocks/>
          </p:cNvGrpSpPr>
          <p:nvPr/>
        </p:nvGrpSpPr>
        <p:grpSpPr bwMode="auto">
          <a:xfrm>
            <a:off x="434627" y="1812924"/>
            <a:ext cx="3590331" cy="931155"/>
            <a:chOff x="1494540" y="2209800"/>
            <a:chExt cx="1591493" cy="1867099"/>
          </a:xfrm>
        </p:grpSpPr>
        <p:sp>
          <p:nvSpPr>
            <p:cNvPr id="36" name="Rectangle: Top Corners Rounded 104">
              <a:extLst>
                <a:ext uri="{FF2B5EF4-FFF2-40B4-BE49-F238E27FC236}">
                  <a16:creationId xmlns:a16="http://schemas.microsoft.com/office/drawing/2014/main" id="{567B3616-301F-4E46-A2F5-40AB34644740}"/>
                </a:ext>
              </a:extLst>
            </p:cNvPr>
            <p:cNvSpPr/>
            <p:nvPr/>
          </p:nvSpPr>
          <p:spPr>
            <a:xfrm>
              <a:off x="1494540" y="2209800"/>
              <a:ext cx="1591493" cy="1867099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0017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67">
              <a:extLst>
                <a:ext uri="{FF2B5EF4-FFF2-40B4-BE49-F238E27FC236}">
                  <a16:creationId xmlns:a16="http://schemas.microsoft.com/office/drawing/2014/main" id="{CA02DFA8-5504-A25A-F13E-1AFDBCA5A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3092" y="2465053"/>
              <a:ext cx="894433" cy="1259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E6E7E9"/>
                  </a:solidFill>
                  <a:effectLst/>
                  <a:uLnTx/>
                  <a:uFillTx/>
                  <a:latin typeface="Tw Cen MT" panose="020B0602020104020603" pitchFamily="34" charset="77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38" name="Freeform: Shape 107">
            <a:extLst>
              <a:ext uri="{FF2B5EF4-FFF2-40B4-BE49-F238E27FC236}">
                <a16:creationId xmlns:a16="http://schemas.microsoft.com/office/drawing/2014/main" id="{C476B453-12D9-C8EF-043F-DF9B4ABE44BD}"/>
              </a:ext>
            </a:extLst>
          </p:cNvPr>
          <p:cNvSpPr/>
          <p:nvPr/>
        </p:nvSpPr>
        <p:spPr bwMode="auto">
          <a:xfrm flipV="1">
            <a:off x="427572" y="2248929"/>
            <a:ext cx="3600730" cy="3361038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63">
            <a:extLst>
              <a:ext uri="{FF2B5EF4-FFF2-40B4-BE49-F238E27FC236}">
                <a16:creationId xmlns:a16="http://schemas.microsoft.com/office/drawing/2014/main" id="{F311FF63-3929-8D21-FAE6-6CE833348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80" y="3629143"/>
            <a:ext cx="3196714" cy="164352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742927">
              <a:buNone/>
            </a:pPr>
            <a:r>
              <a:rPr lang="en-ID" sz="16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Sertifikat</a:t>
            </a:r>
            <a:r>
              <a:rPr lang="en-ID" sz="16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Badan Usaha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adalah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tanda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bukti</a:t>
            </a:r>
            <a:r>
              <a:rPr lang="en-ID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pengakuan</a:t>
            </a:r>
            <a:r>
              <a:rPr lang="en-ID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terhadap</a:t>
            </a:r>
            <a:r>
              <a:rPr lang="en-ID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Klasifikasi</a:t>
            </a:r>
            <a:r>
              <a:rPr lang="en-ID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dan </a:t>
            </a:r>
            <a:r>
              <a:rPr lang="en-ID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Kualifikasi</a:t>
            </a:r>
            <a:r>
              <a:rPr lang="en-ID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atas</a:t>
            </a:r>
            <a:r>
              <a:rPr lang="en-ID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kemampuan</a:t>
            </a:r>
            <a:r>
              <a:rPr lang="en-ID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Badan Usaha Jasa </a:t>
            </a:r>
            <a:r>
              <a:rPr lang="en-ID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Konstruksi</a:t>
            </a:r>
            <a:r>
              <a:rPr lang="en-ID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termasuk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hasil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penyetaraan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kemampuan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Badan Usaha Jasa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Konstruksi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asing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ko-KR" altLang="en-US" sz="1600" b="1" dirty="0">
              <a:solidFill>
                <a:srgbClr val="FF0000"/>
              </a:solidFill>
              <a:latin typeface="Roboto" panose="02000000000000000000" pitchFamily="2" charset="0"/>
              <a:ea typeface="Century Gothic" charset="0"/>
              <a:cs typeface="Roboto" panose="02000000000000000000" pitchFamily="2" charset="0"/>
            </a:endParaRPr>
          </a:p>
        </p:txBody>
      </p:sp>
      <p:pic>
        <p:nvPicPr>
          <p:cNvPr id="21" name="Picture 20" descr="lgo sigap.png">
            <a:extLst>
              <a:ext uri="{FF2B5EF4-FFF2-40B4-BE49-F238E27FC236}">
                <a16:creationId xmlns:a16="http://schemas.microsoft.com/office/drawing/2014/main" id="{33D3434D-E8BC-AC94-A789-6A84CD7B6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648C2B-296F-05CA-AD19-B8E69B52B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16" name="Group 59">
            <a:extLst>
              <a:ext uri="{FF2B5EF4-FFF2-40B4-BE49-F238E27FC236}">
                <a16:creationId xmlns:a16="http://schemas.microsoft.com/office/drawing/2014/main" id="{4DF55169-73F7-E8F9-BB12-C704D99764B0}"/>
              </a:ext>
            </a:extLst>
          </p:cNvPr>
          <p:cNvGrpSpPr>
            <a:grpSpLocks/>
          </p:cNvGrpSpPr>
          <p:nvPr/>
        </p:nvGrpSpPr>
        <p:grpSpPr bwMode="auto">
          <a:xfrm>
            <a:off x="4284028" y="1812924"/>
            <a:ext cx="3590331" cy="931155"/>
            <a:chOff x="1494540" y="2209800"/>
            <a:chExt cx="1591493" cy="1867099"/>
          </a:xfrm>
          <a:solidFill>
            <a:srgbClr val="FFC000"/>
          </a:solidFill>
        </p:grpSpPr>
        <p:sp>
          <p:nvSpPr>
            <p:cNvPr id="18" name="Rectangle: Top Corners Rounded 104">
              <a:extLst>
                <a:ext uri="{FF2B5EF4-FFF2-40B4-BE49-F238E27FC236}">
                  <a16:creationId xmlns:a16="http://schemas.microsoft.com/office/drawing/2014/main" id="{4CDD9C52-C1AE-0003-2503-6CED831EE573}"/>
                </a:ext>
              </a:extLst>
            </p:cNvPr>
            <p:cNvSpPr/>
            <p:nvPr/>
          </p:nvSpPr>
          <p:spPr>
            <a:xfrm>
              <a:off x="1494540" y="2209800"/>
              <a:ext cx="1591493" cy="1867099"/>
            </a:xfrm>
            <a:prstGeom prst="round2SameRect">
              <a:avLst>
                <a:gd name="adj1" fmla="val 12063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67">
              <a:extLst>
                <a:ext uri="{FF2B5EF4-FFF2-40B4-BE49-F238E27FC236}">
                  <a16:creationId xmlns:a16="http://schemas.microsoft.com/office/drawing/2014/main" id="{EC5B8C2B-6333-D4E0-141B-535823790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3092" y="2465053"/>
              <a:ext cx="894433" cy="157369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en-US" sz="4500" b="1" dirty="0">
                  <a:latin typeface="Tw Cen MT" panose="020B0602020104020603" pitchFamily="34" charset="77"/>
                </a:rPr>
                <a:t>2</a:t>
              </a:r>
              <a:endPara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endParaRPr>
            </a:p>
          </p:txBody>
        </p:sp>
      </p:grpSp>
      <p:sp>
        <p:nvSpPr>
          <p:cNvPr id="23" name="Freeform: Shape 107">
            <a:extLst>
              <a:ext uri="{FF2B5EF4-FFF2-40B4-BE49-F238E27FC236}">
                <a16:creationId xmlns:a16="http://schemas.microsoft.com/office/drawing/2014/main" id="{54CE3487-69D8-A22F-6B44-0915A2DC5DCB}"/>
              </a:ext>
            </a:extLst>
          </p:cNvPr>
          <p:cNvSpPr/>
          <p:nvPr/>
        </p:nvSpPr>
        <p:spPr bwMode="auto">
          <a:xfrm flipV="1">
            <a:off x="4276973" y="2248929"/>
            <a:ext cx="3600730" cy="3361036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63">
            <a:extLst>
              <a:ext uri="{FF2B5EF4-FFF2-40B4-BE49-F238E27FC236}">
                <a16:creationId xmlns:a16="http://schemas.microsoft.com/office/drawing/2014/main" id="{43A6DF35-11E8-785F-E8F3-E5C7E3F29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3296" y="3644930"/>
            <a:ext cx="3196714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742927">
              <a:buNone/>
            </a:pPr>
            <a:r>
              <a:rPr lang="en-US" altLang="ko-KR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Perizinan</a:t>
            </a:r>
            <a:r>
              <a:rPr lang="en-US" altLang="ko-K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ko-KR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Berusaha</a:t>
            </a:r>
            <a:r>
              <a:rPr lang="en-US" altLang="ko-K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ko-KR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adalah</a:t>
            </a:r>
            <a:r>
              <a:rPr lang="en-US" altLang="ko-K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ko-KR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legalitas</a:t>
            </a:r>
            <a:r>
              <a:rPr lang="en-US" altLang="ko-K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yang </a:t>
            </a:r>
            <a:r>
              <a:rPr lang="en-US" altLang="ko-KR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diberikan</a:t>
            </a:r>
            <a:r>
              <a:rPr lang="en-US" altLang="ko-K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ko-KR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kepada</a:t>
            </a:r>
            <a:r>
              <a:rPr lang="en-US" altLang="ko-K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ko-KR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pelaku</a:t>
            </a:r>
            <a:r>
              <a:rPr lang="en-US" altLang="ko-K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ko-KR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usaha</a:t>
            </a:r>
            <a:r>
              <a:rPr lang="en-US" altLang="ko-K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ko-KR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untuk</a:t>
            </a:r>
            <a:r>
              <a:rPr lang="en-US" altLang="ko-K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ko-KR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memulai</a:t>
            </a:r>
            <a:r>
              <a:rPr lang="en-US" altLang="ko-K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dan </a:t>
            </a:r>
            <a:r>
              <a:rPr lang="en-US" altLang="ko-KR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menjalankan</a:t>
            </a:r>
            <a:r>
              <a:rPr lang="en-US" altLang="ko-K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ko-KR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usaha</a:t>
            </a:r>
            <a:r>
              <a:rPr lang="en-US" altLang="ko-K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dan/</a:t>
            </a:r>
            <a:r>
              <a:rPr lang="en-US" altLang="ko-KR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atau</a:t>
            </a:r>
            <a:r>
              <a:rPr lang="en-US" altLang="ko-K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ko-KR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kegiatannya</a:t>
            </a:r>
            <a:endParaRPr lang="ko-KR" altLang="en-US" sz="1600" dirty="0">
              <a:latin typeface="Roboto" panose="02000000000000000000" pitchFamily="2" charset="0"/>
              <a:ea typeface="Century Gothic" charset="0"/>
              <a:cs typeface="Roboto" panose="02000000000000000000" pitchFamily="2" charset="0"/>
            </a:endParaRPr>
          </a:p>
        </p:txBody>
      </p:sp>
      <p:grpSp>
        <p:nvGrpSpPr>
          <p:cNvPr id="27" name="Group 59">
            <a:extLst>
              <a:ext uri="{FF2B5EF4-FFF2-40B4-BE49-F238E27FC236}">
                <a16:creationId xmlns:a16="http://schemas.microsoft.com/office/drawing/2014/main" id="{BE49434E-C2AE-5850-EF06-6A96037B65B1}"/>
              </a:ext>
            </a:extLst>
          </p:cNvPr>
          <p:cNvGrpSpPr>
            <a:grpSpLocks/>
          </p:cNvGrpSpPr>
          <p:nvPr/>
        </p:nvGrpSpPr>
        <p:grpSpPr bwMode="auto">
          <a:xfrm>
            <a:off x="8140484" y="1812924"/>
            <a:ext cx="3590331" cy="931155"/>
            <a:chOff x="1494540" y="2209800"/>
            <a:chExt cx="1591493" cy="1867099"/>
          </a:xfrm>
          <a:solidFill>
            <a:srgbClr val="C00000"/>
          </a:solidFill>
        </p:grpSpPr>
        <p:sp>
          <p:nvSpPr>
            <p:cNvPr id="28" name="Rectangle: Top Corners Rounded 104">
              <a:extLst>
                <a:ext uri="{FF2B5EF4-FFF2-40B4-BE49-F238E27FC236}">
                  <a16:creationId xmlns:a16="http://schemas.microsoft.com/office/drawing/2014/main" id="{607CA354-5890-A4F7-C3A1-DF6D2ABF7FBB}"/>
                </a:ext>
              </a:extLst>
            </p:cNvPr>
            <p:cNvSpPr/>
            <p:nvPr/>
          </p:nvSpPr>
          <p:spPr>
            <a:xfrm>
              <a:off x="1494540" y="2209800"/>
              <a:ext cx="1591493" cy="1867099"/>
            </a:xfrm>
            <a:prstGeom prst="round2SameRect">
              <a:avLst>
                <a:gd name="adj1" fmla="val 12063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67">
              <a:extLst>
                <a:ext uri="{FF2B5EF4-FFF2-40B4-BE49-F238E27FC236}">
                  <a16:creationId xmlns:a16="http://schemas.microsoft.com/office/drawing/2014/main" id="{4346489D-5672-D3C6-AF81-6EA5FA8356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3092" y="2465053"/>
              <a:ext cx="894433" cy="157369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E6E7E9"/>
                  </a:solidFill>
                  <a:effectLst/>
                  <a:uLnTx/>
                  <a:uFillTx/>
                  <a:latin typeface="Tw Cen MT" panose="020B0602020104020603" pitchFamily="34" charset="77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0" name="Freeform: Shape 107">
            <a:extLst>
              <a:ext uri="{FF2B5EF4-FFF2-40B4-BE49-F238E27FC236}">
                <a16:creationId xmlns:a16="http://schemas.microsoft.com/office/drawing/2014/main" id="{925DEDB7-DF39-9182-BF3D-F59D793E5F4F}"/>
              </a:ext>
            </a:extLst>
          </p:cNvPr>
          <p:cNvSpPr/>
          <p:nvPr/>
        </p:nvSpPr>
        <p:spPr bwMode="auto">
          <a:xfrm flipV="1">
            <a:off x="8133429" y="2248929"/>
            <a:ext cx="3600730" cy="3361035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63">
            <a:extLst>
              <a:ext uri="{FF2B5EF4-FFF2-40B4-BE49-F238E27FC236}">
                <a16:creationId xmlns:a16="http://schemas.microsoft.com/office/drawing/2014/main" id="{FF43204C-F82F-CFB4-16B8-4C130F5ED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5706" y="3614518"/>
            <a:ext cx="3196714" cy="142192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742927">
              <a:buNone/>
            </a:pP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Persetujuan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Pemerintah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Pusat dan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Pemerintah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Daerah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untuk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pelaksanaan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kegiatan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usaha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yang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wajib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dipenuhi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oleh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pelaku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usaha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sebelum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melakukan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usahanya</a:t>
            </a:r>
            <a:endParaRPr lang="ko-KR" altLang="en-US" sz="1600" dirty="0">
              <a:latin typeface="Roboto" panose="02000000000000000000" pitchFamily="2" charset="0"/>
              <a:ea typeface="Century Gothic" charset="0"/>
              <a:cs typeface="Roboto" panose="02000000000000000000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315D2C-F245-BCA7-B9FE-0FEB2062603C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FEB2B8D-2F38-64EA-0DBF-7D320334C681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1E20F2B-D3FE-5AE4-1C68-51EDA5AEC567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3FDE4F9-BDFC-AC0A-B817-956B45ECF13A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149957A-47AA-782C-2EEF-2A0EFA9DB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5BC04AC-D260-DA7B-A814-0620F2288370}"/>
              </a:ext>
            </a:extLst>
          </p:cNvPr>
          <p:cNvSpPr txBox="1"/>
          <p:nvPr/>
        </p:nvSpPr>
        <p:spPr>
          <a:xfrm>
            <a:off x="710338" y="2813501"/>
            <a:ext cx="316363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742927"/>
            <a:r>
              <a:rPr lang="en-US" altLang="ko-K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PP No. 14 </a:t>
            </a:r>
            <a:r>
              <a:rPr lang="en-US" altLang="ko-KR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Tahun</a:t>
            </a:r>
            <a:r>
              <a:rPr lang="en-US" altLang="ko-K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2021</a:t>
            </a:r>
          </a:p>
          <a:p>
            <a:pPr algn="ctr" defTabSz="742927"/>
            <a:r>
              <a:rPr lang="en-US" altLang="ko-KR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Pasal</a:t>
            </a:r>
            <a:r>
              <a:rPr lang="en-US" altLang="ko-K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Angka 16 </a:t>
            </a:r>
            <a:endParaRPr lang="ko-KR" altLang="en-US" sz="1600" b="1" dirty="0">
              <a:latin typeface="Roboto" panose="02000000000000000000" pitchFamily="2" charset="0"/>
              <a:ea typeface="Century Gothic" charset="0"/>
              <a:cs typeface="Roboto" panose="020000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26E323-86C0-EDD6-CB35-40CFBE8BD8AC}"/>
              </a:ext>
            </a:extLst>
          </p:cNvPr>
          <p:cNvSpPr txBox="1"/>
          <p:nvPr/>
        </p:nvSpPr>
        <p:spPr>
          <a:xfrm>
            <a:off x="4544050" y="2772186"/>
            <a:ext cx="317102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742927"/>
            <a:r>
              <a:rPr lang="en-US" altLang="ko-K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UU No. 06 </a:t>
            </a:r>
            <a:r>
              <a:rPr lang="en-US" altLang="ko-KR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Tahun</a:t>
            </a:r>
            <a:r>
              <a:rPr lang="en-US" altLang="ko-K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  <a:p>
            <a:pPr algn="ctr" defTabSz="742927"/>
            <a:r>
              <a:rPr lang="en-US" altLang="ko-KR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Pasal</a:t>
            </a:r>
            <a:r>
              <a:rPr lang="en-US" altLang="ko-K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Ayat 4</a:t>
            </a:r>
            <a:endParaRPr lang="ko-KR" altLang="en-US" sz="1600" b="1" dirty="0">
              <a:latin typeface="Roboto" panose="02000000000000000000" pitchFamily="2" charset="0"/>
              <a:ea typeface="Century Gothic" charset="0"/>
              <a:cs typeface="Roboto" panose="020000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DF7832-8CA9-08B7-FEFD-AC48754C9F43}"/>
              </a:ext>
            </a:extLst>
          </p:cNvPr>
          <p:cNvSpPr txBox="1"/>
          <p:nvPr/>
        </p:nvSpPr>
        <p:spPr>
          <a:xfrm>
            <a:off x="8454438" y="2807038"/>
            <a:ext cx="302722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742927"/>
            <a:r>
              <a:rPr lang="en-US" altLang="ko-K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PP No. 05 </a:t>
            </a:r>
            <a:r>
              <a:rPr lang="en-US" altLang="ko-KR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Tahun</a:t>
            </a:r>
            <a:r>
              <a:rPr lang="en-US" altLang="ko-K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2021</a:t>
            </a:r>
          </a:p>
          <a:p>
            <a:pPr algn="ctr" defTabSz="742927"/>
            <a:r>
              <a:rPr lang="en-US" altLang="ko-KR" sz="1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Pasal</a:t>
            </a:r>
            <a:r>
              <a:rPr lang="en-US" altLang="ko-KR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Angka 4</a:t>
            </a:r>
            <a:endParaRPr lang="ko-KR" altLang="en-US" sz="1600" b="1" dirty="0">
              <a:latin typeface="Roboto" panose="02000000000000000000" pitchFamily="2" charset="0"/>
              <a:ea typeface="Century Gothic" charset="0"/>
              <a:cs typeface="Roboto" panose="02000000000000000000" pitchFamily="2" charset="0"/>
            </a:endParaRPr>
          </a:p>
        </p:txBody>
      </p:sp>
      <p:sp>
        <p:nvSpPr>
          <p:cNvPr id="46" name="Round Same Side Corner Rectangle 1">
            <a:extLst>
              <a:ext uri="{FF2B5EF4-FFF2-40B4-BE49-F238E27FC236}">
                <a16:creationId xmlns:a16="http://schemas.microsoft.com/office/drawing/2014/main" id="{A578A933-FCD2-2EF5-2597-3D5D4FCB5375}"/>
              </a:ext>
            </a:extLst>
          </p:cNvPr>
          <p:cNvSpPr/>
          <p:nvPr/>
        </p:nvSpPr>
        <p:spPr>
          <a:xfrm rot="5400000">
            <a:off x="-350618" y="327325"/>
            <a:ext cx="857283" cy="156047"/>
          </a:xfrm>
          <a:prstGeom prst="round2Same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84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4BE9C8F0-0619-49A8-8605-05F5F4748582}"/>
              </a:ext>
            </a:extLst>
          </p:cNvPr>
          <p:cNvGrpSpPr/>
          <p:nvPr/>
        </p:nvGrpSpPr>
        <p:grpSpPr>
          <a:xfrm>
            <a:off x="761747" y="1086502"/>
            <a:ext cx="2555429" cy="2396893"/>
            <a:chOff x="728131" y="2276872"/>
            <a:chExt cx="2763749" cy="2592288"/>
          </a:xfrm>
        </p:grpSpPr>
        <p:sp>
          <p:nvSpPr>
            <p:cNvPr id="26" name="Block Arc 25">
              <a:extLst>
                <a:ext uri="{FF2B5EF4-FFF2-40B4-BE49-F238E27FC236}">
                  <a16:creationId xmlns:a16="http://schemas.microsoft.com/office/drawing/2014/main" id="{73E53A8A-F449-4554-96DF-24C21CB96A74}"/>
                </a:ext>
              </a:extLst>
            </p:cNvPr>
            <p:cNvSpPr/>
            <p:nvPr/>
          </p:nvSpPr>
          <p:spPr>
            <a:xfrm>
              <a:off x="899592" y="2276872"/>
              <a:ext cx="2592288" cy="2592288"/>
            </a:xfrm>
            <a:prstGeom prst="blockArc">
              <a:avLst>
                <a:gd name="adj1" fmla="val 12214054"/>
                <a:gd name="adj2" fmla="val 9664598"/>
                <a:gd name="adj3" fmla="val 14811"/>
              </a:avLst>
            </a:prstGeom>
            <a:solidFill>
              <a:srgbClr val="1E326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9FC263-C292-4D3B-9EF2-04DBA5A83D22}"/>
                </a:ext>
              </a:extLst>
            </p:cNvPr>
            <p:cNvSpPr txBox="1"/>
            <p:nvPr/>
          </p:nvSpPr>
          <p:spPr>
            <a:xfrm>
              <a:off x="728131" y="3185929"/>
              <a:ext cx="704458" cy="6990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3267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01</a:t>
              </a:r>
              <a:endParaRPr kumimoji="0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55B514-D020-43DA-9B1E-D25F6BE02F72}"/>
              </a:ext>
            </a:extLst>
          </p:cNvPr>
          <p:cNvGrpSpPr/>
          <p:nvPr/>
        </p:nvGrpSpPr>
        <p:grpSpPr>
          <a:xfrm>
            <a:off x="4827289" y="1089774"/>
            <a:ext cx="2555429" cy="2396893"/>
            <a:chOff x="728131" y="2276872"/>
            <a:chExt cx="2763749" cy="2592288"/>
          </a:xfrm>
        </p:grpSpPr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1290A8E1-CD6B-4375-9926-A7E505095707}"/>
                </a:ext>
              </a:extLst>
            </p:cNvPr>
            <p:cNvSpPr/>
            <p:nvPr/>
          </p:nvSpPr>
          <p:spPr>
            <a:xfrm>
              <a:off x="899592" y="2276872"/>
              <a:ext cx="2592288" cy="2592288"/>
            </a:xfrm>
            <a:prstGeom prst="blockArc">
              <a:avLst>
                <a:gd name="adj1" fmla="val 12214054"/>
                <a:gd name="adj2" fmla="val 9664598"/>
                <a:gd name="adj3" fmla="val 14811"/>
              </a:avLst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B8A2A9-E7B9-4D08-A0CA-70157773296B}"/>
                </a:ext>
              </a:extLst>
            </p:cNvPr>
            <p:cNvSpPr txBox="1"/>
            <p:nvPr/>
          </p:nvSpPr>
          <p:spPr>
            <a:xfrm>
              <a:off x="728131" y="3185929"/>
              <a:ext cx="704458" cy="6990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02</a:t>
              </a:r>
              <a:endParaRPr kumimoji="0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1D0B04-C30A-4D46-BC2F-00207C3EAFA7}"/>
              </a:ext>
            </a:extLst>
          </p:cNvPr>
          <p:cNvGrpSpPr/>
          <p:nvPr/>
        </p:nvGrpSpPr>
        <p:grpSpPr>
          <a:xfrm>
            <a:off x="8697099" y="1094052"/>
            <a:ext cx="2555429" cy="2396893"/>
            <a:chOff x="728131" y="2276872"/>
            <a:chExt cx="2763749" cy="2592288"/>
          </a:xfrm>
          <a:solidFill>
            <a:srgbClr val="FFC000"/>
          </a:solidFill>
        </p:grpSpPr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774D195D-2059-4E89-9E30-3388656E952D}"/>
                </a:ext>
              </a:extLst>
            </p:cNvPr>
            <p:cNvSpPr/>
            <p:nvPr/>
          </p:nvSpPr>
          <p:spPr>
            <a:xfrm>
              <a:off x="899592" y="2276872"/>
              <a:ext cx="2592288" cy="2592288"/>
            </a:xfrm>
            <a:prstGeom prst="blockArc">
              <a:avLst>
                <a:gd name="adj1" fmla="val 12214054"/>
                <a:gd name="adj2" fmla="val 9664598"/>
                <a:gd name="adj3" fmla="val 14811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6FEBB1-A8A4-42DE-A0B0-25955CB228EC}"/>
                </a:ext>
              </a:extLst>
            </p:cNvPr>
            <p:cNvSpPr txBox="1"/>
            <p:nvPr/>
          </p:nvSpPr>
          <p:spPr>
            <a:xfrm>
              <a:off x="728131" y="3185929"/>
              <a:ext cx="704458" cy="6990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03</a:t>
              </a:r>
              <a:endParaRPr kumimoji="0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54" name="Oval 44">
            <a:extLst>
              <a:ext uri="{FF2B5EF4-FFF2-40B4-BE49-F238E27FC236}">
                <a16:creationId xmlns:a16="http://schemas.microsoft.com/office/drawing/2014/main" id="{7ECA576D-6FB4-469D-9DF4-461A129DE1E5}"/>
              </a:ext>
            </a:extLst>
          </p:cNvPr>
          <p:cNvSpPr>
            <a:spLocks noChangeAspect="1"/>
          </p:cNvSpPr>
          <p:nvPr/>
        </p:nvSpPr>
        <p:spPr>
          <a:xfrm>
            <a:off x="9701177" y="1729191"/>
            <a:ext cx="888358" cy="1057755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5" name="Rounded Rectangle 51">
            <a:extLst>
              <a:ext uri="{FF2B5EF4-FFF2-40B4-BE49-F238E27FC236}">
                <a16:creationId xmlns:a16="http://schemas.microsoft.com/office/drawing/2014/main" id="{C6096D02-146E-4978-AF9D-2DAD2ACFB8C2}"/>
              </a:ext>
            </a:extLst>
          </p:cNvPr>
          <p:cNvSpPr/>
          <p:nvPr/>
        </p:nvSpPr>
        <p:spPr>
          <a:xfrm rot="16200000" flipH="1">
            <a:off x="5616651" y="1646599"/>
            <a:ext cx="1131695" cy="1127385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919A4B0-BE12-4B30-82B4-86EDE049B32E}"/>
              </a:ext>
            </a:extLst>
          </p:cNvPr>
          <p:cNvGrpSpPr/>
          <p:nvPr/>
        </p:nvGrpSpPr>
        <p:grpSpPr>
          <a:xfrm>
            <a:off x="1610187" y="1622695"/>
            <a:ext cx="1017088" cy="1215057"/>
            <a:chOff x="7981066" y="2575110"/>
            <a:chExt cx="1017088" cy="1215057"/>
          </a:xfrm>
          <a:solidFill>
            <a:srgbClr val="1E3267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5755BFF-C33F-4CD9-AE2B-88636FC36D9C}"/>
                </a:ext>
              </a:extLst>
            </p:cNvPr>
            <p:cNvSpPr/>
            <p:nvPr/>
          </p:nvSpPr>
          <p:spPr>
            <a:xfrm>
              <a:off x="7981066" y="2811194"/>
              <a:ext cx="1017088" cy="978973"/>
            </a:xfrm>
            <a:custGeom>
              <a:avLst/>
              <a:gdLst>
                <a:gd name="connsiteX0" fmla="*/ 1708938 w 2163080"/>
                <a:gd name="connsiteY0" fmla="*/ 2004560 h 2082019"/>
                <a:gd name="connsiteX1" fmla="*/ 1708938 w 2163080"/>
                <a:gd name="connsiteY1" fmla="*/ 2044384 h 2082019"/>
                <a:gd name="connsiteX2" fmla="*/ 2059441 w 2163080"/>
                <a:gd name="connsiteY2" fmla="*/ 2044384 h 2082019"/>
                <a:gd name="connsiteX3" fmla="*/ 2059441 w 2163080"/>
                <a:gd name="connsiteY3" fmla="*/ 2004560 h 2082019"/>
                <a:gd name="connsiteX4" fmla="*/ 1293406 w 2163080"/>
                <a:gd name="connsiteY4" fmla="*/ 2004560 h 2082019"/>
                <a:gd name="connsiteX5" fmla="*/ 1293406 w 2163080"/>
                <a:gd name="connsiteY5" fmla="*/ 2044384 h 2082019"/>
                <a:gd name="connsiteX6" fmla="*/ 1643909 w 2163080"/>
                <a:gd name="connsiteY6" fmla="*/ 2044384 h 2082019"/>
                <a:gd name="connsiteX7" fmla="*/ 1643909 w 2163080"/>
                <a:gd name="connsiteY7" fmla="*/ 2004560 h 2082019"/>
                <a:gd name="connsiteX8" fmla="*/ 1708938 w 2163080"/>
                <a:gd name="connsiteY8" fmla="*/ 1943463 h 2082019"/>
                <a:gd name="connsiteX9" fmla="*/ 1708938 w 2163080"/>
                <a:gd name="connsiteY9" fmla="*/ 1983287 h 2082019"/>
                <a:gd name="connsiteX10" fmla="*/ 2059441 w 2163080"/>
                <a:gd name="connsiteY10" fmla="*/ 1983287 h 2082019"/>
                <a:gd name="connsiteX11" fmla="*/ 2059441 w 2163080"/>
                <a:gd name="connsiteY11" fmla="*/ 1943463 h 2082019"/>
                <a:gd name="connsiteX12" fmla="*/ 1293406 w 2163080"/>
                <a:gd name="connsiteY12" fmla="*/ 1943463 h 2082019"/>
                <a:gd name="connsiteX13" fmla="*/ 1293406 w 2163080"/>
                <a:gd name="connsiteY13" fmla="*/ 1983287 h 2082019"/>
                <a:gd name="connsiteX14" fmla="*/ 1643909 w 2163080"/>
                <a:gd name="connsiteY14" fmla="*/ 1983287 h 2082019"/>
                <a:gd name="connsiteX15" fmla="*/ 1643909 w 2163080"/>
                <a:gd name="connsiteY15" fmla="*/ 1943463 h 2082019"/>
                <a:gd name="connsiteX16" fmla="*/ 1708938 w 2163080"/>
                <a:gd name="connsiteY16" fmla="*/ 1882367 h 2082019"/>
                <a:gd name="connsiteX17" fmla="*/ 1708938 w 2163080"/>
                <a:gd name="connsiteY17" fmla="*/ 1922191 h 2082019"/>
                <a:gd name="connsiteX18" fmla="*/ 2059441 w 2163080"/>
                <a:gd name="connsiteY18" fmla="*/ 1922191 h 2082019"/>
                <a:gd name="connsiteX19" fmla="*/ 2059441 w 2163080"/>
                <a:gd name="connsiteY19" fmla="*/ 1882367 h 2082019"/>
                <a:gd name="connsiteX20" fmla="*/ 1293406 w 2163080"/>
                <a:gd name="connsiteY20" fmla="*/ 1882367 h 2082019"/>
                <a:gd name="connsiteX21" fmla="*/ 1293406 w 2163080"/>
                <a:gd name="connsiteY21" fmla="*/ 1922191 h 2082019"/>
                <a:gd name="connsiteX22" fmla="*/ 1643909 w 2163080"/>
                <a:gd name="connsiteY22" fmla="*/ 1922191 h 2082019"/>
                <a:gd name="connsiteX23" fmla="*/ 1643909 w 2163080"/>
                <a:gd name="connsiteY23" fmla="*/ 1882367 h 2082019"/>
                <a:gd name="connsiteX24" fmla="*/ 1024178 w 2163080"/>
                <a:gd name="connsiteY24" fmla="*/ 1873675 h 2082019"/>
                <a:gd name="connsiteX25" fmla="*/ 1024178 w 2163080"/>
                <a:gd name="connsiteY25" fmla="*/ 1939321 h 2082019"/>
                <a:gd name="connsiteX26" fmla="*/ 1122274 w 2163080"/>
                <a:gd name="connsiteY26" fmla="*/ 1939321 h 2082019"/>
                <a:gd name="connsiteX27" fmla="*/ 1122274 w 2163080"/>
                <a:gd name="connsiteY27" fmla="*/ 1873675 h 2082019"/>
                <a:gd name="connsiteX28" fmla="*/ 840577 w 2163080"/>
                <a:gd name="connsiteY28" fmla="*/ 1873675 h 2082019"/>
                <a:gd name="connsiteX29" fmla="*/ 840577 w 2163080"/>
                <a:gd name="connsiteY29" fmla="*/ 1939321 h 2082019"/>
                <a:gd name="connsiteX30" fmla="*/ 938673 w 2163080"/>
                <a:gd name="connsiteY30" fmla="*/ 1939321 h 2082019"/>
                <a:gd name="connsiteX31" fmla="*/ 938673 w 2163080"/>
                <a:gd name="connsiteY31" fmla="*/ 1873675 h 2082019"/>
                <a:gd name="connsiteX32" fmla="*/ 656977 w 2163080"/>
                <a:gd name="connsiteY32" fmla="*/ 1873675 h 2082019"/>
                <a:gd name="connsiteX33" fmla="*/ 656977 w 2163080"/>
                <a:gd name="connsiteY33" fmla="*/ 1939321 h 2082019"/>
                <a:gd name="connsiteX34" fmla="*/ 755073 w 2163080"/>
                <a:gd name="connsiteY34" fmla="*/ 1939321 h 2082019"/>
                <a:gd name="connsiteX35" fmla="*/ 755073 w 2163080"/>
                <a:gd name="connsiteY35" fmla="*/ 1873675 h 2082019"/>
                <a:gd name="connsiteX36" fmla="*/ 1708938 w 2163080"/>
                <a:gd name="connsiteY36" fmla="*/ 1821270 h 2082019"/>
                <a:gd name="connsiteX37" fmla="*/ 1708938 w 2163080"/>
                <a:gd name="connsiteY37" fmla="*/ 1861094 h 2082019"/>
                <a:gd name="connsiteX38" fmla="*/ 2059441 w 2163080"/>
                <a:gd name="connsiteY38" fmla="*/ 1861094 h 2082019"/>
                <a:gd name="connsiteX39" fmla="*/ 2059441 w 2163080"/>
                <a:gd name="connsiteY39" fmla="*/ 1821270 h 2082019"/>
                <a:gd name="connsiteX40" fmla="*/ 1293406 w 2163080"/>
                <a:gd name="connsiteY40" fmla="*/ 1821270 h 2082019"/>
                <a:gd name="connsiteX41" fmla="*/ 1293406 w 2163080"/>
                <a:gd name="connsiteY41" fmla="*/ 1861094 h 2082019"/>
                <a:gd name="connsiteX42" fmla="*/ 1643909 w 2163080"/>
                <a:gd name="connsiteY42" fmla="*/ 1861094 h 2082019"/>
                <a:gd name="connsiteX43" fmla="*/ 1643909 w 2163080"/>
                <a:gd name="connsiteY43" fmla="*/ 1821270 h 2082019"/>
                <a:gd name="connsiteX44" fmla="*/ 1024178 w 2163080"/>
                <a:gd name="connsiteY44" fmla="*/ 1737466 h 2082019"/>
                <a:gd name="connsiteX45" fmla="*/ 1024178 w 2163080"/>
                <a:gd name="connsiteY45" fmla="*/ 1803112 h 2082019"/>
                <a:gd name="connsiteX46" fmla="*/ 1122274 w 2163080"/>
                <a:gd name="connsiteY46" fmla="*/ 1803112 h 2082019"/>
                <a:gd name="connsiteX47" fmla="*/ 1122274 w 2163080"/>
                <a:gd name="connsiteY47" fmla="*/ 1737466 h 2082019"/>
                <a:gd name="connsiteX48" fmla="*/ 840577 w 2163080"/>
                <a:gd name="connsiteY48" fmla="*/ 1737466 h 2082019"/>
                <a:gd name="connsiteX49" fmla="*/ 840577 w 2163080"/>
                <a:gd name="connsiteY49" fmla="*/ 1803112 h 2082019"/>
                <a:gd name="connsiteX50" fmla="*/ 938673 w 2163080"/>
                <a:gd name="connsiteY50" fmla="*/ 1803112 h 2082019"/>
                <a:gd name="connsiteX51" fmla="*/ 938673 w 2163080"/>
                <a:gd name="connsiteY51" fmla="*/ 1737466 h 2082019"/>
                <a:gd name="connsiteX52" fmla="*/ 656977 w 2163080"/>
                <a:gd name="connsiteY52" fmla="*/ 1737466 h 2082019"/>
                <a:gd name="connsiteX53" fmla="*/ 656977 w 2163080"/>
                <a:gd name="connsiteY53" fmla="*/ 1803112 h 2082019"/>
                <a:gd name="connsiteX54" fmla="*/ 755073 w 2163080"/>
                <a:gd name="connsiteY54" fmla="*/ 1803112 h 2082019"/>
                <a:gd name="connsiteX55" fmla="*/ 755073 w 2163080"/>
                <a:gd name="connsiteY55" fmla="*/ 1737466 h 2082019"/>
                <a:gd name="connsiteX56" fmla="*/ 1024178 w 2163080"/>
                <a:gd name="connsiteY56" fmla="*/ 1601257 h 2082019"/>
                <a:gd name="connsiteX57" fmla="*/ 1024178 w 2163080"/>
                <a:gd name="connsiteY57" fmla="*/ 1666903 h 2082019"/>
                <a:gd name="connsiteX58" fmla="*/ 1122274 w 2163080"/>
                <a:gd name="connsiteY58" fmla="*/ 1666903 h 2082019"/>
                <a:gd name="connsiteX59" fmla="*/ 1122274 w 2163080"/>
                <a:gd name="connsiteY59" fmla="*/ 1601257 h 2082019"/>
                <a:gd name="connsiteX60" fmla="*/ 840577 w 2163080"/>
                <a:gd name="connsiteY60" fmla="*/ 1601257 h 2082019"/>
                <a:gd name="connsiteX61" fmla="*/ 840577 w 2163080"/>
                <a:gd name="connsiteY61" fmla="*/ 1666903 h 2082019"/>
                <a:gd name="connsiteX62" fmla="*/ 938673 w 2163080"/>
                <a:gd name="connsiteY62" fmla="*/ 1666903 h 2082019"/>
                <a:gd name="connsiteX63" fmla="*/ 938673 w 2163080"/>
                <a:gd name="connsiteY63" fmla="*/ 1601257 h 2082019"/>
                <a:gd name="connsiteX64" fmla="*/ 656977 w 2163080"/>
                <a:gd name="connsiteY64" fmla="*/ 1601257 h 2082019"/>
                <a:gd name="connsiteX65" fmla="*/ 656977 w 2163080"/>
                <a:gd name="connsiteY65" fmla="*/ 1666903 h 2082019"/>
                <a:gd name="connsiteX66" fmla="*/ 755073 w 2163080"/>
                <a:gd name="connsiteY66" fmla="*/ 1666903 h 2082019"/>
                <a:gd name="connsiteX67" fmla="*/ 755073 w 2163080"/>
                <a:gd name="connsiteY67" fmla="*/ 1601257 h 2082019"/>
                <a:gd name="connsiteX68" fmla="*/ 1949811 w 2163080"/>
                <a:gd name="connsiteY68" fmla="*/ 1437108 h 2082019"/>
                <a:gd name="connsiteX69" fmla="*/ 1949811 w 2163080"/>
                <a:gd name="connsiteY69" fmla="*/ 1502754 h 2082019"/>
                <a:gd name="connsiteX70" fmla="*/ 2047907 w 2163080"/>
                <a:gd name="connsiteY70" fmla="*/ 1502754 h 2082019"/>
                <a:gd name="connsiteX71" fmla="*/ 2047907 w 2163080"/>
                <a:gd name="connsiteY71" fmla="*/ 1437108 h 2082019"/>
                <a:gd name="connsiteX72" fmla="*/ 1766210 w 2163080"/>
                <a:gd name="connsiteY72" fmla="*/ 1437108 h 2082019"/>
                <a:gd name="connsiteX73" fmla="*/ 1766210 w 2163080"/>
                <a:gd name="connsiteY73" fmla="*/ 1502754 h 2082019"/>
                <a:gd name="connsiteX74" fmla="*/ 1864306 w 2163080"/>
                <a:gd name="connsiteY74" fmla="*/ 1502754 h 2082019"/>
                <a:gd name="connsiteX75" fmla="*/ 1864306 w 2163080"/>
                <a:gd name="connsiteY75" fmla="*/ 1437108 h 2082019"/>
                <a:gd name="connsiteX76" fmla="*/ 1582610 w 2163080"/>
                <a:gd name="connsiteY76" fmla="*/ 1437108 h 2082019"/>
                <a:gd name="connsiteX77" fmla="*/ 1582610 w 2163080"/>
                <a:gd name="connsiteY77" fmla="*/ 1502754 h 2082019"/>
                <a:gd name="connsiteX78" fmla="*/ 1680706 w 2163080"/>
                <a:gd name="connsiteY78" fmla="*/ 1502754 h 2082019"/>
                <a:gd name="connsiteX79" fmla="*/ 1680706 w 2163080"/>
                <a:gd name="connsiteY79" fmla="*/ 1437108 h 2082019"/>
                <a:gd name="connsiteX80" fmla="*/ 1386037 w 2163080"/>
                <a:gd name="connsiteY80" fmla="*/ 1437108 h 2082019"/>
                <a:gd name="connsiteX81" fmla="*/ 1386037 w 2163080"/>
                <a:gd name="connsiteY81" fmla="*/ 1502754 h 2082019"/>
                <a:gd name="connsiteX82" fmla="*/ 1484133 w 2163080"/>
                <a:gd name="connsiteY82" fmla="*/ 1502754 h 2082019"/>
                <a:gd name="connsiteX83" fmla="*/ 1484133 w 2163080"/>
                <a:gd name="connsiteY83" fmla="*/ 1437108 h 2082019"/>
                <a:gd name="connsiteX84" fmla="*/ 1202437 w 2163080"/>
                <a:gd name="connsiteY84" fmla="*/ 1437108 h 2082019"/>
                <a:gd name="connsiteX85" fmla="*/ 1202437 w 2163080"/>
                <a:gd name="connsiteY85" fmla="*/ 1502754 h 2082019"/>
                <a:gd name="connsiteX86" fmla="*/ 1300533 w 2163080"/>
                <a:gd name="connsiteY86" fmla="*/ 1502754 h 2082019"/>
                <a:gd name="connsiteX87" fmla="*/ 1300533 w 2163080"/>
                <a:gd name="connsiteY87" fmla="*/ 1437108 h 2082019"/>
                <a:gd name="connsiteX88" fmla="*/ 1024178 w 2163080"/>
                <a:gd name="connsiteY88" fmla="*/ 1437108 h 2082019"/>
                <a:gd name="connsiteX89" fmla="*/ 1024178 w 2163080"/>
                <a:gd name="connsiteY89" fmla="*/ 1502754 h 2082019"/>
                <a:gd name="connsiteX90" fmla="*/ 1122274 w 2163080"/>
                <a:gd name="connsiteY90" fmla="*/ 1502754 h 2082019"/>
                <a:gd name="connsiteX91" fmla="*/ 1122274 w 2163080"/>
                <a:gd name="connsiteY91" fmla="*/ 1437108 h 2082019"/>
                <a:gd name="connsiteX92" fmla="*/ 840577 w 2163080"/>
                <a:gd name="connsiteY92" fmla="*/ 1437108 h 2082019"/>
                <a:gd name="connsiteX93" fmla="*/ 840577 w 2163080"/>
                <a:gd name="connsiteY93" fmla="*/ 1502754 h 2082019"/>
                <a:gd name="connsiteX94" fmla="*/ 938673 w 2163080"/>
                <a:gd name="connsiteY94" fmla="*/ 1502754 h 2082019"/>
                <a:gd name="connsiteX95" fmla="*/ 938673 w 2163080"/>
                <a:gd name="connsiteY95" fmla="*/ 1437108 h 2082019"/>
                <a:gd name="connsiteX96" fmla="*/ 656977 w 2163080"/>
                <a:gd name="connsiteY96" fmla="*/ 1437108 h 2082019"/>
                <a:gd name="connsiteX97" fmla="*/ 656977 w 2163080"/>
                <a:gd name="connsiteY97" fmla="*/ 1502754 h 2082019"/>
                <a:gd name="connsiteX98" fmla="*/ 755073 w 2163080"/>
                <a:gd name="connsiteY98" fmla="*/ 1502754 h 2082019"/>
                <a:gd name="connsiteX99" fmla="*/ 755073 w 2163080"/>
                <a:gd name="connsiteY99" fmla="*/ 1437108 h 2082019"/>
                <a:gd name="connsiteX100" fmla="*/ 1037978 w 2163080"/>
                <a:gd name="connsiteY100" fmla="*/ 331011 h 2082019"/>
                <a:gd name="connsiteX101" fmla="*/ 1037978 w 2163080"/>
                <a:gd name="connsiteY101" fmla="*/ 465308 h 2082019"/>
                <a:gd name="connsiteX102" fmla="*/ 1059098 w 2163080"/>
                <a:gd name="connsiteY102" fmla="*/ 468502 h 2082019"/>
                <a:gd name="connsiteX103" fmla="*/ 1162875 w 2163080"/>
                <a:gd name="connsiteY103" fmla="*/ 562591 h 2082019"/>
                <a:gd name="connsiteX104" fmla="*/ 1173239 w 2163080"/>
                <a:gd name="connsiteY104" fmla="*/ 613926 h 2082019"/>
                <a:gd name="connsiteX105" fmla="*/ 1175942 w 2163080"/>
                <a:gd name="connsiteY105" fmla="*/ 613926 h 2082019"/>
                <a:gd name="connsiteX106" fmla="*/ 1175942 w 2163080"/>
                <a:gd name="connsiteY106" fmla="*/ 627317 h 2082019"/>
                <a:gd name="connsiteX107" fmla="*/ 1175943 w 2163080"/>
                <a:gd name="connsiteY107" fmla="*/ 627321 h 2082019"/>
                <a:gd name="connsiteX108" fmla="*/ 1175942 w 2163080"/>
                <a:gd name="connsiteY108" fmla="*/ 1063497 h 2082019"/>
                <a:gd name="connsiteX109" fmla="*/ 1283069 w 2163080"/>
                <a:gd name="connsiteY109" fmla="*/ 1063497 h 2082019"/>
                <a:gd name="connsiteX110" fmla="*/ 1283069 w 2163080"/>
                <a:gd name="connsiteY110" fmla="*/ 627216 h 2082019"/>
                <a:gd name="connsiteX111" fmla="*/ 1384635 w 2163080"/>
                <a:gd name="connsiteY111" fmla="*/ 473988 h 2082019"/>
                <a:gd name="connsiteX112" fmla="*/ 1437863 w 2163080"/>
                <a:gd name="connsiteY112" fmla="*/ 463242 h 2082019"/>
                <a:gd name="connsiteX113" fmla="*/ 1437863 w 2163080"/>
                <a:gd name="connsiteY113" fmla="*/ 331011 h 2082019"/>
                <a:gd name="connsiteX114" fmla="*/ 785279 w 2163080"/>
                <a:gd name="connsiteY114" fmla="*/ 331011 h 2082019"/>
                <a:gd name="connsiteX115" fmla="*/ 785279 w 2163080"/>
                <a:gd name="connsiteY115" fmla="*/ 1063497 h 2082019"/>
                <a:gd name="connsiteX116" fmla="*/ 843351 w 2163080"/>
                <a:gd name="connsiteY116" fmla="*/ 1063497 h 2082019"/>
                <a:gd name="connsiteX117" fmla="*/ 843351 w 2163080"/>
                <a:gd name="connsiteY117" fmla="*/ 627321 h 2082019"/>
                <a:gd name="connsiteX118" fmla="*/ 944917 w 2163080"/>
                <a:gd name="connsiteY118" fmla="*/ 474094 h 2082019"/>
                <a:gd name="connsiteX119" fmla="*/ 996379 w 2163080"/>
                <a:gd name="connsiteY119" fmla="*/ 463704 h 2082019"/>
                <a:gd name="connsiteX120" fmla="*/ 996379 w 2163080"/>
                <a:gd name="connsiteY120" fmla="*/ 331011 h 2082019"/>
                <a:gd name="connsiteX121" fmla="*/ 683756 w 2163080"/>
                <a:gd name="connsiteY121" fmla="*/ 0 h 2082019"/>
                <a:gd name="connsiteX122" fmla="*/ 785279 w 2163080"/>
                <a:gd name="connsiteY122" fmla="*/ 0 h 2082019"/>
                <a:gd name="connsiteX123" fmla="*/ 785279 w 2163080"/>
                <a:gd name="connsiteY123" fmla="*/ 1 h 2082019"/>
                <a:gd name="connsiteX124" fmla="*/ 785279 w 2163080"/>
                <a:gd name="connsiteY124" fmla="*/ 150699 h 2082019"/>
                <a:gd name="connsiteX125" fmla="*/ 785279 w 2163080"/>
                <a:gd name="connsiteY125" fmla="*/ 150703 h 2082019"/>
                <a:gd name="connsiteX126" fmla="*/ 785279 w 2163080"/>
                <a:gd name="connsiteY126" fmla="*/ 185573 h 2082019"/>
                <a:gd name="connsiteX127" fmla="*/ 785279 w 2163080"/>
                <a:gd name="connsiteY127" fmla="*/ 268612 h 2082019"/>
                <a:gd name="connsiteX128" fmla="*/ 1437863 w 2163080"/>
                <a:gd name="connsiteY128" fmla="*/ 268612 h 2082019"/>
                <a:gd name="connsiteX129" fmla="*/ 1437863 w 2163080"/>
                <a:gd name="connsiteY129" fmla="*/ 268180 h 2082019"/>
                <a:gd name="connsiteX130" fmla="*/ 1479462 w 2163080"/>
                <a:gd name="connsiteY130" fmla="*/ 268180 h 2082019"/>
                <a:gd name="connsiteX131" fmla="*/ 1479462 w 2163080"/>
                <a:gd name="connsiteY131" fmla="*/ 466997 h 2082019"/>
                <a:gd name="connsiteX132" fmla="*/ 1514095 w 2163080"/>
                <a:gd name="connsiteY132" fmla="*/ 473988 h 2082019"/>
                <a:gd name="connsiteX133" fmla="*/ 1608185 w 2163080"/>
                <a:gd name="connsiteY133" fmla="*/ 577765 h 2082019"/>
                <a:gd name="connsiteX134" fmla="*/ 1613636 w 2163080"/>
                <a:gd name="connsiteY134" fmla="*/ 613821 h 2082019"/>
                <a:gd name="connsiteX135" fmla="*/ 1615660 w 2163080"/>
                <a:gd name="connsiteY135" fmla="*/ 613821 h 2082019"/>
                <a:gd name="connsiteX136" fmla="*/ 1615660 w 2163080"/>
                <a:gd name="connsiteY136" fmla="*/ 627210 h 2082019"/>
                <a:gd name="connsiteX137" fmla="*/ 1615661 w 2163080"/>
                <a:gd name="connsiteY137" fmla="*/ 627216 h 2082019"/>
                <a:gd name="connsiteX138" fmla="*/ 1615660 w 2163080"/>
                <a:gd name="connsiteY138" fmla="*/ 1063497 h 2082019"/>
                <a:gd name="connsiteX139" fmla="*/ 2163080 w 2163080"/>
                <a:gd name="connsiteY139" fmla="*/ 1063497 h 2082019"/>
                <a:gd name="connsiteX140" fmla="*/ 2163080 w 2163080"/>
                <a:gd name="connsiteY140" fmla="*/ 1184656 h 2082019"/>
                <a:gd name="connsiteX141" fmla="*/ 2163080 w 2163080"/>
                <a:gd name="connsiteY141" fmla="*/ 1530190 h 2082019"/>
                <a:gd name="connsiteX142" fmla="*/ 2163080 w 2163080"/>
                <a:gd name="connsiteY142" fmla="*/ 2078653 h 2082019"/>
                <a:gd name="connsiteX143" fmla="*/ 2163080 w 2163080"/>
                <a:gd name="connsiteY143" fmla="*/ 2082019 h 2082019"/>
                <a:gd name="connsiteX144" fmla="*/ 499194 w 2163080"/>
                <a:gd name="connsiteY144" fmla="*/ 2082019 h 2082019"/>
                <a:gd name="connsiteX145" fmla="*/ 499105 w 2163080"/>
                <a:gd name="connsiteY145" fmla="*/ 2082019 h 2082019"/>
                <a:gd name="connsiteX146" fmla="*/ 421721 w 2163080"/>
                <a:gd name="connsiteY146" fmla="*/ 2082019 h 2082019"/>
                <a:gd name="connsiteX147" fmla="*/ 421721 w 2163080"/>
                <a:gd name="connsiteY147" fmla="*/ 1864776 h 2082019"/>
                <a:gd name="connsiteX148" fmla="*/ 327071 w 2163080"/>
                <a:gd name="connsiteY148" fmla="*/ 1864776 h 2082019"/>
                <a:gd name="connsiteX149" fmla="*/ 327071 w 2163080"/>
                <a:gd name="connsiteY149" fmla="*/ 2082019 h 2082019"/>
                <a:gd name="connsiteX150" fmla="*/ 249597 w 2163080"/>
                <a:gd name="connsiteY150" fmla="*/ 2082019 h 2082019"/>
                <a:gd name="connsiteX151" fmla="*/ 249597 w 2163080"/>
                <a:gd name="connsiteY151" fmla="*/ 2082018 h 2082019"/>
                <a:gd name="connsiteX152" fmla="*/ 163326 w 2163080"/>
                <a:gd name="connsiteY152" fmla="*/ 2082018 h 2082019"/>
                <a:gd name="connsiteX153" fmla="*/ 163326 w 2163080"/>
                <a:gd name="connsiteY153" fmla="*/ 1864776 h 2082019"/>
                <a:gd name="connsiteX154" fmla="*/ 68676 w 2163080"/>
                <a:gd name="connsiteY154" fmla="*/ 1864776 h 2082019"/>
                <a:gd name="connsiteX155" fmla="*/ 68676 w 2163080"/>
                <a:gd name="connsiteY155" fmla="*/ 2082018 h 2082019"/>
                <a:gd name="connsiteX156" fmla="*/ 0 w 2163080"/>
                <a:gd name="connsiteY156" fmla="*/ 2082018 h 2082019"/>
                <a:gd name="connsiteX157" fmla="*/ 0 w 2163080"/>
                <a:gd name="connsiteY157" fmla="*/ 1070653 h 2082019"/>
                <a:gd name="connsiteX158" fmla="*/ 0 w 2163080"/>
                <a:gd name="connsiteY158" fmla="*/ 957871 h 2082019"/>
                <a:gd name="connsiteX159" fmla="*/ 0 w 2163080"/>
                <a:gd name="connsiteY159" fmla="*/ 957207 h 2082019"/>
                <a:gd name="connsiteX160" fmla="*/ 91842 w 2163080"/>
                <a:gd name="connsiteY160" fmla="*/ 957207 h 2082019"/>
                <a:gd name="connsiteX161" fmla="*/ 91842 w 2163080"/>
                <a:gd name="connsiteY161" fmla="*/ 351653 h 2082019"/>
                <a:gd name="connsiteX162" fmla="*/ 91841 w 2163080"/>
                <a:gd name="connsiteY162" fmla="*/ 351653 h 2082019"/>
                <a:gd name="connsiteX163" fmla="*/ 91841 w 2163080"/>
                <a:gd name="connsiteY163" fmla="*/ 185571 h 2082019"/>
                <a:gd name="connsiteX164" fmla="*/ 237438 w 2163080"/>
                <a:gd name="connsiteY164" fmla="*/ 185571 h 2082019"/>
                <a:gd name="connsiteX165" fmla="*/ 383036 w 2163080"/>
                <a:gd name="connsiteY165" fmla="*/ 185571 h 2082019"/>
                <a:gd name="connsiteX166" fmla="*/ 383037 w 2163080"/>
                <a:gd name="connsiteY166" fmla="*/ 185571 h 2082019"/>
                <a:gd name="connsiteX167" fmla="*/ 383037 w 2163080"/>
                <a:gd name="connsiteY167" fmla="*/ 337527 h 2082019"/>
                <a:gd name="connsiteX168" fmla="*/ 383038 w 2163080"/>
                <a:gd name="connsiteY168" fmla="*/ 337527 h 2082019"/>
                <a:gd name="connsiteX169" fmla="*/ 383038 w 2163080"/>
                <a:gd name="connsiteY169" fmla="*/ 337530 h 2082019"/>
                <a:gd name="connsiteX170" fmla="*/ 383038 w 2163080"/>
                <a:gd name="connsiteY170" fmla="*/ 955499 h 2082019"/>
                <a:gd name="connsiteX171" fmla="*/ 499194 w 2163080"/>
                <a:gd name="connsiteY171" fmla="*/ 955499 h 2082019"/>
                <a:gd name="connsiteX172" fmla="*/ 499194 w 2163080"/>
                <a:gd name="connsiteY172" fmla="*/ 956944 h 2082019"/>
                <a:gd name="connsiteX173" fmla="*/ 499194 w 2163080"/>
                <a:gd name="connsiteY173" fmla="*/ 1063497 h 2082019"/>
                <a:gd name="connsiteX174" fmla="*/ 591966 w 2163080"/>
                <a:gd name="connsiteY174" fmla="*/ 1063497 h 2082019"/>
                <a:gd name="connsiteX175" fmla="*/ 591966 w 2163080"/>
                <a:gd name="connsiteY175" fmla="*/ 185573 h 2082019"/>
                <a:gd name="connsiteX176" fmla="*/ 591966 w 2163080"/>
                <a:gd name="connsiteY176" fmla="*/ 150703 h 2082019"/>
                <a:gd name="connsiteX177" fmla="*/ 591966 w 2163080"/>
                <a:gd name="connsiteY177" fmla="*/ 1 h 2082019"/>
                <a:gd name="connsiteX178" fmla="*/ 683756 w 2163080"/>
                <a:gd name="connsiteY178" fmla="*/ 1 h 208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163080" h="2082019">
                  <a:moveTo>
                    <a:pt x="1708938" y="2004560"/>
                  </a:moveTo>
                  <a:lnTo>
                    <a:pt x="1708938" y="2044384"/>
                  </a:lnTo>
                  <a:lnTo>
                    <a:pt x="2059441" y="2044384"/>
                  </a:lnTo>
                  <a:lnTo>
                    <a:pt x="2059441" y="2004560"/>
                  </a:lnTo>
                  <a:close/>
                  <a:moveTo>
                    <a:pt x="1293406" y="2004560"/>
                  </a:moveTo>
                  <a:lnTo>
                    <a:pt x="1293406" y="2044384"/>
                  </a:lnTo>
                  <a:lnTo>
                    <a:pt x="1643909" y="2044384"/>
                  </a:lnTo>
                  <a:lnTo>
                    <a:pt x="1643909" y="2004560"/>
                  </a:lnTo>
                  <a:close/>
                  <a:moveTo>
                    <a:pt x="1708938" y="1943463"/>
                  </a:moveTo>
                  <a:lnTo>
                    <a:pt x="1708938" y="1983287"/>
                  </a:lnTo>
                  <a:lnTo>
                    <a:pt x="2059441" y="1983287"/>
                  </a:lnTo>
                  <a:lnTo>
                    <a:pt x="2059441" y="1943463"/>
                  </a:lnTo>
                  <a:close/>
                  <a:moveTo>
                    <a:pt x="1293406" y="1943463"/>
                  </a:moveTo>
                  <a:lnTo>
                    <a:pt x="1293406" y="1983287"/>
                  </a:lnTo>
                  <a:lnTo>
                    <a:pt x="1643909" y="1983287"/>
                  </a:lnTo>
                  <a:lnTo>
                    <a:pt x="1643909" y="1943463"/>
                  </a:lnTo>
                  <a:close/>
                  <a:moveTo>
                    <a:pt x="1708938" y="1882367"/>
                  </a:moveTo>
                  <a:lnTo>
                    <a:pt x="1708938" y="1922191"/>
                  </a:lnTo>
                  <a:lnTo>
                    <a:pt x="2059441" y="1922191"/>
                  </a:lnTo>
                  <a:lnTo>
                    <a:pt x="2059441" y="1882367"/>
                  </a:lnTo>
                  <a:close/>
                  <a:moveTo>
                    <a:pt x="1293406" y="1882367"/>
                  </a:moveTo>
                  <a:lnTo>
                    <a:pt x="1293406" y="1922191"/>
                  </a:lnTo>
                  <a:lnTo>
                    <a:pt x="1643909" y="1922191"/>
                  </a:lnTo>
                  <a:lnTo>
                    <a:pt x="1643909" y="1882367"/>
                  </a:lnTo>
                  <a:close/>
                  <a:moveTo>
                    <a:pt x="1024178" y="1873675"/>
                  </a:moveTo>
                  <a:lnTo>
                    <a:pt x="1024178" y="1939321"/>
                  </a:lnTo>
                  <a:lnTo>
                    <a:pt x="1122274" y="1939321"/>
                  </a:lnTo>
                  <a:lnTo>
                    <a:pt x="1122274" y="1873675"/>
                  </a:lnTo>
                  <a:close/>
                  <a:moveTo>
                    <a:pt x="840577" y="1873675"/>
                  </a:moveTo>
                  <a:lnTo>
                    <a:pt x="840577" y="1939321"/>
                  </a:lnTo>
                  <a:lnTo>
                    <a:pt x="938673" y="1939321"/>
                  </a:lnTo>
                  <a:lnTo>
                    <a:pt x="938673" y="1873675"/>
                  </a:lnTo>
                  <a:close/>
                  <a:moveTo>
                    <a:pt x="656977" y="1873675"/>
                  </a:moveTo>
                  <a:lnTo>
                    <a:pt x="656977" y="1939321"/>
                  </a:lnTo>
                  <a:lnTo>
                    <a:pt x="755073" y="1939321"/>
                  </a:lnTo>
                  <a:lnTo>
                    <a:pt x="755073" y="1873675"/>
                  </a:lnTo>
                  <a:close/>
                  <a:moveTo>
                    <a:pt x="1708938" y="1821270"/>
                  </a:moveTo>
                  <a:lnTo>
                    <a:pt x="1708938" y="1861094"/>
                  </a:lnTo>
                  <a:lnTo>
                    <a:pt x="2059441" y="1861094"/>
                  </a:lnTo>
                  <a:lnTo>
                    <a:pt x="2059441" y="1821270"/>
                  </a:lnTo>
                  <a:close/>
                  <a:moveTo>
                    <a:pt x="1293406" y="1821270"/>
                  </a:moveTo>
                  <a:lnTo>
                    <a:pt x="1293406" y="1861094"/>
                  </a:lnTo>
                  <a:lnTo>
                    <a:pt x="1643909" y="1861094"/>
                  </a:lnTo>
                  <a:lnTo>
                    <a:pt x="1643909" y="1821270"/>
                  </a:lnTo>
                  <a:close/>
                  <a:moveTo>
                    <a:pt x="1024178" y="1737466"/>
                  </a:moveTo>
                  <a:lnTo>
                    <a:pt x="1024178" y="1803112"/>
                  </a:lnTo>
                  <a:lnTo>
                    <a:pt x="1122274" y="1803112"/>
                  </a:lnTo>
                  <a:lnTo>
                    <a:pt x="1122274" y="1737466"/>
                  </a:lnTo>
                  <a:close/>
                  <a:moveTo>
                    <a:pt x="840577" y="1737466"/>
                  </a:moveTo>
                  <a:lnTo>
                    <a:pt x="840577" y="1803112"/>
                  </a:lnTo>
                  <a:lnTo>
                    <a:pt x="938673" y="1803112"/>
                  </a:lnTo>
                  <a:lnTo>
                    <a:pt x="938673" y="1737466"/>
                  </a:lnTo>
                  <a:close/>
                  <a:moveTo>
                    <a:pt x="656977" y="1737466"/>
                  </a:moveTo>
                  <a:lnTo>
                    <a:pt x="656977" y="1803112"/>
                  </a:lnTo>
                  <a:lnTo>
                    <a:pt x="755073" y="1803112"/>
                  </a:lnTo>
                  <a:lnTo>
                    <a:pt x="755073" y="1737466"/>
                  </a:lnTo>
                  <a:close/>
                  <a:moveTo>
                    <a:pt x="1024178" y="1601257"/>
                  </a:moveTo>
                  <a:lnTo>
                    <a:pt x="1024178" y="1666903"/>
                  </a:lnTo>
                  <a:lnTo>
                    <a:pt x="1122274" y="1666903"/>
                  </a:lnTo>
                  <a:lnTo>
                    <a:pt x="1122274" y="1601257"/>
                  </a:lnTo>
                  <a:close/>
                  <a:moveTo>
                    <a:pt x="840577" y="1601257"/>
                  </a:moveTo>
                  <a:lnTo>
                    <a:pt x="840577" y="1666903"/>
                  </a:lnTo>
                  <a:lnTo>
                    <a:pt x="938673" y="1666903"/>
                  </a:lnTo>
                  <a:lnTo>
                    <a:pt x="938673" y="1601257"/>
                  </a:lnTo>
                  <a:close/>
                  <a:moveTo>
                    <a:pt x="656977" y="1601257"/>
                  </a:moveTo>
                  <a:lnTo>
                    <a:pt x="656977" y="1666903"/>
                  </a:lnTo>
                  <a:lnTo>
                    <a:pt x="755073" y="1666903"/>
                  </a:lnTo>
                  <a:lnTo>
                    <a:pt x="755073" y="1601257"/>
                  </a:lnTo>
                  <a:close/>
                  <a:moveTo>
                    <a:pt x="1949811" y="1437108"/>
                  </a:moveTo>
                  <a:lnTo>
                    <a:pt x="1949811" y="1502754"/>
                  </a:lnTo>
                  <a:lnTo>
                    <a:pt x="2047907" y="1502754"/>
                  </a:lnTo>
                  <a:lnTo>
                    <a:pt x="2047907" y="1437108"/>
                  </a:lnTo>
                  <a:close/>
                  <a:moveTo>
                    <a:pt x="1766210" y="1437108"/>
                  </a:moveTo>
                  <a:lnTo>
                    <a:pt x="1766210" y="1502754"/>
                  </a:lnTo>
                  <a:lnTo>
                    <a:pt x="1864306" y="1502754"/>
                  </a:lnTo>
                  <a:lnTo>
                    <a:pt x="1864306" y="1437108"/>
                  </a:lnTo>
                  <a:close/>
                  <a:moveTo>
                    <a:pt x="1582610" y="1437108"/>
                  </a:moveTo>
                  <a:lnTo>
                    <a:pt x="1582610" y="1502754"/>
                  </a:lnTo>
                  <a:lnTo>
                    <a:pt x="1680706" y="1502754"/>
                  </a:lnTo>
                  <a:lnTo>
                    <a:pt x="1680706" y="1437108"/>
                  </a:lnTo>
                  <a:close/>
                  <a:moveTo>
                    <a:pt x="1386037" y="1437108"/>
                  </a:moveTo>
                  <a:lnTo>
                    <a:pt x="1386037" y="1502754"/>
                  </a:lnTo>
                  <a:lnTo>
                    <a:pt x="1484133" y="1502754"/>
                  </a:lnTo>
                  <a:lnTo>
                    <a:pt x="1484133" y="1437108"/>
                  </a:lnTo>
                  <a:close/>
                  <a:moveTo>
                    <a:pt x="1202437" y="1437108"/>
                  </a:moveTo>
                  <a:lnTo>
                    <a:pt x="1202437" y="1502754"/>
                  </a:lnTo>
                  <a:lnTo>
                    <a:pt x="1300533" y="1502754"/>
                  </a:lnTo>
                  <a:lnTo>
                    <a:pt x="1300533" y="1437108"/>
                  </a:lnTo>
                  <a:close/>
                  <a:moveTo>
                    <a:pt x="1024178" y="1437108"/>
                  </a:moveTo>
                  <a:lnTo>
                    <a:pt x="1024178" y="1502754"/>
                  </a:lnTo>
                  <a:lnTo>
                    <a:pt x="1122274" y="1502754"/>
                  </a:lnTo>
                  <a:lnTo>
                    <a:pt x="1122274" y="1437108"/>
                  </a:lnTo>
                  <a:close/>
                  <a:moveTo>
                    <a:pt x="840577" y="1437108"/>
                  </a:moveTo>
                  <a:lnTo>
                    <a:pt x="840577" y="1502754"/>
                  </a:lnTo>
                  <a:lnTo>
                    <a:pt x="938673" y="1502754"/>
                  </a:lnTo>
                  <a:lnTo>
                    <a:pt x="938673" y="1437108"/>
                  </a:lnTo>
                  <a:close/>
                  <a:moveTo>
                    <a:pt x="656977" y="1437108"/>
                  </a:moveTo>
                  <a:lnTo>
                    <a:pt x="656977" y="1502754"/>
                  </a:lnTo>
                  <a:lnTo>
                    <a:pt x="755073" y="1502754"/>
                  </a:lnTo>
                  <a:lnTo>
                    <a:pt x="755073" y="1437108"/>
                  </a:lnTo>
                  <a:close/>
                  <a:moveTo>
                    <a:pt x="1037978" y="331011"/>
                  </a:moveTo>
                  <a:lnTo>
                    <a:pt x="1037978" y="465308"/>
                  </a:lnTo>
                  <a:lnTo>
                    <a:pt x="1059098" y="468502"/>
                  </a:lnTo>
                  <a:cubicBezTo>
                    <a:pt x="1105963" y="483078"/>
                    <a:pt x="1143941" y="517827"/>
                    <a:pt x="1162875" y="562591"/>
                  </a:cubicBezTo>
                  <a:lnTo>
                    <a:pt x="1173239" y="613926"/>
                  </a:lnTo>
                  <a:lnTo>
                    <a:pt x="1175942" y="613926"/>
                  </a:lnTo>
                  <a:lnTo>
                    <a:pt x="1175942" y="627317"/>
                  </a:lnTo>
                  <a:lnTo>
                    <a:pt x="1175943" y="627321"/>
                  </a:lnTo>
                  <a:lnTo>
                    <a:pt x="1175942" y="1063497"/>
                  </a:lnTo>
                  <a:lnTo>
                    <a:pt x="1283069" y="1063497"/>
                  </a:lnTo>
                  <a:lnTo>
                    <a:pt x="1283069" y="627216"/>
                  </a:lnTo>
                  <a:cubicBezTo>
                    <a:pt x="1283069" y="558334"/>
                    <a:pt x="1324949" y="499233"/>
                    <a:pt x="1384635" y="473988"/>
                  </a:cubicBezTo>
                  <a:lnTo>
                    <a:pt x="1437863" y="463242"/>
                  </a:lnTo>
                  <a:lnTo>
                    <a:pt x="1437863" y="331011"/>
                  </a:lnTo>
                  <a:close/>
                  <a:moveTo>
                    <a:pt x="785279" y="331011"/>
                  </a:moveTo>
                  <a:lnTo>
                    <a:pt x="785279" y="1063497"/>
                  </a:lnTo>
                  <a:lnTo>
                    <a:pt x="843351" y="1063497"/>
                  </a:lnTo>
                  <a:lnTo>
                    <a:pt x="843351" y="627321"/>
                  </a:lnTo>
                  <a:cubicBezTo>
                    <a:pt x="843351" y="558439"/>
                    <a:pt x="885231" y="499339"/>
                    <a:pt x="944917" y="474094"/>
                  </a:cubicBezTo>
                  <a:lnTo>
                    <a:pt x="996379" y="463704"/>
                  </a:lnTo>
                  <a:lnTo>
                    <a:pt x="996379" y="331011"/>
                  </a:lnTo>
                  <a:close/>
                  <a:moveTo>
                    <a:pt x="683756" y="0"/>
                  </a:moveTo>
                  <a:lnTo>
                    <a:pt x="785279" y="0"/>
                  </a:lnTo>
                  <a:lnTo>
                    <a:pt x="785279" y="1"/>
                  </a:lnTo>
                  <a:lnTo>
                    <a:pt x="785279" y="150699"/>
                  </a:lnTo>
                  <a:lnTo>
                    <a:pt x="785279" y="150703"/>
                  </a:lnTo>
                  <a:lnTo>
                    <a:pt x="785279" y="185573"/>
                  </a:lnTo>
                  <a:lnTo>
                    <a:pt x="785279" y="268612"/>
                  </a:lnTo>
                  <a:lnTo>
                    <a:pt x="1437863" y="268612"/>
                  </a:lnTo>
                  <a:lnTo>
                    <a:pt x="1437863" y="268180"/>
                  </a:lnTo>
                  <a:lnTo>
                    <a:pt x="1479462" y="268180"/>
                  </a:lnTo>
                  <a:lnTo>
                    <a:pt x="1479462" y="466997"/>
                  </a:lnTo>
                  <a:lnTo>
                    <a:pt x="1514095" y="473988"/>
                  </a:lnTo>
                  <a:cubicBezTo>
                    <a:pt x="1558860" y="492922"/>
                    <a:pt x="1593608" y="530900"/>
                    <a:pt x="1608185" y="577765"/>
                  </a:cubicBezTo>
                  <a:lnTo>
                    <a:pt x="1613636" y="613821"/>
                  </a:lnTo>
                  <a:lnTo>
                    <a:pt x="1615660" y="613821"/>
                  </a:lnTo>
                  <a:lnTo>
                    <a:pt x="1615660" y="627210"/>
                  </a:lnTo>
                  <a:lnTo>
                    <a:pt x="1615661" y="627216"/>
                  </a:lnTo>
                  <a:lnTo>
                    <a:pt x="1615660" y="1063497"/>
                  </a:lnTo>
                  <a:lnTo>
                    <a:pt x="2163080" y="1063497"/>
                  </a:lnTo>
                  <a:lnTo>
                    <a:pt x="2163080" y="1184656"/>
                  </a:lnTo>
                  <a:lnTo>
                    <a:pt x="2163080" y="1530190"/>
                  </a:lnTo>
                  <a:lnTo>
                    <a:pt x="2163080" y="2078653"/>
                  </a:lnTo>
                  <a:lnTo>
                    <a:pt x="2163080" y="2082019"/>
                  </a:lnTo>
                  <a:lnTo>
                    <a:pt x="499194" y="2082019"/>
                  </a:lnTo>
                  <a:lnTo>
                    <a:pt x="499105" y="2082019"/>
                  </a:lnTo>
                  <a:lnTo>
                    <a:pt x="421721" y="2082019"/>
                  </a:lnTo>
                  <a:lnTo>
                    <a:pt x="421721" y="1864776"/>
                  </a:lnTo>
                  <a:lnTo>
                    <a:pt x="327071" y="1864776"/>
                  </a:lnTo>
                  <a:lnTo>
                    <a:pt x="327071" y="2082019"/>
                  </a:lnTo>
                  <a:lnTo>
                    <a:pt x="249597" y="2082019"/>
                  </a:lnTo>
                  <a:lnTo>
                    <a:pt x="249597" y="2082018"/>
                  </a:lnTo>
                  <a:lnTo>
                    <a:pt x="163326" y="2082018"/>
                  </a:lnTo>
                  <a:lnTo>
                    <a:pt x="163326" y="1864776"/>
                  </a:lnTo>
                  <a:lnTo>
                    <a:pt x="68676" y="1864776"/>
                  </a:lnTo>
                  <a:lnTo>
                    <a:pt x="68676" y="2082018"/>
                  </a:lnTo>
                  <a:lnTo>
                    <a:pt x="0" y="2082018"/>
                  </a:lnTo>
                  <a:lnTo>
                    <a:pt x="0" y="1070653"/>
                  </a:lnTo>
                  <a:lnTo>
                    <a:pt x="0" y="957871"/>
                  </a:lnTo>
                  <a:lnTo>
                    <a:pt x="0" y="957207"/>
                  </a:lnTo>
                  <a:lnTo>
                    <a:pt x="91842" y="957207"/>
                  </a:lnTo>
                  <a:lnTo>
                    <a:pt x="91842" y="351653"/>
                  </a:lnTo>
                  <a:lnTo>
                    <a:pt x="91841" y="351653"/>
                  </a:lnTo>
                  <a:lnTo>
                    <a:pt x="91841" y="185571"/>
                  </a:lnTo>
                  <a:lnTo>
                    <a:pt x="237438" y="185571"/>
                  </a:lnTo>
                  <a:lnTo>
                    <a:pt x="383036" y="185571"/>
                  </a:lnTo>
                  <a:lnTo>
                    <a:pt x="383037" y="185571"/>
                  </a:lnTo>
                  <a:lnTo>
                    <a:pt x="383037" y="337527"/>
                  </a:lnTo>
                  <a:lnTo>
                    <a:pt x="383038" y="337527"/>
                  </a:lnTo>
                  <a:lnTo>
                    <a:pt x="383038" y="337530"/>
                  </a:lnTo>
                  <a:lnTo>
                    <a:pt x="383038" y="955499"/>
                  </a:lnTo>
                  <a:lnTo>
                    <a:pt x="499194" y="955499"/>
                  </a:lnTo>
                  <a:lnTo>
                    <a:pt x="499194" y="956944"/>
                  </a:lnTo>
                  <a:lnTo>
                    <a:pt x="499194" y="1063497"/>
                  </a:lnTo>
                  <a:lnTo>
                    <a:pt x="591966" y="1063497"/>
                  </a:lnTo>
                  <a:lnTo>
                    <a:pt x="591966" y="185573"/>
                  </a:lnTo>
                  <a:lnTo>
                    <a:pt x="591966" y="150703"/>
                  </a:lnTo>
                  <a:lnTo>
                    <a:pt x="591966" y="1"/>
                  </a:lnTo>
                  <a:lnTo>
                    <a:pt x="683756" y="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8" name="Graphic 12">
              <a:extLst>
                <a:ext uri="{FF2B5EF4-FFF2-40B4-BE49-F238E27FC236}">
                  <a16:creationId xmlns:a16="http://schemas.microsoft.com/office/drawing/2014/main" id="{690C1900-86DA-4F62-B834-0EA09B83521E}"/>
                </a:ext>
              </a:extLst>
            </p:cNvPr>
            <p:cNvSpPr/>
            <p:nvPr/>
          </p:nvSpPr>
          <p:spPr>
            <a:xfrm>
              <a:off x="8006387" y="2575110"/>
              <a:ext cx="629297" cy="357806"/>
            </a:xfrm>
            <a:custGeom>
              <a:avLst/>
              <a:gdLst>
                <a:gd name="connsiteX0" fmla="*/ 11922847 w 11944350"/>
                <a:gd name="connsiteY0" fmla="*/ 958396 h 6791325"/>
                <a:gd name="connsiteX1" fmla="*/ 9884497 w 11944350"/>
                <a:gd name="connsiteY1" fmla="*/ 6848 h 6791325"/>
                <a:gd name="connsiteX2" fmla="*/ 6293573 w 11944350"/>
                <a:gd name="connsiteY2" fmla="*/ 1401308 h 6791325"/>
                <a:gd name="connsiteX3" fmla="*/ 1673948 w 11944350"/>
                <a:gd name="connsiteY3" fmla="*/ 996496 h 6791325"/>
                <a:gd name="connsiteX4" fmla="*/ 1488210 w 11944350"/>
                <a:gd name="connsiteY4" fmla="*/ 2358571 h 6791325"/>
                <a:gd name="connsiteX5" fmla="*/ 1841588 w 11944350"/>
                <a:gd name="connsiteY5" fmla="*/ 3539671 h 6791325"/>
                <a:gd name="connsiteX6" fmla="*/ 155663 w 11944350"/>
                <a:gd name="connsiteY6" fmla="*/ 4530271 h 6791325"/>
                <a:gd name="connsiteX7" fmla="*/ 1294853 w 11944350"/>
                <a:gd name="connsiteY7" fmla="*/ 6156188 h 6791325"/>
                <a:gd name="connsiteX8" fmla="*/ 1816823 w 11944350"/>
                <a:gd name="connsiteY8" fmla="*/ 6426699 h 6791325"/>
                <a:gd name="connsiteX9" fmla="*/ 2181630 w 11944350"/>
                <a:gd name="connsiteY9" fmla="*/ 6753406 h 6791325"/>
                <a:gd name="connsiteX10" fmla="*/ 2930295 w 11944350"/>
                <a:gd name="connsiteY10" fmla="*/ 6784838 h 6791325"/>
                <a:gd name="connsiteX11" fmla="*/ 2451188 w 11944350"/>
                <a:gd name="connsiteY11" fmla="*/ 6126661 h 6791325"/>
                <a:gd name="connsiteX12" fmla="*/ 2352128 w 11944350"/>
                <a:gd name="connsiteY12" fmla="*/ 5419906 h 6791325"/>
                <a:gd name="connsiteX13" fmla="*/ 3638003 w 11944350"/>
                <a:gd name="connsiteY13" fmla="*/ 4676003 h 6791325"/>
                <a:gd name="connsiteX14" fmla="*/ 3425595 w 11944350"/>
                <a:gd name="connsiteY14" fmla="*/ 3607298 h 6791325"/>
                <a:gd name="connsiteX15" fmla="*/ 5353456 w 11944350"/>
                <a:gd name="connsiteY15" fmla="*/ 3782558 h 6791325"/>
                <a:gd name="connsiteX16" fmla="*/ 7006995 w 11944350"/>
                <a:gd name="connsiteY16" fmla="*/ 3392986 h 6791325"/>
                <a:gd name="connsiteX17" fmla="*/ 8492895 w 11944350"/>
                <a:gd name="connsiteY17" fmla="*/ 2407148 h 6791325"/>
                <a:gd name="connsiteX18" fmla="*/ 10588395 w 11944350"/>
                <a:gd name="connsiteY18" fmla="*/ 2607173 h 6791325"/>
                <a:gd name="connsiteX19" fmla="*/ 11922847 w 11944350"/>
                <a:gd name="connsiteY19" fmla="*/ 958396 h 679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4350" h="6791325">
                  <a:moveTo>
                    <a:pt x="11922847" y="958396"/>
                  </a:moveTo>
                  <a:cubicBezTo>
                    <a:pt x="11710441" y="147818"/>
                    <a:pt x="10620780" y="-40777"/>
                    <a:pt x="9884497" y="6848"/>
                  </a:cubicBezTo>
                  <a:cubicBezTo>
                    <a:pt x="8818650" y="76381"/>
                    <a:pt x="7229881" y="1044121"/>
                    <a:pt x="6293573" y="1401308"/>
                  </a:cubicBezTo>
                  <a:cubicBezTo>
                    <a:pt x="4570501" y="2059486"/>
                    <a:pt x="3269385" y="-370342"/>
                    <a:pt x="1673948" y="996496"/>
                  </a:cubicBezTo>
                  <a:cubicBezTo>
                    <a:pt x="1366290" y="1260338"/>
                    <a:pt x="1319618" y="1964236"/>
                    <a:pt x="1488210" y="2358571"/>
                  </a:cubicBezTo>
                  <a:cubicBezTo>
                    <a:pt x="1616798" y="2657656"/>
                    <a:pt x="1783485" y="3209153"/>
                    <a:pt x="1841588" y="3539671"/>
                  </a:cubicBezTo>
                  <a:cubicBezTo>
                    <a:pt x="1971128" y="4275953"/>
                    <a:pt x="487133" y="3938768"/>
                    <a:pt x="155663" y="4530271"/>
                  </a:cubicBezTo>
                  <a:cubicBezTo>
                    <a:pt x="-386310" y="5498011"/>
                    <a:pt x="607148" y="5906633"/>
                    <a:pt x="1294853" y="6156188"/>
                  </a:cubicBezTo>
                  <a:cubicBezTo>
                    <a:pt x="1482495" y="6223816"/>
                    <a:pt x="1677758" y="6279061"/>
                    <a:pt x="1816823" y="6426699"/>
                  </a:cubicBezTo>
                  <a:cubicBezTo>
                    <a:pt x="1829205" y="6440033"/>
                    <a:pt x="2205443" y="6767693"/>
                    <a:pt x="2181630" y="6753406"/>
                  </a:cubicBezTo>
                  <a:cubicBezTo>
                    <a:pt x="2294025" y="6823891"/>
                    <a:pt x="2802660" y="6784838"/>
                    <a:pt x="2930295" y="6784838"/>
                  </a:cubicBezTo>
                  <a:cubicBezTo>
                    <a:pt x="2831235" y="6709591"/>
                    <a:pt x="2550248" y="6259058"/>
                    <a:pt x="2451188" y="6126661"/>
                  </a:cubicBezTo>
                  <a:cubicBezTo>
                    <a:pt x="2279738" y="5898061"/>
                    <a:pt x="2165438" y="5698036"/>
                    <a:pt x="2352128" y="5419906"/>
                  </a:cubicBezTo>
                  <a:cubicBezTo>
                    <a:pt x="2632163" y="5002711"/>
                    <a:pt x="3646575" y="5310368"/>
                    <a:pt x="3638003" y="4676003"/>
                  </a:cubicBezTo>
                  <a:cubicBezTo>
                    <a:pt x="3631335" y="4198801"/>
                    <a:pt x="2949345" y="4121648"/>
                    <a:pt x="3425595" y="3607298"/>
                  </a:cubicBezTo>
                  <a:cubicBezTo>
                    <a:pt x="3972330" y="3016748"/>
                    <a:pt x="4710518" y="3607298"/>
                    <a:pt x="5353456" y="3782558"/>
                  </a:cubicBezTo>
                  <a:cubicBezTo>
                    <a:pt x="5906858" y="3934006"/>
                    <a:pt x="6559320" y="3850186"/>
                    <a:pt x="7006995" y="3392986"/>
                  </a:cubicBezTo>
                  <a:cubicBezTo>
                    <a:pt x="7565160" y="2821486"/>
                    <a:pt x="7475626" y="2466203"/>
                    <a:pt x="8492895" y="2407148"/>
                  </a:cubicBezTo>
                  <a:cubicBezTo>
                    <a:pt x="9212985" y="2365238"/>
                    <a:pt x="9866400" y="2736713"/>
                    <a:pt x="10588395" y="2607173"/>
                  </a:cubicBezTo>
                  <a:cubicBezTo>
                    <a:pt x="11225618" y="2491921"/>
                    <a:pt x="12105728" y="1653721"/>
                    <a:pt x="11922847" y="9583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BD6DE4-0B5B-43A4-BD5F-907542D92685}"/>
              </a:ext>
            </a:extLst>
          </p:cNvPr>
          <p:cNvGrpSpPr/>
          <p:nvPr/>
        </p:nvGrpSpPr>
        <p:grpSpPr>
          <a:xfrm>
            <a:off x="7975813" y="3520655"/>
            <a:ext cx="4156537" cy="2111000"/>
            <a:chOff x="4841043" y="1211272"/>
            <a:chExt cx="1574762" cy="211100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83D87C-5FD5-4E6A-B665-A126EC0D1211}"/>
                </a:ext>
              </a:extLst>
            </p:cNvPr>
            <p:cNvSpPr/>
            <p:nvPr/>
          </p:nvSpPr>
          <p:spPr>
            <a:xfrm>
              <a:off x="4993177" y="1844944"/>
              <a:ext cx="134060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Sektor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Pekerjaan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Umum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Dan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Perumahan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Rakyat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Subsektor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Jasa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Konstruksi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termasuk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dalam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kegiatan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usaha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dengan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tingkat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b="1" dirty="0" err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Risiko</a:t>
              </a:r>
              <a:r>
                <a:rPr lang="en-US" altLang="ko-KR" b="1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b="1" dirty="0" err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menengah</a:t>
              </a:r>
              <a:r>
                <a:rPr lang="en-US" altLang="ko-KR" b="1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b="1" dirty="0" err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tinggi</a:t>
              </a:r>
              <a:r>
                <a:rPr lang="en-US" altLang="ko-KR" b="1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59C41DC-32FC-4D95-94B9-8B4DE7FA148E}"/>
                </a:ext>
              </a:extLst>
            </p:cNvPr>
            <p:cNvSpPr txBox="1"/>
            <p:nvPr/>
          </p:nvSpPr>
          <p:spPr>
            <a:xfrm>
              <a:off x="4841043" y="1211272"/>
              <a:ext cx="1574762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Lampiran I</a:t>
              </a:r>
            </a:p>
            <a:p>
              <a:pPr algn="ctr"/>
              <a:r>
                <a:rPr lang="en-US" altLang="ko-KR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PP No. 05 </a:t>
              </a:r>
              <a:r>
                <a:rPr lang="en-US" altLang="ko-KR" b="1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Tahun</a:t>
              </a:r>
              <a:r>
                <a:rPr lang="en-US" altLang="ko-KR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2021</a:t>
              </a:r>
            </a:p>
            <a:p>
              <a:pPr algn="ctr"/>
              <a:endParaRPr lang="ko-KR" altLang="en-US" b="1" dirty="0">
                <a:latin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8D0452B-0EEF-4738-8CCB-B93EC3FD0F37}"/>
              </a:ext>
            </a:extLst>
          </p:cNvPr>
          <p:cNvGrpSpPr/>
          <p:nvPr/>
        </p:nvGrpSpPr>
        <p:grpSpPr>
          <a:xfrm>
            <a:off x="86498" y="3516903"/>
            <a:ext cx="4401879" cy="2410683"/>
            <a:chOff x="4684383" y="1508511"/>
            <a:chExt cx="1725794" cy="241068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2B1A6CD-5624-4317-8AC9-D42790EDE117}"/>
                </a:ext>
              </a:extLst>
            </p:cNvPr>
            <p:cNvSpPr/>
            <p:nvPr/>
          </p:nvSpPr>
          <p:spPr>
            <a:xfrm>
              <a:off x="4727002" y="2164868"/>
              <a:ext cx="1683175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Perizinan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Berusaha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untuk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kegiatan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usaha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dengan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tingkat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Risiko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menengah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tinggi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sebagaimana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dimaksud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dalam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Pasal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10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ayat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(2)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huruf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b </a:t>
              </a:r>
              <a:r>
                <a:rPr lang="en-US" altLang="ko-KR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berupa</a:t>
              </a:r>
              <a:r>
                <a:rPr lang="en-US" alt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:</a:t>
              </a:r>
            </a:p>
            <a:p>
              <a:pPr marL="457200" indent="-457200" algn="just">
                <a:buFont typeface="+mj-lt"/>
                <a:buAutoNum type="alphaLcPeriod"/>
              </a:pPr>
              <a:r>
                <a:rPr lang="en-US" altLang="ko-KR" b="1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NIB; dan</a:t>
              </a:r>
            </a:p>
            <a:p>
              <a:pPr marL="457200" indent="-457200" algn="just">
                <a:buFont typeface="+mj-lt"/>
                <a:buAutoNum type="alphaLcPeriod"/>
              </a:pPr>
              <a:r>
                <a:rPr lang="en-US" altLang="ko-KR" b="1" dirty="0" err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Sertifikat</a:t>
              </a:r>
              <a:r>
                <a:rPr lang="en-US" altLang="ko-KR" b="1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altLang="ko-KR" b="1" dirty="0" err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Standar</a:t>
              </a:r>
              <a:endParaRPr lang="ko-KR" altLang="en-US" b="1" dirty="0">
                <a:solidFill>
                  <a:srgbClr val="C00000"/>
                </a:solidFill>
                <a:latin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7E3023C-ED70-48DB-97A7-6ECF6E69F351}"/>
                </a:ext>
              </a:extLst>
            </p:cNvPr>
            <p:cNvSpPr txBox="1"/>
            <p:nvPr/>
          </p:nvSpPr>
          <p:spPr>
            <a:xfrm>
              <a:off x="4684383" y="1508511"/>
              <a:ext cx="1600607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1E326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PP No. 05 </a:t>
              </a:r>
              <a:r>
                <a:rPr lang="en-US" altLang="ko-KR" b="1" dirty="0" err="1">
                  <a:solidFill>
                    <a:srgbClr val="1E326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Tahun</a:t>
              </a:r>
              <a:r>
                <a:rPr lang="en-US" altLang="ko-KR" b="1" dirty="0">
                  <a:solidFill>
                    <a:srgbClr val="1E326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2021</a:t>
              </a:r>
            </a:p>
            <a:p>
              <a:pPr algn="ctr"/>
              <a:r>
                <a:rPr lang="en-US" altLang="ko-KR" b="1" dirty="0" err="1">
                  <a:solidFill>
                    <a:srgbClr val="1E326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Pasal</a:t>
              </a:r>
              <a:r>
                <a:rPr lang="en-US" altLang="ko-KR" b="1" dirty="0">
                  <a:solidFill>
                    <a:srgbClr val="1E326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14 </a:t>
              </a:r>
              <a:r>
                <a:rPr lang="en-US" altLang="ko-KR" b="1" dirty="0" err="1">
                  <a:solidFill>
                    <a:srgbClr val="1E326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ayat</a:t>
              </a:r>
              <a:r>
                <a:rPr lang="en-US" altLang="ko-KR" b="1" dirty="0">
                  <a:solidFill>
                    <a:srgbClr val="1E3267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1 </a:t>
              </a:r>
              <a:endParaRPr lang="ko-KR" altLang="en-US" b="1" dirty="0">
                <a:solidFill>
                  <a:srgbClr val="1E3267"/>
                </a:solidFill>
                <a:latin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3C0630B-3557-4676-AE73-9FEAF835C664}"/>
              </a:ext>
            </a:extLst>
          </p:cNvPr>
          <p:cNvSpPr txBox="1"/>
          <p:nvPr/>
        </p:nvSpPr>
        <p:spPr>
          <a:xfrm>
            <a:off x="4545132" y="3560857"/>
            <a:ext cx="381239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PP No. 05 </a:t>
            </a:r>
            <a:r>
              <a:rPr lang="en-US" altLang="ko-KR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Tahun</a:t>
            </a:r>
            <a:r>
              <a:rPr lang="en-US" altLang="ko-K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2021</a:t>
            </a:r>
          </a:p>
          <a:p>
            <a:pPr algn="ctr"/>
            <a:r>
              <a:rPr lang="en-US" altLang="ko-KR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Pasal</a:t>
            </a:r>
            <a:r>
              <a:rPr lang="en-US" altLang="ko-K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99</a:t>
            </a:r>
            <a:endParaRPr lang="ko-KR" altLang="en-US" b="1" dirty="0">
              <a:solidFill>
                <a:srgbClr val="C00000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6A1338-A052-4811-BFD1-E379925528A7}"/>
              </a:ext>
            </a:extLst>
          </p:cNvPr>
          <p:cNvSpPr/>
          <p:nvPr/>
        </p:nvSpPr>
        <p:spPr>
          <a:xfrm>
            <a:off x="4822164" y="4207188"/>
            <a:ext cx="31839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D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Sertifikat</a:t>
            </a:r>
            <a:r>
              <a:rPr lang="en-ID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Standar</a:t>
            </a:r>
            <a:r>
              <a:rPr lang="en-ID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Perizinan</a:t>
            </a:r>
            <a:r>
              <a:rPr lang="en-ID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Berusaha</a:t>
            </a:r>
            <a:r>
              <a:rPr lang="en-ID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subsektor</a:t>
            </a:r>
            <a:r>
              <a:rPr lang="en-ID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jasa</a:t>
            </a:r>
            <a:r>
              <a:rPr lang="en-ID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konstruksi</a:t>
            </a:r>
            <a:r>
              <a:rPr lang="en-ID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meliputi</a:t>
            </a:r>
            <a:r>
              <a:rPr lang="en-ID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endParaRPr lang="en-US" altLang="ko-KR" dirty="0">
              <a:solidFill>
                <a:prstClr val="black">
                  <a:lumMod val="75000"/>
                  <a:lumOff val="25000"/>
                </a:prst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Font typeface="+mj-lt"/>
              <a:buAutoNum type="alphaLcPeriod"/>
            </a:pPr>
            <a:r>
              <a:rPr lang="en-US" altLang="ko-K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SBU </a:t>
            </a:r>
            <a:r>
              <a:rPr lang="en-US" altLang="ko-KR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Konstruksi</a:t>
            </a:r>
            <a:endParaRPr lang="en-US" altLang="ko-KR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 algn="just">
              <a:buFont typeface="+mj-lt"/>
              <a:buAutoNum type="alphaLcPeriod"/>
            </a:pPr>
            <a:r>
              <a:rPr lang="en-US" altLang="ko-K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SKK </a:t>
            </a:r>
            <a:r>
              <a:rPr lang="en-US" altLang="ko-KR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Konstruksi</a:t>
            </a:r>
            <a:r>
              <a:rPr lang="en-US" altLang="ko-KR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dan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en-US" altLang="ko-KR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Lisensi</a:t>
            </a:r>
            <a:endParaRPr lang="ko-KR" altLang="en-US" b="1" dirty="0">
              <a:solidFill>
                <a:srgbClr val="C00000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ound Same Side Corner Rectangle 1">
            <a:extLst>
              <a:ext uri="{FF2B5EF4-FFF2-40B4-BE49-F238E27FC236}">
                <a16:creationId xmlns:a16="http://schemas.microsoft.com/office/drawing/2014/main" id="{FB7A9EF8-4ABC-7AB5-18B7-2B1B64EBE87B}"/>
              </a:ext>
            </a:extLst>
          </p:cNvPr>
          <p:cNvSpPr/>
          <p:nvPr/>
        </p:nvSpPr>
        <p:spPr>
          <a:xfrm rot="5400000">
            <a:off x="-350618" y="327325"/>
            <a:ext cx="857283" cy="156047"/>
          </a:xfrm>
          <a:prstGeom prst="round2Same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D4BF13-033D-0931-7D03-B1079D11F4BA}"/>
              </a:ext>
            </a:extLst>
          </p:cNvPr>
          <p:cNvSpPr txBox="1">
            <a:spLocks/>
          </p:cNvSpPr>
          <p:nvPr/>
        </p:nvSpPr>
        <p:spPr>
          <a:xfrm>
            <a:off x="234673" y="40884"/>
            <a:ext cx="8143207" cy="512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PERIZINAN BERUSAHA BERBASIS RESIKO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SEKTOR PUPR SUBSEKTOR JASA KONSTRUKSI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7C873F-4931-12A0-13C3-681695D58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3E1EE8-B65D-9515-89DF-34038BFE4A02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BD94FCD-D792-3BB2-A72B-3728597DD001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05A589-0F57-9961-A5D5-386E34DAD132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FA3384-3264-559B-0E78-CACBE212E036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71FC0F-060C-0D61-DC9F-62A3E90B5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14" name="Picture 13" descr="lgo sigap.png">
            <a:extLst>
              <a:ext uri="{FF2B5EF4-FFF2-40B4-BE49-F238E27FC236}">
                <a16:creationId xmlns:a16="http://schemas.microsoft.com/office/drawing/2014/main" id="{9BC45E6E-83B0-E42E-DAD1-B4AF550E6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16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48">
            <a:extLst>
              <a:ext uri="{FF2B5EF4-FFF2-40B4-BE49-F238E27FC236}">
                <a16:creationId xmlns:a16="http://schemas.microsoft.com/office/drawing/2014/main" id="{05E24286-A186-49C4-8605-07E565671F03}"/>
              </a:ext>
            </a:extLst>
          </p:cNvPr>
          <p:cNvSpPr/>
          <p:nvPr/>
        </p:nvSpPr>
        <p:spPr>
          <a:xfrm>
            <a:off x="422592" y="1552363"/>
            <a:ext cx="11232292" cy="4338301"/>
          </a:xfrm>
          <a:custGeom>
            <a:avLst/>
            <a:gdLst>
              <a:gd name="connsiteX0" fmla="*/ 0 w 11232292"/>
              <a:gd name="connsiteY0" fmla="*/ 0 h 4338301"/>
              <a:gd name="connsiteX1" fmla="*/ 11232292 w 11232292"/>
              <a:gd name="connsiteY1" fmla="*/ 0 h 4338301"/>
              <a:gd name="connsiteX2" fmla="*/ 11232292 w 11232292"/>
              <a:gd name="connsiteY2" fmla="*/ 1606379 h 4338301"/>
              <a:gd name="connsiteX3" fmla="*/ 11232291 w 11232292"/>
              <a:gd name="connsiteY3" fmla="*/ 1606379 h 4338301"/>
              <a:gd name="connsiteX4" fmla="*/ 11232291 w 11232292"/>
              <a:gd name="connsiteY4" fmla="*/ 4338301 h 4338301"/>
              <a:gd name="connsiteX5" fmla="*/ 7661185 w 11232292"/>
              <a:gd name="connsiteY5" fmla="*/ 4338301 h 4338301"/>
              <a:gd name="connsiteX6" fmla="*/ 7661185 w 11232292"/>
              <a:gd name="connsiteY6" fmla="*/ 1606379 h 4338301"/>
              <a:gd name="connsiteX7" fmla="*/ 0 w 11232292"/>
              <a:gd name="connsiteY7" fmla="*/ 1606379 h 433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32292" h="4338301">
                <a:moveTo>
                  <a:pt x="0" y="0"/>
                </a:moveTo>
                <a:lnTo>
                  <a:pt x="11232292" y="0"/>
                </a:lnTo>
                <a:lnTo>
                  <a:pt x="11232292" y="1606379"/>
                </a:lnTo>
                <a:lnTo>
                  <a:pt x="11232291" y="1606379"/>
                </a:lnTo>
                <a:lnTo>
                  <a:pt x="11232291" y="4338301"/>
                </a:lnTo>
                <a:lnTo>
                  <a:pt x="7661185" y="4338301"/>
                </a:lnTo>
                <a:lnTo>
                  <a:pt x="7661185" y="1606379"/>
                </a:lnTo>
                <a:lnTo>
                  <a:pt x="0" y="160637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5D92CD-3337-44E0-BEF1-5168BD0580E4}"/>
              </a:ext>
            </a:extLst>
          </p:cNvPr>
          <p:cNvSpPr/>
          <p:nvPr/>
        </p:nvSpPr>
        <p:spPr>
          <a:xfrm>
            <a:off x="422592" y="3279078"/>
            <a:ext cx="7512908" cy="26115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840F87-6C5C-470F-9786-C7A77564FB66}"/>
              </a:ext>
            </a:extLst>
          </p:cNvPr>
          <p:cNvSpPr txBox="1"/>
          <p:nvPr/>
        </p:nvSpPr>
        <p:spPr>
          <a:xfrm>
            <a:off x="7876730" y="6105546"/>
            <a:ext cx="3919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Pasal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80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s.d.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Pasal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3D9315-83C3-4FEF-ABC1-382080D6A803}"/>
              </a:ext>
            </a:extLst>
          </p:cNvPr>
          <p:cNvCxnSpPr>
            <a:cxnSpLocks/>
          </p:cNvCxnSpPr>
          <p:nvPr/>
        </p:nvCxnSpPr>
        <p:spPr>
          <a:xfrm>
            <a:off x="9403908" y="5987552"/>
            <a:ext cx="2539769" cy="0"/>
          </a:xfrm>
          <a:prstGeom prst="line">
            <a:avLst/>
          </a:prstGeom>
          <a:ln w="38100">
            <a:solidFill>
              <a:srgbClr val="FFC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EF9EEE55-C905-4196-B7D4-7D95D2668CDF}"/>
              </a:ext>
            </a:extLst>
          </p:cNvPr>
          <p:cNvSpPr/>
          <p:nvPr/>
        </p:nvSpPr>
        <p:spPr>
          <a:xfrm>
            <a:off x="1089855" y="898030"/>
            <a:ext cx="1519881" cy="4572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SUBSEKTOR</a:t>
            </a:r>
            <a:endParaRPr lang="en-US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Rounded Rectangle 7">
            <a:extLst>
              <a:ext uri="{FF2B5EF4-FFF2-40B4-BE49-F238E27FC236}">
                <a16:creationId xmlns:a16="http://schemas.microsoft.com/office/drawing/2014/main" id="{798B295B-328B-4AF8-A681-51892B72416B}"/>
              </a:ext>
            </a:extLst>
          </p:cNvPr>
          <p:cNvSpPr/>
          <p:nvPr/>
        </p:nvSpPr>
        <p:spPr>
          <a:xfrm>
            <a:off x="1509984" y="2120776"/>
            <a:ext cx="2286002" cy="4572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JASA KONSTRUKSI</a:t>
            </a:r>
          </a:p>
        </p:txBody>
      </p:sp>
      <p:sp>
        <p:nvSpPr>
          <p:cNvPr id="29" name="Rounded Rectangle 8">
            <a:extLst>
              <a:ext uri="{FF2B5EF4-FFF2-40B4-BE49-F238E27FC236}">
                <a16:creationId xmlns:a16="http://schemas.microsoft.com/office/drawing/2014/main" id="{C0BD22A8-CB98-47E4-9A80-9B81C50382B6}"/>
              </a:ext>
            </a:extLst>
          </p:cNvPr>
          <p:cNvSpPr/>
          <p:nvPr/>
        </p:nvSpPr>
        <p:spPr>
          <a:xfrm>
            <a:off x="1509984" y="3572122"/>
            <a:ext cx="2286002" cy="4572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SUMBER DAYA AIR</a:t>
            </a: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394B7D89-2908-48E7-B7EA-52D0A416C404}"/>
              </a:ext>
            </a:extLst>
          </p:cNvPr>
          <p:cNvSpPr/>
          <p:nvPr/>
        </p:nvSpPr>
        <p:spPr>
          <a:xfrm>
            <a:off x="1509984" y="4559082"/>
            <a:ext cx="2286002" cy="4572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BINA MARGA</a:t>
            </a:r>
          </a:p>
        </p:txBody>
      </p:sp>
      <p:cxnSp>
        <p:nvCxnSpPr>
          <p:cNvPr id="32" name="Elbow Connector 11">
            <a:extLst>
              <a:ext uri="{FF2B5EF4-FFF2-40B4-BE49-F238E27FC236}">
                <a16:creationId xmlns:a16="http://schemas.microsoft.com/office/drawing/2014/main" id="{B9B1718A-5764-4FE9-B1A7-BDC2290847DC}"/>
              </a:ext>
            </a:extLst>
          </p:cNvPr>
          <p:cNvCxnSpPr>
            <a:cxnSpLocks/>
            <a:stCxn id="27" idx="1"/>
            <a:endCxn id="28" idx="1"/>
          </p:cNvCxnSpPr>
          <p:nvPr/>
        </p:nvCxnSpPr>
        <p:spPr>
          <a:xfrm rot="10800000" flipH="1" flipV="1">
            <a:off x="1089854" y="1126630"/>
            <a:ext cx="420129" cy="1222746"/>
          </a:xfrm>
          <a:prstGeom prst="bentConnector3">
            <a:avLst>
              <a:gd name="adj1" fmla="val -54412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lbow Connector 13">
            <a:extLst>
              <a:ext uri="{FF2B5EF4-FFF2-40B4-BE49-F238E27FC236}">
                <a16:creationId xmlns:a16="http://schemas.microsoft.com/office/drawing/2014/main" id="{F95DBC26-629B-46EA-BEC3-8D613B2641FC}"/>
              </a:ext>
            </a:extLst>
          </p:cNvPr>
          <p:cNvCxnSpPr>
            <a:cxnSpLocks/>
            <a:stCxn id="27" idx="1"/>
            <a:endCxn id="29" idx="1"/>
          </p:cNvCxnSpPr>
          <p:nvPr/>
        </p:nvCxnSpPr>
        <p:spPr>
          <a:xfrm rot="10800000" flipH="1" flipV="1">
            <a:off x="1089854" y="1126630"/>
            <a:ext cx="420129" cy="2674092"/>
          </a:xfrm>
          <a:prstGeom prst="bentConnector3">
            <a:avLst>
              <a:gd name="adj1" fmla="val -54412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Elbow Connector 17">
            <a:extLst>
              <a:ext uri="{FF2B5EF4-FFF2-40B4-BE49-F238E27FC236}">
                <a16:creationId xmlns:a16="http://schemas.microsoft.com/office/drawing/2014/main" id="{4234BEE5-535B-417E-B8DE-4780D97F36E8}"/>
              </a:ext>
            </a:extLst>
          </p:cNvPr>
          <p:cNvCxnSpPr>
            <a:cxnSpLocks/>
            <a:stCxn id="27" idx="1"/>
            <a:endCxn id="30" idx="1"/>
          </p:cNvCxnSpPr>
          <p:nvPr/>
        </p:nvCxnSpPr>
        <p:spPr>
          <a:xfrm rot="10800000" flipH="1" flipV="1">
            <a:off x="1089854" y="1126630"/>
            <a:ext cx="420129" cy="3661052"/>
          </a:xfrm>
          <a:prstGeom prst="bentConnector3">
            <a:avLst>
              <a:gd name="adj1" fmla="val -54412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ounded Rectangle 24">
            <a:extLst>
              <a:ext uri="{FF2B5EF4-FFF2-40B4-BE49-F238E27FC236}">
                <a16:creationId xmlns:a16="http://schemas.microsoft.com/office/drawing/2014/main" id="{09CBFE89-401C-461C-9210-3E04D8E75AE2}"/>
              </a:ext>
            </a:extLst>
          </p:cNvPr>
          <p:cNvSpPr/>
          <p:nvPr/>
        </p:nvSpPr>
        <p:spPr>
          <a:xfrm>
            <a:off x="4515691" y="1713814"/>
            <a:ext cx="3361039" cy="32046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Jasa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Konsultansi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Konstruksi</a:t>
            </a:r>
            <a:endParaRPr lang="en-US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Rounded Rectangle 25">
            <a:extLst>
              <a:ext uri="{FF2B5EF4-FFF2-40B4-BE49-F238E27FC236}">
                <a16:creationId xmlns:a16="http://schemas.microsoft.com/office/drawing/2014/main" id="{9853B4E2-50BC-473E-B927-C177282CB50C}"/>
              </a:ext>
            </a:extLst>
          </p:cNvPr>
          <p:cNvSpPr/>
          <p:nvPr/>
        </p:nvSpPr>
        <p:spPr>
          <a:xfrm>
            <a:off x="4515691" y="2189144"/>
            <a:ext cx="3361039" cy="32046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Pekerjaan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Konstruksi</a:t>
            </a:r>
            <a:endParaRPr lang="en-US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Rounded Rectangle 26">
            <a:extLst>
              <a:ext uri="{FF2B5EF4-FFF2-40B4-BE49-F238E27FC236}">
                <a16:creationId xmlns:a16="http://schemas.microsoft.com/office/drawing/2014/main" id="{5C13D61F-B505-48F3-BC2B-A8B728D032B4}"/>
              </a:ext>
            </a:extLst>
          </p:cNvPr>
          <p:cNvSpPr/>
          <p:nvPr/>
        </p:nvSpPr>
        <p:spPr>
          <a:xfrm>
            <a:off x="4515691" y="2664474"/>
            <a:ext cx="3361039" cy="32046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Pekerjaan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Konstruksi</a:t>
            </a:r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Terintegrasi</a:t>
            </a:r>
            <a:endParaRPr lang="en-US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9" name="Elbow Connector 27">
            <a:extLst>
              <a:ext uri="{FF2B5EF4-FFF2-40B4-BE49-F238E27FC236}">
                <a16:creationId xmlns:a16="http://schemas.microsoft.com/office/drawing/2014/main" id="{79A398FF-38FC-4F17-945A-913BB3708FF5}"/>
              </a:ext>
            </a:extLst>
          </p:cNvPr>
          <p:cNvCxnSpPr>
            <a:cxnSpLocks/>
            <a:stCxn id="28" idx="3"/>
            <a:endCxn id="36" idx="1"/>
          </p:cNvCxnSpPr>
          <p:nvPr/>
        </p:nvCxnSpPr>
        <p:spPr>
          <a:xfrm flipV="1">
            <a:off x="3795986" y="1874046"/>
            <a:ext cx="719705" cy="475330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Elbow Connector 31">
            <a:extLst>
              <a:ext uri="{FF2B5EF4-FFF2-40B4-BE49-F238E27FC236}">
                <a16:creationId xmlns:a16="http://schemas.microsoft.com/office/drawing/2014/main" id="{1585C1DE-52D6-4CCA-82E2-B675F18195B0}"/>
              </a:ext>
            </a:extLst>
          </p:cNvPr>
          <p:cNvCxnSpPr>
            <a:cxnSpLocks/>
            <a:stCxn id="28" idx="3"/>
            <a:endCxn id="38" idx="1"/>
          </p:cNvCxnSpPr>
          <p:nvPr/>
        </p:nvCxnSpPr>
        <p:spPr>
          <a:xfrm>
            <a:off x="3795986" y="2349376"/>
            <a:ext cx="719705" cy="475330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Elbow Connector 34">
            <a:extLst>
              <a:ext uri="{FF2B5EF4-FFF2-40B4-BE49-F238E27FC236}">
                <a16:creationId xmlns:a16="http://schemas.microsoft.com/office/drawing/2014/main" id="{6F644DE7-CCA1-4124-A63C-7DFD9B83D28E}"/>
              </a:ext>
            </a:extLst>
          </p:cNvPr>
          <p:cNvCxnSpPr>
            <a:cxnSpLocks/>
            <a:stCxn id="28" idx="3"/>
            <a:endCxn id="37" idx="1"/>
          </p:cNvCxnSpPr>
          <p:nvPr/>
        </p:nvCxnSpPr>
        <p:spPr>
          <a:xfrm>
            <a:off x="3795986" y="2349376"/>
            <a:ext cx="719705" cy="12700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9AA4A48-044B-42A4-A319-4E3DB6EEB038}"/>
              </a:ext>
            </a:extLst>
          </p:cNvPr>
          <p:cNvSpPr txBox="1"/>
          <p:nvPr/>
        </p:nvSpPr>
        <p:spPr>
          <a:xfrm>
            <a:off x="4595850" y="3779211"/>
            <a:ext cx="2706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Tidak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memiliki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Perizinan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Berusaha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yang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ditetapkan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berdasarkan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hasil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analisis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tingkat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Risiko</a:t>
            </a:r>
            <a:r>
              <a:rPr lang="en-ID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lang="en-ID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Rounded Rectangle 43">
            <a:extLst>
              <a:ext uri="{FF2B5EF4-FFF2-40B4-BE49-F238E27FC236}">
                <a16:creationId xmlns:a16="http://schemas.microsoft.com/office/drawing/2014/main" id="{C6B437B1-A443-4582-A325-E1E84180F3EA}"/>
              </a:ext>
            </a:extLst>
          </p:cNvPr>
          <p:cNvSpPr/>
          <p:nvPr/>
        </p:nvSpPr>
        <p:spPr>
          <a:xfrm>
            <a:off x="4529458" y="3498347"/>
            <a:ext cx="2807515" cy="2230599"/>
          </a:xfrm>
          <a:prstGeom prst="roundRect">
            <a:avLst>
              <a:gd name="adj" fmla="val 380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1C07A9-2D03-40DD-90A8-DD9232F37A0E}"/>
              </a:ext>
            </a:extLst>
          </p:cNvPr>
          <p:cNvSpPr txBox="1"/>
          <p:nvPr/>
        </p:nvSpPr>
        <p:spPr>
          <a:xfrm>
            <a:off x="8410763" y="1686684"/>
            <a:ext cx="2741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Tingkat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Risiko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endParaRPr lang="en-ID" sz="14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ID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MENENGAH TINGGI</a:t>
            </a:r>
            <a:endParaRPr lang="en-ID" b="1" dirty="0">
              <a:solidFill>
                <a:srgbClr val="FF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5" name="Rounded Rectangle 45">
            <a:extLst>
              <a:ext uri="{FF2B5EF4-FFF2-40B4-BE49-F238E27FC236}">
                <a16:creationId xmlns:a16="http://schemas.microsoft.com/office/drawing/2014/main" id="{8A6507E4-1113-4826-B97C-EEB2B978D4FB}"/>
              </a:ext>
            </a:extLst>
          </p:cNvPr>
          <p:cNvSpPr/>
          <p:nvPr/>
        </p:nvSpPr>
        <p:spPr>
          <a:xfrm>
            <a:off x="8410763" y="1662495"/>
            <a:ext cx="2807515" cy="831501"/>
          </a:xfrm>
          <a:prstGeom prst="roundRect">
            <a:avLst>
              <a:gd name="adj" fmla="val 8233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BFA94C0-904E-48EB-86D5-93803CC76AD4}"/>
              </a:ext>
            </a:extLst>
          </p:cNvPr>
          <p:cNvSpPr txBox="1"/>
          <p:nvPr/>
        </p:nvSpPr>
        <p:spPr>
          <a:xfrm>
            <a:off x="8181709" y="2568808"/>
            <a:ext cx="34731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Perizinan</a:t>
            </a:r>
            <a:r>
              <a:rPr lang="en-ID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Berusaha</a:t>
            </a:r>
            <a:r>
              <a:rPr lang="en-ID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Penunjang</a:t>
            </a:r>
            <a:r>
              <a:rPr lang="en-ID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Sertifikat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Badan Usaha (SBU)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Konstruksi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Sertifikat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Kompetensi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Kerja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(SKK)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Konstruksi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Registrasi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kantor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perwakilan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Badan Usaha Jasa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Konstruksi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Asing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(BUJKA);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Lisensi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Lembaga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Sertifikasi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Badan Usaha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jasa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konstruksi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Lisensi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Lembaga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Sertifikasi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Profesi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jasa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konstruksi</a:t>
            </a:r>
            <a:r>
              <a:rPr lang="en-ID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</a:t>
            </a:r>
          </a:p>
        </p:txBody>
      </p:sp>
      <p:sp>
        <p:nvSpPr>
          <p:cNvPr id="47" name="Right Arrow 49">
            <a:extLst>
              <a:ext uri="{FF2B5EF4-FFF2-40B4-BE49-F238E27FC236}">
                <a16:creationId xmlns:a16="http://schemas.microsoft.com/office/drawing/2014/main" id="{D44A0A8D-BB91-4589-8F7E-EF3B83AA1F45}"/>
              </a:ext>
            </a:extLst>
          </p:cNvPr>
          <p:cNvSpPr/>
          <p:nvPr/>
        </p:nvSpPr>
        <p:spPr>
          <a:xfrm>
            <a:off x="4016072" y="3646817"/>
            <a:ext cx="267177" cy="30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8" name="Right Arrow 50">
            <a:extLst>
              <a:ext uri="{FF2B5EF4-FFF2-40B4-BE49-F238E27FC236}">
                <a16:creationId xmlns:a16="http://schemas.microsoft.com/office/drawing/2014/main" id="{511118A4-BA0B-4111-9BC5-ED4AD40DB50F}"/>
              </a:ext>
            </a:extLst>
          </p:cNvPr>
          <p:cNvSpPr/>
          <p:nvPr/>
        </p:nvSpPr>
        <p:spPr>
          <a:xfrm>
            <a:off x="4016072" y="4633777"/>
            <a:ext cx="267177" cy="30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1E2DE3E-6C9D-4AB1-9374-4378F0A90488}"/>
              </a:ext>
            </a:extLst>
          </p:cNvPr>
          <p:cNvSpPr txBox="1"/>
          <p:nvPr/>
        </p:nvSpPr>
        <p:spPr>
          <a:xfrm>
            <a:off x="1330299" y="4048538"/>
            <a:ext cx="2691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1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Izin</a:t>
            </a:r>
            <a:r>
              <a:rPr lang="en-ID" sz="1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1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Penggunaan</a:t>
            </a:r>
            <a:r>
              <a:rPr lang="en-ID" sz="1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1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Sumber</a:t>
            </a:r>
            <a:r>
              <a:rPr lang="en-ID" sz="1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1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Daya</a:t>
            </a:r>
            <a:r>
              <a:rPr lang="en-ID" sz="1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air.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EC8062-9807-4B64-AD5B-B882D53F71FD}"/>
              </a:ext>
            </a:extLst>
          </p:cNvPr>
          <p:cNvSpPr txBox="1"/>
          <p:nvPr/>
        </p:nvSpPr>
        <p:spPr>
          <a:xfrm>
            <a:off x="1330299" y="5039192"/>
            <a:ext cx="3019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1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Izin</a:t>
            </a:r>
            <a:r>
              <a:rPr lang="en-ID" sz="1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1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Pemanfaatan</a:t>
            </a:r>
            <a:r>
              <a:rPr lang="en-ID" sz="1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dan </a:t>
            </a:r>
            <a:r>
              <a:rPr lang="en-ID" sz="11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Penggunaan</a:t>
            </a:r>
            <a:r>
              <a:rPr lang="en-ID" sz="1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Bagian Jalan (Ruang Milik Jalan);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D" sz="11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Izin</a:t>
            </a:r>
            <a:r>
              <a:rPr lang="en-ID" sz="1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ID" sz="11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Pemanfaatan</a:t>
            </a:r>
            <a:r>
              <a:rPr lang="en-ID" sz="1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dan </a:t>
            </a:r>
            <a:r>
              <a:rPr lang="en-ID" sz="11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Penggunaan</a:t>
            </a:r>
            <a:r>
              <a:rPr lang="en-ID" sz="1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Bagian-</a:t>
            </a:r>
            <a:r>
              <a:rPr lang="en-ID" sz="11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bagian</a:t>
            </a:r>
            <a:r>
              <a:rPr lang="en-ID" sz="1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Jalan Tol </a:t>
            </a:r>
          </a:p>
        </p:txBody>
      </p:sp>
      <p:sp>
        <p:nvSpPr>
          <p:cNvPr id="51" name="Rounded Rectangle 55">
            <a:extLst>
              <a:ext uri="{FF2B5EF4-FFF2-40B4-BE49-F238E27FC236}">
                <a16:creationId xmlns:a16="http://schemas.microsoft.com/office/drawing/2014/main" id="{332B5AE5-B086-4556-A400-371F23107DAF}"/>
              </a:ext>
            </a:extLst>
          </p:cNvPr>
          <p:cNvSpPr/>
          <p:nvPr/>
        </p:nvSpPr>
        <p:spPr>
          <a:xfrm>
            <a:off x="4013263" y="1266372"/>
            <a:ext cx="4082875" cy="1810746"/>
          </a:xfrm>
          <a:prstGeom prst="roundRect">
            <a:avLst>
              <a:gd name="adj" fmla="val 4225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0FC44F-D1C5-4C07-B221-689CEAB921A1}"/>
              </a:ext>
            </a:extLst>
          </p:cNvPr>
          <p:cNvSpPr/>
          <p:nvPr/>
        </p:nvSpPr>
        <p:spPr>
          <a:xfrm>
            <a:off x="7122512" y="1094943"/>
            <a:ext cx="63584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D" sz="1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KBLI</a:t>
            </a:r>
            <a:endParaRPr lang="en-US" sz="14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13D791-1E9B-E2C3-4F17-409C4C36B9B9}"/>
              </a:ext>
            </a:extLst>
          </p:cNvPr>
          <p:cNvSpPr txBox="1">
            <a:spLocks/>
          </p:cNvSpPr>
          <p:nvPr/>
        </p:nvSpPr>
        <p:spPr>
          <a:xfrm>
            <a:off x="311879" y="87855"/>
            <a:ext cx="7369284" cy="512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PERATURAN PEMERINTAH NO 5 TAHUN 2021</a:t>
            </a:r>
          </a:p>
        </p:txBody>
      </p:sp>
      <p:sp>
        <p:nvSpPr>
          <p:cNvPr id="9" name="Round Same Side Corner Rectangle 1">
            <a:extLst>
              <a:ext uri="{FF2B5EF4-FFF2-40B4-BE49-F238E27FC236}">
                <a16:creationId xmlns:a16="http://schemas.microsoft.com/office/drawing/2014/main" id="{D724100E-5104-1B50-CBF8-06D90DBD12A0}"/>
              </a:ext>
            </a:extLst>
          </p:cNvPr>
          <p:cNvSpPr/>
          <p:nvPr/>
        </p:nvSpPr>
        <p:spPr>
          <a:xfrm rot="5400000">
            <a:off x="-350618" y="327325"/>
            <a:ext cx="857283" cy="156047"/>
          </a:xfrm>
          <a:prstGeom prst="round2Same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48881-8745-DB5D-297E-4156911A0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B691DA-2956-B9F4-3F27-3FD38EC6A9C4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27088E3-3012-1E82-0362-EA2735DDD0E8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82488C-9137-9BA2-91A6-2DF70E200946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C8B6BB-D26F-B504-EF36-5FDBC2866B45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910E6B-CF11-5D90-32B4-FF9EDD8E9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14" name="Picture 13" descr="lgo sigap.png">
            <a:extLst>
              <a:ext uri="{FF2B5EF4-FFF2-40B4-BE49-F238E27FC236}">
                <a16:creationId xmlns:a16="http://schemas.microsoft.com/office/drawing/2014/main" id="{F8A50F8E-5C1E-D542-7D56-14D39FE88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60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E1DAE25E-07A5-4EDE-A7A0-4C4394733066}"/>
              </a:ext>
            </a:extLst>
          </p:cNvPr>
          <p:cNvSpPr/>
          <p:nvPr/>
        </p:nvSpPr>
        <p:spPr>
          <a:xfrm>
            <a:off x="8209795" y="2977185"/>
            <a:ext cx="2235469" cy="52322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925E21A-F77F-4C07-A9AF-240E92320375}"/>
              </a:ext>
            </a:extLst>
          </p:cNvPr>
          <p:cNvSpPr/>
          <p:nvPr/>
        </p:nvSpPr>
        <p:spPr>
          <a:xfrm>
            <a:off x="147966" y="4777919"/>
            <a:ext cx="2514873" cy="7025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B99E4F8-C1E5-4DEF-9DA8-7E4A923EFF38}"/>
              </a:ext>
            </a:extLst>
          </p:cNvPr>
          <p:cNvSpPr/>
          <p:nvPr/>
        </p:nvSpPr>
        <p:spPr>
          <a:xfrm>
            <a:off x="537833" y="875770"/>
            <a:ext cx="2246389" cy="7025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C3063F-A625-475D-9194-0076DD2A8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" y="2586777"/>
            <a:ext cx="1617864" cy="1142343"/>
          </a:xfrm>
          <a:prstGeom prst="rect">
            <a:avLst/>
          </a:prstGeom>
        </p:spPr>
      </p:pic>
      <p:sp>
        <p:nvSpPr>
          <p:cNvPr id="13" name="Arrow: Bent 12">
            <a:extLst>
              <a:ext uri="{FF2B5EF4-FFF2-40B4-BE49-F238E27FC236}">
                <a16:creationId xmlns:a16="http://schemas.microsoft.com/office/drawing/2014/main" id="{FB28097F-F076-414B-AAF6-B7C0C6565ECB}"/>
              </a:ext>
            </a:extLst>
          </p:cNvPr>
          <p:cNvSpPr/>
          <p:nvPr/>
        </p:nvSpPr>
        <p:spPr>
          <a:xfrm rot="10800000" flipH="1">
            <a:off x="906675" y="3934784"/>
            <a:ext cx="1617864" cy="726668"/>
          </a:xfrm>
          <a:prstGeom prst="bentArrow">
            <a:avLst>
              <a:gd name="adj1" fmla="val 25000"/>
              <a:gd name="adj2" fmla="val 23447"/>
              <a:gd name="adj3" fmla="val 25000"/>
              <a:gd name="adj4" fmla="val 4375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CA155A7A-C08F-419D-A36C-09115FF9AD7A}"/>
              </a:ext>
            </a:extLst>
          </p:cNvPr>
          <p:cNvSpPr/>
          <p:nvPr/>
        </p:nvSpPr>
        <p:spPr>
          <a:xfrm rot="10800000" flipH="1" flipV="1">
            <a:off x="906675" y="1582926"/>
            <a:ext cx="1617864" cy="726667"/>
          </a:xfrm>
          <a:prstGeom prst="bentArrow">
            <a:avLst>
              <a:gd name="adj1" fmla="val 25000"/>
              <a:gd name="adj2" fmla="val 23447"/>
              <a:gd name="adj3" fmla="val 25000"/>
              <a:gd name="adj4" fmla="val 4375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F31DD1-C818-4859-8105-F48E2BA146CA}"/>
              </a:ext>
            </a:extLst>
          </p:cNvPr>
          <p:cNvSpPr txBox="1"/>
          <p:nvPr/>
        </p:nvSpPr>
        <p:spPr>
          <a:xfrm>
            <a:off x="227648" y="949275"/>
            <a:ext cx="2792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PERMOHONAN SBU MELALUI LPJK</a:t>
            </a:r>
            <a:endParaRPr lang="en-ID" sz="16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F2DF3EE9-7E95-49FC-9B20-DEF5EA3657BD}"/>
              </a:ext>
            </a:extLst>
          </p:cNvPr>
          <p:cNvSpPr/>
          <p:nvPr/>
        </p:nvSpPr>
        <p:spPr>
          <a:xfrm>
            <a:off x="2657059" y="1580076"/>
            <a:ext cx="4936431" cy="402032"/>
          </a:xfrm>
          <a:prstGeom prst="left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CD49E1-63E0-4920-89FB-3700764D0F64}"/>
              </a:ext>
            </a:extLst>
          </p:cNvPr>
          <p:cNvSpPr txBox="1"/>
          <p:nvPr/>
        </p:nvSpPr>
        <p:spPr>
          <a:xfrm>
            <a:off x="3122265" y="1956726"/>
            <a:ext cx="3846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1600" b="1" dirty="0" err="1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Januari</a:t>
            </a:r>
            <a:r>
              <a:rPr lang="en-US" sz="16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 – 31 Mei 2022</a:t>
            </a:r>
            <a:endParaRPr lang="en-ID" sz="16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C5AA691-1655-401D-9592-597851071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668" y="1188996"/>
            <a:ext cx="1617864" cy="11423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DB904E-4413-4E42-93BB-39E5D0AF5CC7}"/>
              </a:ext>
            </a:extLst>
          </p:cNvPr>
          <p:cNvSpPr txBox="1"/>
          <p:nvPr/>
        </p:nvSpPr>
        <p:spPr>
          <a:xfrm>
            <a:off x="3734490" y="993375"/>
            <a:ext cx="2589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MASIH MENGGUNAKAN</a:t>
            </a:r>
          </a:p>
          <a:p>
            <a:pPr algn="ctr"/>
            <a:r>
              <a:rPr lang="en-US" sz="1600" b="1" dirty="0">
                <a:solidFill>
                  <a:srgbClr val="0C55B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KBLI 2017</a:t>
            </a:r>
            <a:endParaRPr lang="en-ID" sz="1600" b="1" dirty="0">
              <a:solidFill>
                <a:srgbClr val="0C55B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DAC583-A477-4527-9B2A-13DDD6C654AE}"/>
              </a:ext>
            </a:extLst>
          </p:cNvPr>
          <p:cNvSpPr txBox="1"/>
          <p:nvPr/>
        </p:nvSpPr>
        <p:spPr>
          <a:xfrm>
            <a:off x="9381696" y="1345882"/>
            <a:ext cx="2235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C55B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MASA BERLAKU SBU </a:t>
            </a:r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TAHUN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S/D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 2025</a:t>
            </a:r>
            <a:endParaRPr lang="en-ID" sz="1600" b="1" dirty="0">
              <a:solidFill>
                <a:srgbClr val="FF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9E83D38-54D8-4DD1-A9E4-710A7B6086B4}"/>
              </a:ext>
            </a:extLst>
          </p:cNvPr>
          <p:cNvCxnSpPr>
            <a:cxnSpLocks/>
          </p:cNvCxnSpPr>
          <p:nvPr/>
        </p:nvCxnSpPr>
        <p:spPr>
          <a:xfrm>
            <a:off x="5946910" y="1327495"/>
            <a:ext cx="0" cy="373876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2ABCDE18-C6D1-4289-8F62-8983A7A2738A}"/>
              </a:ext>
            </a:extLst>
          </p:cNvPr>
          <p:cNvSpPr/>
          <p:nvPr/>
        </p:nvSpPr>
        <p:spPr>
          <a:xfrm>
            <a:off x="2657060" y="4281953"/>
            <a:ext cx="3216966" cy="42292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FADFEA9-7D4B-4069-96F1-FD480872A9B0}"/>
              </a:ext>
            </a:extLst>
          </p:cNvPr>
          <p:cNvSpPr/>
          <p:nvPr/>
        </p:nvSpPr>
        <p:spPr>
          <a:xfrm>
            <a:off x="6096000" y="4281953"/>
            <a:ext cx="4240696" cy="42292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4DE946-48D3-420A-A797-E64B69AD229C}"/>
              </a:ext>
            </a:extLst>
          </p:cNvPr>
          <p:cNvSpPr txBox="1"/>
          <p:nvPr/>
        </p:nvSpPr>
        <p:spPr>
          <a:xfrm>
            <a:off x="2639994" y="4713718"/>
            <a:ext cx="3207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CUT-OFF PERMOHONAN SBU MELALUI LPJK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Tanggal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1600" b="1" dirty="0" err="1">
                <a:solidFill>
                  <a:srgbClr val="FF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Desember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 </a:t>
            </a:r>
            <a:r>
              <a:rPr lang="en-US" sz="1600" b="1" dirty="0" err="1">
                <a:solidFill>
                  <a:srgbClr val="FF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Pukul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23.59 WIB</a:t>
            </a:r>
            <a:endParaRPr lang="en-ID" sz="1600" b="1" dirty="0">
              <a:solidFill>
                <a:srgbClr val="FF000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8354BF-8C1E-456A-95FC-BE2DE468C831}"/>
              </a:ext>
            </a:extLst>
          </p:cNvPr>
          <p:cNvSpPr txBox="1"/>
          <p:nvPr/>
        </p:nvSpPr>
        <p:spPr>
          <a:xfrm>
            <a:off x="6649370" y="3755001"/>
            <a:ext cx="258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SUDAH MENGGUNAKAN </a:t>
            </a:r>
            <a:r>
              <a:rPr lang="en-US" sz="1600" b="1" dirty="0">
                <a:solidFill>
                  <a:srgbClr val="0C55B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KBLI 2020</a:t>
            </a:r>
            <a:endParaRPr lang="en-ID" sz="1600" b="1" dirty="0">
              <a:solidFill>
                <a:srgbClr val="0C55B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4E0AAE-A7DC-46CC-875F-19A5E1A25237}"/>
              </a:ext>
            </a:extLst>
          </p:cNvPr>
          <p:cNvSpPr txBox="1"/>
          <p:nvPr/>
        </p:nvSpPr>
        <p:spPr>
          <a:xfrm>
            <a:off x="7593490" y="4654691"/>
            <a:ext cx="2743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PENERBITAN SBU OLEH LSBU TERLISENSI</a:t>
            </a:r>
            <a:endParaRPr lang="en-ID" sz="16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0F6998-2EF2-4E2F-BC04-8626E84E404F}"/>
              </a:ext>
            </a:extLst>
          </p:cNvPr>
          <p:cNvSpPr txBox="1"/>
          <p:nvPr/>
        </p:nvSpPr>
        <p:spPr>
          <a:xfrm>
            <a:off x="5798173" y="4678674"/>
            <a:ext cx="22553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AWAL</a:t>
            </a:r>
          </a:p>
          <a:p>
            <a:pPr algn="ctr"/>
            <a:r>
              <a:rPr lang="en-US" sz="16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PERMOHONAN SBU MELALUI LSBU TERLISENSI</a:t>
            </a:r>
          </a:p>
          <a:p>
            <a:pPr algn="ctr"/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sz="1600" b="1" dirty="0" err="1">
                <a:solidFill>
                  <a:srgbClr val="00B05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Desember</a:t>
            </a:r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  <a:endParaRPr lang="en-ID" sz="1600" b="1" dirty="0">
              <a:solidFill>
                <a:srgbClr val="00B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0DF590-E10E-4040-A76F-AF8F33303594}"/>
              </a:ext>
            </a:extLst>
          </p:cNvPr>
          <p:cNvSpPr txBox="1"/>
          <p:nvPr/>
        </p:nvSpPr>
        <p:spPr>
          <a:xfrm>
            <a:off x="10357673" y="3056037"/>
            <a:ext cx="185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SBU YANG DITERBITKAN</a:t>
            </a:r>
          </a:p>
          <a:p>
            <a:pPr algn="ctr"/>
            <a:r>
              <a:rPr lang="en-US" sz="1600" b="1" dirty="0">
                <a:solidFill>
                  <a:srgbClr val="0C55B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LSBU TERLISENSI</a:t>
            </a:r>
            <a:endParaRPr lang="en-ID" sz="1600" b="1" dirty="0">
              <a:solidFill>
                <a:srgbClr val="0C55B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928DA4-E07D-426F-BFCB-211E894E2A3D}"/>
              </a:ext>
            </a:extLst>
          </p:cNvPr>
          <p:cNvSpPr txBox="1"/>
          <p:nvPr/>
        </p:nvSpPr>
        <p:spPr>
          <a:xfrm>
            <a:off x="7487404" y="533953"/>
            <a:ext cx="2246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C55B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SBU YANG DITERBITKAN </a:t>
            </a:r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LPJK</a:t>
            </a:r>
            <a:endParaRPr lang="en-ID" sz="1600" b="1" dirty="0">
              <a:solidFill>
                <a:srgbClr val="00B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2DB981-BDD6-4F0B-8133-41F3A1327F8A}"/>
              </a:ext>
            </a:extLst>
          </p:cNvPr>
          <p:cNvSpPr txBox="1"/>
          <p:nvPr/>
        </p:nvSpPr>
        <p:spPr>
          <a:xfrm>
            <a:off x="42365" y="4830470"/>
            <a:ext cx="269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PERMOHONAN SBU MELALUI LSBU TERLISENSI</a:t>
            </a:r>
            <a:endParaRPr lang="en-ID" sz="16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38724EF-5AD0-46D6-96A2-9DB9EC45BA7A}"/>
              </a:ext>
            </a:extLst>
          </p:cNvPr>
          <p:cNvSpPr/>
          <p:nvPr/>
        </p:nvSpPr>
        <p:spPr>
          <a:xfrm>
            <a:off x="9502621" y="5523244"/>
            <a:ext cx="2339158" cy="113840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42CA13B-A683-4D76-85C6-0410D1BE3359}"/>
              </a:ext>
            </a:extLst>
          </p:cNvPr>
          <p:cNvSpPr txBox="1"/>
          <p:nvPr/>
        </p:nvSpPr>
        <p:spPr>
          <a:xfrm>
            <a:off x="9554465" y="5676947"/>
            <a:ext cx="2235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TERDAPAT 2 SBU YANG ADA PADA PROSES TENDER </a:t>
            </a:r>
            <a:endParaRPr lang="en-ID" sz="1600" b="1" dirty="0"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7FFE9E0-1FC0-4125-9238-E25FEA3E4EA3}"/>
              </a:ext>
            </a:extLst>
          </p:cNvPr>
          <p:cNvCxnSpPr>
            <a:cxnSpLocks/>
          </p:cNvCxnSpPr>
          <p:nvPr/>
        </p:nvCxnSpPr>
        <p:spPr>
          <a:xfrm>
            <a:off x="8610599" y="2372879"/>
            <a:ext cx="483631" cy="511248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D580EC1-323B-4248-B255-1762A6734230}"/>
              </a:ext>
            </a:extLst>
          </p:cNvPr>
          <p:cNvCxnSpPr>
            <a:cxnSpLocks/>
          </p:cNvCxnSpPr>
          <p:nvPr/>
        </p:nvCxnSpPr>
        <p:spPr>
          <a:xfrm flipH="1" flipV="1">
            <a:off x="9757523" y="3587258"/>
            <a:ext cx="649019" cy="669643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C156A55-20F2-4618-A758-4D2DE341D1F9}"/>
              </a:ext>
            </a:extLst>
          </p:cNvPr>
          <p:cNvSpPr txBox="1"/>
          <p:nvPr/>
        </p:nvSpPr>
        <p:spPr>
          <a:xfrm>
            <a:off x="8198873" y="2986879"/>
            <a:ext cx="2246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SBU YANG BEREDAR </a:t>
            </a:r>
            <a:r>
              <a:rPr lang="en-US" sz="1400" b="1" dirty="0">
                <a:solidFill>
                  <a:srgbClr val="0C55B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 KBLI BERBEDA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4335B4-F432-4FB0-83F4-890F1CD78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521" y="3843008"/>
            <a:ext cx="1147685" cy="1602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0DEBFF-316C-24AB-2DF2-F137D8BCB5A1}"/>
              </a:ext>
            </a:extLst>
          </p:cNvPr>
          <p:cNvSpPr txBox="1">
            <a:spLocks/>
          </p:cNvSpPr>
          <p:nvPr/>
        </p:nvSpPr>
        <p:spPr>
          <a:xfrm>
            <a:off x="234674" y="40884"/>
            <a:ext cx="6805156" cy="512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SBU SETELAH MASA TRANSISI</a:t>
            </a:r>
          </a:p>
        </p:txBody>
      </p:sp>
      <p:sp>
        <p:nvSpPr>
          <p:cNvPr id="8" name="Round Same Side Corner Rectangle 1">
            <a:extLst>
              <a:ext uri="{FF2B5EF4-FFF2-40B4-BE49-F238E27FC236}">
                <a16:creationId xmlns:a16="http://schemas.microsoft.com/office/drawing/2014/main" id="{0647482D-13EE-74EB-E45A-5304E6BEFF7D}"/>
              </a:ext>
            </a:extLst>
          </p:cNvPr>
          <p:cNvSpPr/>
          <p:nvPr/>
        </p:nvSpPr>
        <p:spPr>
          <a:xfrm rot="5400000">
            <a:off x="-350618" y="327325"/>
            <a:ext cx="857283" cy="156047"/>
          </a:xfrm>
          <a:prstGeom prst="round2Same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20221-27ED-A1F7-6B08-D65715EF6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FB64F2-86B9-E077-15C1-7C1C839954C1}"/>
              </a:ext>
            </a:extLst>
          </p:cNvPr>
          <p:cNvGrpSpPr/>
          <p:nvPr/>
        </p:nvGrpSpPr>
        <p:grpSpPr>
          <a:xfrm>
            <a:off x="311879" y="6204088"/>
            <a:ext cx="5739774" cy="434260"/>
            <a:chOff x="534093" y="6215953"/>
            <a:chExt cx="5739774" cy="4342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F73492-1BA7-91CC-8B6A-A1E28C11FDD3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E61C45-6AD2-8ACA-BCCB-B91B99878E59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66FBED8-2E2D-A98E-0DEE-420F0EABD265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8037DC-3404-F1A2-130E-19CD45E5A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18" name="Picture 17" descr="lgo sigap.png">
            <a:extLst>
              <a:ext uri="{FF2B5EF4-FFF2-40B4-BE49-F238E27FC236}">
                <a16:creationId xmlns:a16="http://schemas.microsoft.com/office/drawing/2014/main" id="{2F350D62-42B2-C829-19EC-660F2E1B2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514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4060</Words>
  <Application>Microsoft Macintosh PowerPoint</Application>
  <PresentationFormat>Widescreen</PresentationFormat>
  <Paragraphs>937</Paragraphs>
  <Slides>32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MS PGothic</vt:lpstr>
      <vt:lpstr>Aharoni</vt:lpstr>
      <vt:lpstr>Arial</vt:lpstr>
      <vt:lpstr>Calibri</vt:lpstr>
      <vt:lpstr>Calibri Light</vt:lpstr>
      <vt:lpstr>Century Gothic</vt:lpstr>
      <vt:lpstr>DM Sans</vt:lpstr>
      <vt:lpstr>Dubai</vt:lpstr>
      <vt:lpstr>Gotham</vt:lpstr>
      <vt:lpstr>Plus Jakarta Sans</vt:lpstr>
      <vt:lpstr>Roboto</vt:lpstr>
      <vt:lpstr>Segoe UI</vt:lpstr>
      <vt:lpstr>Segoe UI Light</vt:lpstr>
      <vt:lpstr>Symbol</vt:lpstr>
      <vt:lpstr>Tahoma</vt:lpstr>
      <vt:lpstr>Tw Cen MT</vt:lpstr>
      <vt:lpstr>Verdana</vt:lpstr>
      <vt:lpstr>1_Office Theme</vt:lpstr>
      <vt:lpstr>Office Theme</vt:lpstr>
      <vt:lpstr>think-cell Slide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Pengurus LPJK 7</dc:creator>
  <cp:lastModifiedBy>celineoktaviaptr@gmail.com</cp:lastModifiedBy>
  <cp:revision>200</cp:revision>
  <dcterms:created xsi:type="dcterms:W3CDTF">2023-10-23T03:02:32Z</dcterms:created>
  <dcterms:modified xsi:type="dcterms:W3CDTF">2024-04-29T07:59:24Z</dcterms:modified>
</cp:coreProperties>
</file>