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3"/>
  </p:notesMasterIdLst>
  <p:sldIdLst>
    <p:sldId id="747" r:id="rId2"/>
    <p:sldId id="7637" r:id="rId3"/>
    <p:sldId id="7456" r:id="rId4"/>
    <p:sldId id="610" r:id="rId5"/>
    <p:sldId id="7457" r:id="rId6"/>
    <p:sldId id="7441" r:id="rId7"/>
    <p:sldId id="615" r:id="rId8"/>
    <p:sldId id="612" r:id="rId9"/>
    <p:sldId id="2752" r:id="rId10"/>
    <p:sldId id="7550" r:id="rId11"/>
    <p:sldId id="7442" r:id="rId12"/>
    <p:sldId id="7551" r:id="rId13"/>
    <p:sldId id="714" r:id="rId14"/>
    <p:sldId id="2759" r:id="rId15"/>
    <p:sldId id="674" r:id="rId16"/>
    <p:sldId id="613" r:id="rId17"/>
    <p:sldId id="7552" r:id="rId18"/>
    <p:sldId id="7751" r:id="rId19"/>
    <p:sldId id="7752" r:id="rId20"/>
    <p:sldId id="7750" r:id="rId21"/>
    <p:sldId id="7638" r:id="rId22"/>
    <p:sldId id="7639" r:id="rId23"/>
    <p:sldId id="7640" r:id="rId24"/>
    <p:sldId id="7749" r:id="rId25"/>
    <p:sldId id="7744" r:id="rId26"/>
    <p:sldId id="7745" r:id="rId27"/>
    <p:sldId id="7746" r:id="rId28"/>
    <p:sldId id="7747" r:id="rId29"/>
    <p:sldId id="7748" r:id="rId30"/>
    <p:sldId id="7788" r:id="rId31"/>
    <p:sldId id="7789" r:id="rId32"/>
    <p:sldId id="7642" r:id="rId33"/>
    <p:sldId id="7643" r:id="rId34"/>
    <p:sldId id="7644" r:id="rId35"/>
    <p:sldId id="7641" r:id="rId36"/>
    <p:sldId id="7645" r:id="rId37"/>
    <p:sldId id="7646" r:id="rId38"/>
    <p:sldId id="7647" r:id="rId39"/>
    <p:sldId id="7648" r:id="rId40"/>
    <p:sldId id="7731" r:id="rId41"/>
    <p:sldId id="7736" r:id="rId42"/>
    <p:sldId id="7463" r:id="rId43"/>
    <p:sldId id="7649" r:id="rId44"/>
    <p:sldId id="7650" r:id="rId45"/>
    <p:sldId id="7651" r:id="rId46"/>
    <p:sldId id="7652" r:id="rId47"/>
    <p:sldId id="7653" r:id="rId48"/>
    <p:sldId id="7654" r:id="rId49"/>
    <p:sldId id="7655" r:id="rId50"/>
    <p:sldId id="7656" r:id="rId51"/>
    <p:sldId id="7657" r:id="rId52"/>
    <p:sldId id="7658" r:id="rId53"/>
    <p:sldId id="7659" r:id="rId54"/>
    <p:sldId id="7660" r:id="rId55"/>
    <p:sldId id="7661" r:id="rId56"/>
    <p:sldId id="7662" r:id="rId57"/>
    <p:sldId id="7629" r:id="rId58"/>
    <p:sldId id="7630" r:id="rId59"/>
    <p:sldId id="7631" r:id="rId60"/>
    <p:sldId id="7632" r:id="rId61"/>
    <p:sldId id="7633" r:id="rId62"/>
    <p:sldId id="7634" r:id="rId63"/>
    <p:sldId id="7538" r:id="rId64"/>
    <p:sldId id="7680" r:id="rId65"/>
    <p:sldId id="7689" r:id="rId66"/>
    <p:sldId id="7690" r:id="rId67"/>
    <p:sldId id="654" r:id="rId68"/>
    <p:sldId id="7692" r:id="rId69"/>
    <p:sldId id="7757" r:id="rId70"/>
    <p:sldId id="7758" r:id="rId71"/>
    <p:sldId id="7760" r:id="rId72"/>
    <p:sldId id="7764" r:id="rId73"/>
    <p:sldId id="7783" r:id="rId74"/>
    <p:sldId id="7785" r:id="rId75"/>
    <p:sldId id="7786" r:id="rId76"/>
    <p:sldId id="7787" r:id="rId77"/>
    <p:sldId id="7765" r:id="rId78"/>
    <p:sldId id="7762" r:id="rId79"/>
    <p:sldId id="7763" r:id="rId80"/>
    <p:sldId id="7766" r:id="rId81"/>
    <p:sldId id="7767" r:id="rId82"/>
    <p:sldId id="7768" r:id="rId83"/>
    <p:sldId id="7769" r:id="rId84"/>
    <p:sldId id="7770" r:id="rId85"/>
    <p:sldId id="7771" r:id="rId86"/>
    <p:sldId id="7772" r:id="rId87"/>
    <p:sldId id="7773" r:id="rId88"/>
    <p:sldId id="7774" r:id="rId89"/>
    <p:sldId id="7775" r:id="rId90"/>
    <p:sldId id="7776" r:id="rId91"/>
    <p:sldId id="7777" r:id="rId92"/>
    <p:sldId id="7790" r:id="rId93"/>
    <p:sldId id="7791" r:id="rId94"/>
    <p:sldId id="7778" r:id="rId95"/>
    <p:sldId id="7779" r:id="rId96"/>
    <p:sldId id="7780" r:id="rId97"/>
    <p:sldId id="7793" r:id="rId98"/>
    <p:sldId id="7792" r:id="rId99"/>
    <p:sldId id="7781" r:id="rId100"/>
    <p:sldId id="7782" r:id="rId101"/>
    <p:sldId id="7683" r:id="rId102"/>
    <p:sldId id="7684" r:id="rId103"/>
    <p:sldId id="7678" r:id="rId104"/>
    <p:sldId id="7688" r:id="rId105"/>
    <p:sldId id="7795" r:id="rId106"/>
    <p:sldId id="7558" r:id="rId107"/>
    <p:sldId id="7559" r:id="rId108"/>
    <p:sldId id="7796" r:id="rId109"/>
    <p:sldId id="7756" r:id="rId110"/>
    <p:sldId id="7754" r:id="rId111"/>
    <p:sldId id="7755" r:id="rId112"/>
    <p:sldId id="7679" r:id="rId113"/>
    <p:sldId id="7685" r:id="rId114"/>
    <p:sldId id="7460" r:id="rId115"/>
    <p:sldId id="7663" r:id="rId116"/>
    <p:sldId id="7562" r:id="rId117"/>
    <p:sldId id="7664" r:id="rId118"/>
    <p:sldId id="7794" r:id="rId119"/>
    <p:sldId id="7561" r:id="rId120"/>
    <p:sldId id="291" r:id="rId121"/>
    <p:sldId id="7742" r:id="rId122"/>
    <p:sldId id="7665" r:id="rId123"/>
    <p:sldId id="7667" r:id="rId124"/>
    <p:sldId id="7668" r:id="rId125"/>
    <p:sldId id="7669" r:id="rId126"/>
    <p:sldId id="7670" r:id="rId127"/>
    <p:sldId id="7671" r:id="rId128"/>
    <p:sldId id="7672" r:id="rId129"/>
    <p:sldId id="7673" r:id="rId130"/>
    <p:sldId id="7674" r:id="rId131"/>
    <p:sldId id="7675" r:id="rId132"/>
    <p:sldId id="7676" r:id="rId133"/>
    <p:sldId id="7677" r:id="rId134"/>
    <p:sldId id="7492" r:id="rId135"/>
    <p:sldId id="7530" r:id="rId136"/>
    <p:sldId id="645" r:id="rId137"/>
    <p:sldId id="2721" r:id="rId138"/>
    <p:sldId id="7533" r:id="rId139"/>
    <p:sldId id="7532" r:id="rId140"/>
    <p:sldId id="7534" r:id="rId141"/>
    <p:sldId id="7536" r:id="rId142"/>
    <p:sldId id="7563" r:id="rId143"/>
    <p:sldId id="7560" r:id="rId144"/>
    <p:sldId id="7481" r:id="rId145"/>
    <p:sldId id="7535" r:id="rId146"/>
    <p:sldId id="752" r:id="rId147"/>
    <p:sldId id="7484" r:id="rId148"/>
    <p:sldId id="7485" r:id="rId149"/>
    <p:sldId id="7486" r:id="rId150"/>
    <p:sldId id="7636" r:id="rId151"/>
    <p:sldId id="7440"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6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7CD"/>
    <a:srgbClr val="F2DB00"/>
    <a:srgbClr val="FCE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4660"/>
  </p:normalViewPr>
  <p:slideViewPr>
    <p:cSldViewPr snapToGrid="0" showGuides="1">
      <p:cViewPr varScale="1">
        <p:scale>
          <a:sx n="67" d="100"/>
          <a:sy n="67" d="100"/>
        </p:scale>
        <p:origin x="478"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baseline="0">
                <a:solidFill>
                  <a:schemeClr val="tx1">
                    <a:lumMod val="65000"/>
                    <a:lumOff val="35000"/>
                  </a:schemeClr>
                </a:solidFill>
                <a:latin typeface="+mn-lt"/>
                <a:ea typeface="+mn-ea"/>
                <a:cs typeface="+mn-cs"/>
              </a:defRPr>
            </a:pPr>
            <a:r>
              <a:rPr lang="en-US" sz="2000" b="1" dirty="0"/>
              <a:t>JUMLAH TENAGA KERJA SEKTOR KOSNTRUKSI</a:t>
            </a:r>
          </a:p>
        </c:rich>
      </c:tx>
      <c:overlay val="0"/>
      <c:spPr>
        <a:noFill/>
        <a:ln>
          <a:noFill/>
        </a:ln>
        <a:effectLst/>
      </c:spPr>
      <c:txPr>
        <a:bodyPr rot="0" spcFirstLastPara="1" vertOverflow="ellipsis" vert="horz" wrap="square" anchor="ctr" anchorCtr="1"/>
        <a:lstStyle/>
        <a:p>
          <a:pPr>
            <a:defRPr sz="1600" b="0" i="0" u="none" strike="noStrike" kern="1200" cap="none"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solidFill>
          <a:schemeClr val="lt1">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solidFill>
            <a:ln>
              <a:solidFill>
                <a:schemeClr val="accent2">
                  <a:lumMod val="75000"/>
                </a:schemeClr>
              </a:solidFill>
            </a:ln>
            <a:effectLst/>
            <a:scene3d>
              <a:camera prst="orthographicFront"/>
              <a:lightRig rig="threePt" dir="t"/>
            </a:scene3d>
            <a:sp3d prstMaterial="translucentPowder">
              <a:contourClr>
                <a:schemeClr val="accent2">
                  <a:lumMod val="75000"/>
                </a:schemeClr>
              </a:contourClr>
            </a:sp3d>
          </c:spPr>
          <c:invertIfNegative val="0"/>
          <c:dLbls>
            <c:spPr>
              <a:noFill/>
              <a:ln>
                <a:noFill/>
              </a:ln>
              <a:effectLst/>
            </c:spPr>
            <c:txPr>
              <a:bodyPr rot="0" spcFirstLastPara="1" vertOverflow="ellipsis" horzOverflow="clip" vert="horz" wrap="square" lIns="38100" tIns="182880" rIns="38100" bIns="19050" anchor="ctr" anchorCtr="1">
                <a:spAutoFit/>
              </a:bodyPr>
              <a:lstStyle/>
              <a:p>
                <a:pPr>
                  <a:defRPr sz="900" b="0" i="0" u="none" strike="noStrike" kern="1200" baseline="0">
                    <a:ln w="9525">
                      <a:solidFill>
                        <a:schemeClr val="tx1"/>
                      </a:solidFill>
                    </a:ln>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numRef>
              <c:f>Sheet1!$C$26:$O$26</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Sheet1!$C$28:$O$28</c:f>
              <c:numCache>
                <c:formatCode>_(* #,##0_);_(* \(#,##0\);_(* "-"_);_(@_)</c:formatCode>
                <c:ptCount val="13"/>
                <c:pt idx="0">
                  <c:v>104531</c:v>
                </c:pt>
                <c:pt idx="1">
                  <c:v>85327</c:v>
                </c:pt>
                <c:pt idx="2">
                  <c:v>104930</c:v>
                </c:pt>
                <c:pt idx="3">
                  <c:v>117726</c:v>
                </c:pt>
                <c:pt idx="4">
                  <c:v>101046</c:v>
                </c:pt>
                <c:pt idx="5">
                  <c:v>101207</c:v>
                </c:pt>
                <c:pt idx="6">
                  <c:v>92860</c:v>
                </c:pt>
                <c:pt idx="7">
                  <c:v>83247</c:v>
                </c:pt>
                <c:pt idx="8">
                  <c:v>84908</c:v>
                </c:pt>
                <c:pt idx="9">
                  <c:v>101671</c:v>
                </c:pt>
                <c:pt idx="10">
                  <c:v>108493</c:v>
                </c:pt>
                <c:pt idx="11">
                  <c:v>99693</c:v>
                </c:pt>
                <c:pt idx="12">
                  <c:v>105395</c:v>
                </c:pt>
              </c:numCache>
            </c:numRef>
          </c:val>
          <c:extLst>
            <c:ext xmlns:c16="http://schemas.microsoft.com/office/drawing/2014/chart" uri="{C3380CC4-5D6E-409C-BE32-E72D297353CC}">
              <c16:uniqueId val="{00000000-3639-4783-9F66-AFAFD71CF126}"/>
            </c:ext>
          </c:extLst>
        </c:ser>
        <c:dLbls>
          <c:showLegendKey val="0"/>
          <c:showVal val="0"/>
          <c:showCatName val="0"/>
          <c:showSerName val="0"/>
          <c:showPercent val="0"/>
          <c:showBubbleSize val="0"/>
        </c:dLbls>
        <c:gapWidth val="75"/>
        <c:shape val="box"/>
        <c:axId val="2021297184"/>
        <c:axId val="461954160"/>
        <c:axId val="0"/>
      </c:bar3DChart>
      <c:catAx>
        <c:axId val="20212971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461954160"/>
        <c:crosses val="autoZero"/>
        <c:auto val="1"/>
        <c:lblAlgn val="ctr"/>
        <c:lblOffset val="100"/>
        <c:noMultiLvlLbl val="0"/>
      </c:catAx>
      <c:valAx>
        <c:axId val="461954160"/>
        <c:scaling>
          <c:orientation val="minMax"/>
        </c:scaling>
        <c:delete val="0"/>
        <c:axPos val="l"/>
        <c:majorGridlines>
          <c:spPr>
            <a:ln w="9525" cap="flat" cmpd="sng" algn="ctr">
              <a:solidFill>
                <a:schemeClr val="tx1">
                  <a:lumMod val="5000"/>
                  <a:lumOff val="9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021297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2">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lumMod val="75000"/>
          </a:schemeClr>
        </a:solidFill>
      </a:ln>
    </cs:spPr>
  </cs:dataPoint>
  <cs:dataPoint3D>
    <cs:lnRef idx="0">
      <cs:styleClr val="auto"/>
    </cs:lnRef>
    <cs:fillRef idx="0">
      <cs:styleClr val="auto"/>
    </cs:fillRef>
    <cs:effectRef idx="0"/>
    <cs:fontRef idx="minor">
      <a:schemeClr val="tx1"/>
    </cs:fontRef>
    <cs:spPr>
      <a:solidFill>
        <a:schemeClr val="phClr"/>
      </a:solidFill>
      <a:ln>
        <a:solidFill>
          <a:schemeClr val="phClr">
            <a:lumMod val="75000"/>
          </a:schemeClr>
        </a:solidFill>
      </a:ln>
      <a:scene3d>
        <a:camera prst="orthographicFront"/>
        <a:lightRig rig="threePt" dir="t"/>
      </a:scene3d>
      <a:sp3d prstMaterial="translucentPowder"/>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spPr>
      <a:solidFill>
        <a:schemeClr val="lt1">
          <a:alpha val="27000"/>
        </a:schemeClr>
      </a:solidFill>
      <a:sp3d/>
    </cs:spPr>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tx1"/>
    </cs:fontRef>
    <cs:spPr>
      <a:sp3d/>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DA2E4-4334-48D5-8FF7-91CAF9CBC35A}"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1BA98-B046-476D-82B6-830BA268D87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A22B2-CF61-4C35-9645-431608697908}" type="slidenum">
              <a:rPr lang="en-US" smtClean="0"/>
              <a:t>2</a:t>
            </a:fld>
            <a:endParaRPr lang="en-US"/>
          </a:p>
        </p:txBody>
      </p:sp>
    </p:spTree>
    <p:extLst>
      <p:ext uri="{BB962C8B-B14F-4D97-AF65-F5344CB8AC3E}">
        <p14:creationId xmlns:p14="http://schemas.microsoft.com/office/powerpoint/2010/main" val="1142502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4153DF-2D24-405B-A730-0AAC4C2D2691}"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153DF-2D24-405B-A730-0AAC4C2D2691}"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153DF-2D24-405B-A730-0AAC4C2D2691}"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lumMod val="75000"/>
                  <a:lumOff val="25000"/>
                </a:schemeClr>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5" b="0" baseline="0">
                <a:solidFill>
                  <a:schemeClr val="tx1">
                    <a:lumMod val="75000"/>
                    <a:lumOff val="25000"/>
                  </a:schemeClr>
                </a:solidFill>
                <a:latin typeface="+mn-lt"/>
                <a:cs typeface="Arial" panose="020B0604020202020204" pitchFamily="34" charset="0"/>
              </a:defRPr>
            </a:lvl1pPr>
          </a:lstStyle>
          <a:p>
            <a:pPr lvl="0"/>
            <a:r>
              <a:rPr lang="en-US" altLang="ko-KR" dirty="0"/>
              <a:t>Insert the title of your subtitle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855B0"/>
                </a:solidFill>
                <a:latin typeface="Calibri" panose="020F0502020204030204"/>
                <a:cs typeface="Calibri" panose="020F0502020204030204"/>
              </a:defRPr>
            </a:lvl1pPr>
          </a:lstStyle>
          <a:p>
            <a:endParaRPr/>
          </a:p>
        </p:txBody>
      </p:sp>
      <p:sp>
        <p:nvSpPr>
          <p:cNvPr id="3" name="Holder 3"/>
          <p:cNvSpPr>
            <a:spLocks noGrp="1"/>
          </p:cNvSpPr>
          <p:nvPr>
            <p:ph sz="half" idx="2"/>
          </p:nvPr>
        </p:nvSpPr>
        <p:spPr>
          <a:xfrm>
            <a:off x="1027493" y="1448308"/>
            <a:ext cx="3642995" cy="3594735"/>
          </a:xfrm>
          <a:prstGeom prst="rect">
            <a:avLst/>
          </a:prstGeom>
        </p:spPr>
        <p:txBody>
          <a:bodyPr wrap="square" lIns="0" tIns="0" rIns="0" bIns="0">
            <a:spAutoFit/>
          </a:bodyPr>
          <a:lstStyle>
            <a:lvl1pPr>
              <a:defRPr sz="1600" b="1" i="0">
                <a:solidFill>
                  <a:srgbClr val="1E3266"/>
                </a:solidFill>
                <a:latin typeface="Arial" panose="020B0604020202020204"/>
                <a:cs typeface="Arial" panose="020B0604020202020204"/>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153DF-2D24-405B-A730-0AAC4C2D2691}"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153DF-2D24-405B-A730-0AAC4C2D2691}"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4153DF-2D24-405B-A730-0AAC4C2D2691}"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4153DF-2D24-405B-A730-0AAC4C2D2691}"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4153DF-2D24-405B-A730-0AAC4C2D2691}"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153DF-2D24-405B-A730-0AAC4C2D2691}"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153DF-2D24-405B-A730-0AAC4C2D2691}"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153DF-2D24-405B-A730-0AAC4C2D2691}"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6C2B2-47FA-4DC7-9906-3487EA58AA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153DF-2D24-405B-A730-0AAC4C2D2691}" type="datetimeFigureOut">
              <a:rPr lang="en-US" smtClean="0"/>
              <a:t>4/29/2024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6C2B2-47FA-4DC7-9906-3487EA58AA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emf"/></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68.emf"/><Relationship Id="rId4" Type="http://schemas.openxmlformats.org/officeDocument/2006/relationships/package" Target="../embeddings/Microsoft_Excel_Worksheet.xlsx"/></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4.png"/><Relationship Id="rId7" Type="http://schemas.openxmlformats.org/officeDocument/2006/relationships/image" Target="../media/image37.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15986" y="972422"/>
            <a:ext cx="6760028" cy="4001095"/>
          </a:xfrm>
          <a:prstGeom prst="rect">
            <a:avLst/>
          </a:prstGeom>
          <a:noFill/>
        </p:spPr>
        <p:txBody>
          <a:bodyPr wrap="square" rtlCol="0">
            <a:spAutoFit/>
          </a:bodyPr>
          <a:lstStyle/>
          <a:p>
            <a:pPr algn="ctr"/>
            <a:endParaRPr lang="en-US" sz="24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endParaRPr>
          </a:p>
          <a:p>
            <a:pPr algn="ctr"/>
            <a:r>
              <a:rPr lang="en-US" sz="2400" b="1" dirty="0">
                <a:solidFill>
                  <a:srgbClr val="C00000"/>
                </a:solidFill>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rPr>
              <a:t>PAPARAN </a:t>
            </a:r>
          </a:p>
          <a:p>
            <a:pPr algn="ctr"/>
            <a:endParaRPr lang="en-US" sz="16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endParaRPr>
          </a:p>
          <a:p>
            <a:pPr algn="ctr"/>
            <a:r>
              <a:rPr lang="en-US" sz="40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rPr>
              <a:t>PENYELENGARAAN </a:t>
            </a:r>
          </a:p>
          <a:p>
            <a:pPr algn="ctr"/>
            <a:r>
              <a:rPr lang="en-US" sz="28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rPr>
              <a:t>SUB URUSAN </a:t>
            </a:r>
          </a:p>
          <a:p>
            <a:pPr algn="ctr"/>
            <a:r>
              <a:rPr lang="en-US" sz="28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rPr>
              <a:t>JASA KONSTRUKSI </a:t>
            </a:r>
          </a:p>
          <a:p>
            <a:pPr algn="ctr"/>
            <a:r>
              <a:rPr lang="en-US" sz="28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rPr>
              <a:t>KALIMATAN TIMUR</a:t>
            </a:r>
          </a:p>
          <a:p>
            <a:pPr algn="ctr"/>
            <a:endParaRPr lang="en-US" sz="16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endParaRPr>
          </a:p>
          <a:p>
            <a:pPr algn="ctr"/>
            <a:endParaRPr lang="en-US" sz="1600" b="1" dirty="0">
              <a:effectLst>
                <a:glow rad="139700">
                  <a:schemeClr val="accent2">
                    <a:satMod val="175000"/>
                    <a:alpha val="40000"/>
                  </a:schemeClr>
                </a:glow>
              </a:effectLst>
              <a:latin typeface="Arial Black" panose="020B0A04020102020204" pitchFamily="34" charset="0"/>
              <a:ea typeface="Tahoma" panose="020B0604030504040204" pitchFamily="34" charset="0"/>
              <a:cs typeface="Tahoma" panose="020B0604030504040204" pitchFamily="34" charset="0"/>
            </a:endParaRPr>
          </a:p>
          <a:p>
            <a:pPr algn="ctr"/>
            <a:endParaRPr lang="en-US" sz="1000" b="1" i="1" dirty="0">
              <a:latin typeface="Arial Black" panose="020B0A04020102020204" pitchFamily="34" charset="0"/>
              <a:ea typeface="Tahoma" panose="020B0604030504040204" pitchFamily="34" charset="0"/>
              <a:cs typeface="Tahoma" panose="020B0604030504040204" pitchFamily="34" charset="0"/>
            </a:endParaRPr>
          </a:p>
          <a:p>
            <a:pPr algn="ctr"/>
            <a:r>
              <a:rPr lang="en-US" sz="1200" b="1" dirty="0">
                <a:latin typeface="Arial Black" panose="020B0A04020102020204" pitchFamily="34" charset="0"/>
                <a:ea typeface="Tahoma" panose="020B0604030504040204" pitchFamily="34" charset="0"/>
                <a:cs typeface="Tahoma" panose="020B0604030504040204" pitchFamily="34" charset="0"/>
              </a:rPr>
              <a:t>DPUPR &amp; PERA </a:t>
            </a:r>
            <a:r>
              <a:rPr lang="en-US" sz="1200" b="1" dirty="0" err="1">
                <a:latin typeface="Arial Black" panose="020B0A04020102020204" pitchFamily="34" charset="0"/>
                <a:ea typeface="Tahoma" panose="020B0604030504040204" pitchFamily="34" charset="0"/>
                <a:cs typeface="Tahoma" panose="020B0604030504040204" pitchFamily="34" charset="0"/>
              </a:rPr>
              <a:t>Provinsi</a:t>
            </a:r>
            <a:r>
              <a:rPr lang="en-US" sz="1200" b="1" dirty="0">
                <a:latin typeface="Arial Black" panose="020B0A04020102020204" pitchFamily="34" charset="0"/>
                <a:ea typeface="Tahoma" panose="020B0604030504040204" pitchFamily="34" charset="0"/>
                <a:cs typeface="Tahoma" panose="020B0604030504040204" pitchFamily="34" charset="0"/>
              </a:rPr>
              <a:t> Kalimantan Timur</a:t>
            </a:r>
          </a:p>
          <a:p>
            <a:pPr algn="ctr"/>
            <a:r>
              <a:rPr lang="en-US" sz="1200" b="1" dirty="0" err="1">
                <a:latin typeface="Arial Black" panose="020B0A04020102020204" pitchFamily="34" charset="0"/>
                <a:ea typeface="Tahoma" panose="020B0604030504040204" pitchFamily="34" charset="0"/>
                <a:cs typeface="Tahoma" panose="020B0604030504040204" pitchFamily="34" charset="0"/>
              </a:rPr>
              <a:t>Samarinda</a:t>
            </a:r>
            <a:r>
              <a:rPr lang="en-US" sz="1200" b="1" dirty="0">
                <a:latin typeface="Arial Black" panose="020B0A04020102020204" pitchFamily="34" charset="0"/>
                <a:ea typeface="Tahoma" panose="020B0604030504040204" pitchFamily="34" charset="0"/>
                <a:cs typeface="Tahoma" panose="020B0604030504040204" pitchFamily="34" charset="0"/>
              </a:rPr>
              <a:t>, 30 April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0"/>
            <a:ext cx="12192000" cy="6858000"/>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
        <p:nvSpPr>
          <p:cNvPr id="3" name="TextBox 2"/>
          <p:cNvSpPr txBox="1"/>
          <p:nvPr/>
        </p:nvSpPr>
        <p:spPr>
          <a:xfrm>
            <a:off x="417338" y="1997043"/>
            <a:ext cx="11553826" cy="754034"/>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300" b="1" dirty="0">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rPr>
              <a:t>K</a:t>
            </a:r>
            <a:r>
              <a:rPr lang="id-ID" altLang="en-US" sz="4300" b="1" dirty="0">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rPr>
              <a:t>EWENANGAN </a:t>
            </a:r>
            <a:r>
              <a:rPr lang="en-US" altLang="en-US" sz="4300" b="1" dirty="0">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rPr>
              <a:t>GUBERNUR</a:t>
            </a:r>
            <a:endParaRPr lang="sv-SE" altLang="en-US" sz="4300" b="1" dirty="0">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55000" lnSpcReduction="20000"/>
          </a:bodyPr>
          <a:lstStyle/>
          <a:p>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Pengawasan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Evaluasi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Tertib</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Usaha Jasa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Provinsi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Lintas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Kabupaten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/Kota</a:t>
            </a:r>
          </a:p>
        </p:txBody>
      </p:sp>
      <p:sp>
        <p:nvSpPr>
          <p:cNvPr id="4" name="Text Placeholder 2">
            <a:extLst>
              <a:ext uri="{FF2B5EF4-FFF2-40B4-BE49-F238E27FC236}">
                <a16:creationId xmlns:a16="http://schemas.microsoft.com/office/drawing/2014/main" id="{74040CDD-401B-C5A0-76C2-510B3A2873EA}"/>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100 badan </a:t>
            </a:r>
            <a:r>
              <a:rPr lang="en-US" sz="2800" b="1" dirty="0" err="1">
                <a:solidFill>
                  <a:srgbClr val="FF0000"/>
                </a:solidFill>
              </a:rPr>
              <a:t>usaha</a:t>
            </a:r>
            <a:endParaRPr lang="en-US" sz="2800" b="1" dirty="0">
              <a:solidFill>
                <a:srgbClr val="FF0000"/>
              </a:solidFill>
            </a:endParaRPr>
          </a:p>
          <a:p>
            <a:r>
              <a:rPr lang="en-US" sz="2800" b="1" dirty="0">
                <a:solidFill>
                  <a:srgbClr val="FF0000"/>
                </a:solidFill>
              </a:rPr>
              <a:t>PAGU  : RP</a:t>
            </a:r>
            <a:r>
              <a:rPr lang="en-US" sz="2800" b="1">
                <a:solidFill>
                  <a:srgbClr val="FF0000"/>
                </a:solidFill>
              </a:rPr>
              <a:t>. 281.255.510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36635428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6C253-148A-56A4-7FA1-AF765521C0A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DCD1FB-8EF3-D037-B08C-AF3D1A83BC2A}"/>
              </a:ext>
            </a:extLst>
          </p:cNvPr>
          <p:cNvSpPr/>
          <p:nvPr/>
        </p:nvSpPr>
        <p:spPr>
          <a:xfrm>
            <a:off x="0" y="0"/>
            <a:ext cx="12339804"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eaLnBrk="1" hangingPunct="1">
              <a:buClr>
                <a:srgbClr val="262626"/>
              </a:buClr>
              <a:buSzPts val="1200"/>
              <a:buFont typeface="Open Sans"/>
              <a:buNone/>
            </a:pPr>
            <a:r>
              <a:rPr lang="sv-SE" altLang="en-US" sz="3200" b="1" dirty="0">
                <a:latin typeface="Century Gothic" pitchFamily="34" charset="0"/>
                <a:ea typeface="Open Sans"/>
                <a:cs typeface="Open Sans"/>
                <a:sym typeface="Open Sans Semibold"/>
              </a:rPr>
              <a:t>SUB URUSAN JASA KONSTRUKSI KABUPATEN/KOTA</a:t>
            </a:r>
          </a:p>
        </p:txBody>
      </p:sp>
      <p:cxnSp>
        <p:nvCxnSpPr>
          <p:cNvPr id="4" name="Straight Connector 3">
            <a:extLst>
              <a:ext uri="{FF2B5EF4-FFF2-40B4-BE49-F238E27FC236}">
                <a16:creationId xmlns:a16="http://schemas.microsoft.com/office/drawing/2014/main" id="{7284596B-6396-4D04-6E32-F3E85CA80693}"/>
              </a:ext>
            </a:extLst>
          </p:cNvPr>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78D09B-42CF-EA94-E69D-A1D5E61C41F4}"/>
              </a:ext>
            </a:extLst>
          </p:cNvPr>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3640F06-365F-0A94-4E8E-639FB87639E0}"/>
              </a:ext>
            </a:extLst>
          </p:cNvPr>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pic>
        <p:nvPicPr>
          <p:cNvPr id="10" name="Picture 9">
            <a:extLst>
              <a:ext uri="{FF2B5EF4-FFF2-40B4-BE49-F238E27FC236}">
                <a16:creationId xmlns:a16="http://schemas.microsoft.com/office/drawing/2014/main" id="{B2FC894E-7904-B98E-EBE2-73D281EAF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a:extLst>
              <a:ext uri="{FF2B5EF4-FFF2-40B4-BE49-F238E27FC236}">
                <a16:creationId xmlns:a16="http://schemas.microsoft.com/office/drawing/2014/main" id="{53B888B7-EED0-0C94-27C2-0093BDCA1682}"/>
              </a:ext>
            </a:extLst>
          </p:cNvPr>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Tree>
    <p:extLst>
      <p:ext uri="{BB962C8B-B14F-4D97-AF65-F5344CB8AC3E}">
        <p14:creationId xmlns:p14="http://schemas.microsoft.com/office/powerpoint/2010/main" val="3608535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3FB44-12EC-587F-52CA-1F637817B67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7457E6-72AF-5063-DADA-9688D4DACE09}"/>
              </a:ext>
            </a:extLst>
          </p:cNvPr>
          <p:cNvGraphicFramePr>
            <a:graphicFrameLocks noGrp="1"/>
          </p:cNvGraphicFramePr>
          <p:nvPr>
            <p:extLst>
              <p:ext uri="{D42A27DB-BD31-4B8C-83A1-F6EECF244321}">
                <p14:modId xmlns:p14="http://schemas.microsoft.com/office/powerpoint/2010/main" val="2414212878"/>
              </p:ext>
            </p:extLst>
          </p:nvPr>
        </p:nvGraphicFramePr>
        <p:xfrm>
          <a:off x="230222" y="291828"/>
          <a:ext cx="11731556" cy="5924144"/>
        </p:xfrm>
        <a:graphic>
          <a:graphicData uri="http://schemas.openxmlformats.org/drawingml/2006/table">
            <a:tbl>
              <a:tblPr/>
              <a:tblGrid>
                <a:gridCol w="498330">
                  <a:extLst>
                    <a:ext uri="{9D8B030D-6E8A-4147-A177-3AD203B41FA5}">
                      <a16:colId xmlns:a16="http://schemas.microsoft.com/office/drawing/2014/main" val="2384123530"/>
                    </a:ext>
                  </a:extLst>
                </a:gridCol>
                <a:gridCol w="1563933">
                  <a:extLst>
                    <a:ext uri="{9D8B030D-6E8A-4147-A177-3AD203B41FA5}">
                      <a16:colId xmlns:a16="http://schemas.microsoft.com/office/drawing/2014/main" val="253249164"/>
                    </a:ext>
                  </a:extLst>
                </a:gridCol>
                <a:gridCol w="1303507">
                  <a:extLst>
                    <a:ext uri="{9D8B030D-6E8A-4147-A177-3AD203B41FA5}">
                      <a16:colId xmlns:a16="http://schemas.microsoft.com/office/drawing/2014/main" val="3772085986"/>
                    </a:ext>
                  </a:extLst>
                </a:gridCol>
                <a:gridCol w="1459149">
                  <a:extLst>
                    <a:ext uri="{9D8B030D-6E8A-4147-A177-3AD203B41FA5}">
                      <a16:colId xmlns:a16="http://schemas.microsoft.com/office/drawing/2014/main" val="3274686824"/>
                    </a:ext>
                  </a:extLst>
                </a:gridCol>
                <a:gridCol w="1906621">
                  <a:extLst>
                    <a:ext uri="{9D8B030D-6E8A-4147-A177-3AD203B41FA5}">
                      <a16:colId xmlns:a16="http://schemas.microsoft.com/office/drawing/2014/main" val="2442645900"/>
                    </a:ext>
                  </a:extLst>
                </a:gridCol>
                <a:gridCol w="963038">
                  <a:extLst>
                    <a:ext uri="{9D8B030D-6E8A-4147-A177-3AD203B41FA5}">
                      <a16:colId xmlns:a16="http://schemas.microsoft.com/office/drawing/2014/main" val="3123582293"/>
                    </a:ext>
                  </a:extLst>
                </a:gridCol>
                <a:gridCol w="1245141">
                  <a:extLst>
                    <a:ext uri="{9D8B030D-6E8A-4147-A177-3AD203B41FA5}">
                      <a16:colId xmlns:a16="http://schemas.microsoft.com/office/drawing/2014/main" val="1657678962"/>
                    </a:ext>
                  </a:extLst>
                </a:gridCol>
                <a:gridCol w="1750978">
                  <a:extLst>
                    <a:ext uri="{9D8B030D-6E8A-4147-A177-3AD203B41FA5}">
                      <a16:colId xmlns:a16="http://schemas.microsoft.com/office/drawing/2014/main" val="4011512363"/>
                    </a:ext>
                  </a:extLst>
                </a:gridCol>
                <a:gridCol w="1040859">
                  <a:extLst>
                    <a:ext uri="{9D8B030D-6E8A-4147-A177-3AD203B41FA5}">
                      <a16:colId xmlns:a16="http://schemas.microsoft.com/office/drawing/2014/main" val="1300199590"/>
                    </a:ext>
                  </a:extLst>
                </a:gridCol>
              </a:tblGrid>
              <a:tr h="281064">
                <a:tc rowSpan="2">
                  <a:txBody>
                    <a:bodyPr/>
                    <a:lstStyle/>
                    <a:p>
                      <a:pPr algn="ctr" fontAlgn="ctr"/>
                      <a:r>
                        <a:rPr lang="en-US" sz="800" b="1" i="0" u="none" strike="noStrike">
                          <a:solidFill>
                            <a:srgbClr val="000000"/>
                          </a:solidFill>
                          <a:effectLst/>
                          <a:latin typeface="Gadugi" panose="020B0502040204020203" pitchFamily="34" charset="0"/>
                        </a:rPr>
                        <a:t>NO</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gridSpan="2">
                  <a:txBody>
                    <a:bodyPr/>
                    <a:lstStyle/>
                    <a:p>
                      <a:pPr algn="ctr" fontAlgn="ctr"/>
                      <a:r>
                        <a:rPr lang="fi-FI" sz="800" b="1" i="0" u="none" strike="noStrike">
                          <a:solidFill>
                            <a:srgbClr val="000000"/>
                          </a:solidFill>
                          <a:effectLst/>
                          <a:latin typeface="Gadugi" panose="020B0502040204020203" pitchFamily="34" charset="0"/>
                        </a:rPr>
                        <a:t>NAMA/JABATAN PADA KELEMBAGAAN URUSAN JASA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en-US"/>
                    </a:p>
                  </a:txBody>
                  <a:tcPr/>
                </a:tc>
                <a:tc rowSpan="2">
                  <a:txBody>
                    <a:bodyPr/>
                    <a:lstStyle/>
                    <a:p>
                      <a:pPr algn="ctr" fontAlgn="ctr"/>
                      <a:r>
                        <a:rPr lang="en-US" sz="800" b="1" i="0" u="none" strike="noStrike">
                          <a:solidFill>
                            <a:srgbClr val="000000"/>
                          </a:solidFill>
                          <a:effectLst/>
                          <a:latin typeface="Gadugi" panose="020B0502040204020203" pitchFamily="34" charset="0"/>
                        </a:rPr>
                        <a:t>NAMA KELEMBAGAAN</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rowSpan="2">
                  <a:txBody>
                    <a:bodyPr/>
                    <a:lstStyle/>
                    <a:p>
                      <a:pPr algn="ctr" fontAlgn="ctr"/>
                      <a:r>
                        <a:rPr lang="fi-FI" sz="800" b="1" i="0" u="none" strike="noStrike">
                          <a:solidFill>
                            <a:srgbClr val="000000"/>
                          </a:solidFill>
                          <a:effectLst/>
                          <a:latin typeface="Gadugi" panose="020B0502040204020203" pitchFamily="34" charset="0"/>
                        </a:rPr>
                        <a:t>KELEMBAGAAN SUB URUSAN JASA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rowSpan="2">
                  <a:txBody>
                    <a:bodyPr/>
                    <a:lstStyle/>
                    <a:p>
                      <a:pPr algn="ctr" fontAlgn="ctr"/>
                      <a:r>
                        <a:rPr lang="en-US" sz="800" b="1" i="0" u="none" strike="noStrike">
                          <a:solidFill>
                            <a:srgbClr val="000000"/>
                          </a:solidFill>
                          <a:effectLst/>
                          <a:latin typeface="Gadugi" panose="020B0502040204020203" pitchFamily="34" charset="0"/>
                        </a:rPr>
                        <a:t>STATUS JABATAN</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rowSpan="2">
                  <a:txBody>
                    <a:bodyPr/>
                    <a:lstStyle/>
                    <a:p>
                      <a:pPr algn="ctr" fontAlgn="ctr"/>
                      <a:r>
                        <a:rPr lang="en-US" sz="800" b="1" i="0" u="none" strike="noStrike">
                          <a:solidFill>
                            <a:srgbClr val="000000"/>
                          </a:solidFill>
                          <a:effectLst/>
                          <a:latin typeface="Gadugi" panose="020B0502040204020203" pitchFamily="34" charset="0"/>
                        </a:rPr>
                        <a:t>KAB/KOTA</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rowSpan="2">
                  <a:txBody>
                    <a:bodyPr/>
                    <a:lstStyle/>
                    <a:p>
                      <a:pPr algn="ctr" fontAlgn="ctr"/>
                      <a:r>
                        <a:rPr lang="en-US" sz="800" b="1" i="0" u="none" strike="noStrike">
                          <a:solidFill>
                            <a:srgbClr val="000000"/>
                          </a:solidFill>
                          <a:effectLst/>
                          <a:latin typeface="Gadugi" panose="020B0502040204020203" pitchFamily="34" charset="0"/>
                        </a:rPr>
                        <a:t>ALAMAT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rowSpan="2">
                  <a:txBody>
                    <a:bodyPr/>
                    <a:lstStyle/>
                    <a:p>
                      <a:pPr algn="ctr" fontAlgn="ctr"/>
                      <a:r>
                        <a:rPr lang="en-US" sz="800" b="1" i="0" u="none" strike="noStrike">
                          <a:solidFill>
                            <a:srgbClr val="000000"/>
                          </a:solidFill>
                          <a:effectLst/>
                          <a:latin typeface="Gadugi" panose="020B0502040204020203" pitchFamily="34" charset="0"/>
                        </a:rPr>
                        <a:t>CONTACT PERSON</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97311654"/>
                  </a:ext>
                </a:extLst>
              </a:tr>
              <a:tr h="221546">
                <a:tc vMerge="1">
                  <a:txBody>
                    <a:bodyPr/>
                    <a:lstStyle/>
                    <a:p>
                      <a:endParaRPr lang="en-US"/>
                    </a:p>
                  </a:txBody>
                  <a:tcPr/>
                </a:tc>
                <a:tc>
                  <a:txBody>
                    <a:bodyPr/>
                    <a:lstStyle/>
                    <a:p>
                      <a:pPr algn="ctr" fontAlgn="ctr"/>
                      <a:r>
                        <a:rPr lang="en-US" sz="800" b="1" i="0" u="none" strike="noStrike">
                          <a:solidFill>
                            <a:srgbClr val="000000"/>
                          </a:solidFill>
                          <a:effectLst/>
                          <a:latin typeface="Gadugi" panose="020B0502040204020203" pitchFamily="34" charset="0"/>
                        </a:rPr>
                        <a:t> KEPALA DINAS</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en-US" sz="800" b="1" i="0" u="none" strike="noStrike">
                          <a:solidFill>
                            <a:srgbClr val="000000"/>
                          </a:solidFill>
                          <a:effectLst/>
                          <a:latin typeface="Gadugi" panose="020B0502040204020203" pitchFamily="34" charset="0"/>
                        </a:rPr>
                        <a:t> KEPALA BIDANG</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54217818"/>
                  </a:ext>
                </a:extLst>
              </a:tr>
              <a:tr h="466236">
                <a:tc>
                  <a:txBody>
                    <a:bodyPr/>
                    <a:lstStyle/>
                    <a:p>
                      <a:pPr algn="ctr" fontAlgn="ctr"/>
                      <a:r>
                        <a:rPr lang="en-US" sz="800" b="0" i="0" u="none" strike="noStrike">
                          <a:solidFill>
                            <a:srgbClr val="000000"/>
                          </a:solidFill>
                          <a:effectLst/>
                          <a:latin typeface="Gadugi" panose="020B0502040204020203" pitchFamily="34" charset="0"/>
                        </a:rPr>
                        <a:t>1.</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A.M. Fitra Firnanda, ST.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l-PL" sz="800" b="0" i="0" u="none" strike="noStrike">
                          <a:solidFill>
                            <a:srgbClr val="000000"/>
                          </a:solidFill>
                          <a:effectLst/>
                          <a:latin typeface="Gadugi" panose="020B0502040204020203" pitchFamily="34" charset="0"/>
                        </a:rPr>
                        <a:t>Sri Rejeki, ST.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Dinas PUPR dan PERA Provinsi Kalimantan Timur</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Samarinda</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n-NO" sz="800" b="0" i="0" u="none" strike="noStrike">
                          <a:solidFill>
                            <a:srgbClr val="000000"/>
                          </a:solidFill>
                          <a:effectLst/>
                          <a:latin typeface="Gadugi" panose="020B0502040204020203" pitchFamily="34" charset="0"/>
                        </a:rPr>
                        <a:t>Jl. Tengkawang No. 1 Samarinda</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081347478740</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0885989"/>
                  </a:ext>
                </a:extLst>
              </a:tr>
              <a:tr h="466236">
                <a:tc>
                  <a:txBody>
                    <a:bodyPr/>
                    <a:lstStyle/>
                    <a:p>
                      <a:pPr algn="ctr" fontAlgn="ctr"/>
                      <a:r>
                        <a:rPr lang="en-US" sz="800" b="0" i="0" u="none" strike="noStrike">
                          <a:solidFill>
                            <a:srgbClr val="000000"/>
                          </a:solidFill>
                          <a:effectLst/>
                          <a:latin typeface="Gadugi" panose="020B0502040204020203" pitchFamily="34" charset="0"/>
                        </a:rPr>
                        <a:t>2.</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Desy Damayanti, ST., MT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Rosnayadi Novida, ST., MT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 DPUPR Kota Samarinda</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Samarinda</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Jl. Achmad Amins Kel. Gunung Lingai Kec.Sungai Pinang Samarinda </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08125841975</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1906581"/>
                  </a:ext>
                </a:extLst>
              </a:tr>
              <a:tr h="520715">
                <a:tc>
                  <a:txBody>
                    <a:bodyPr/>
                    <a:lstStyle/>
                    <a:p>
                      <a:pPr algn="ctr" fontAlgn="ctr"/>
                      <a:r>
                        <a:rPr lang="en-US" sz="800" b="0" i="0" u="none" strike="noStrike">
                          <a:solidFill>
                            <a:srgbClr val="000000"/>
                          </a:solidFill>
                          <a:effectLst/>
                          <a:latin typeface="Gadugi" panose="020B0502040204020203" pitchFamily="34" charset="0"/>
                        </a:rPr>
                        <a:t>3.</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0" i="0" u="none" strike="noStrike">
                          <a:solidFill>
                            <a:srgbClr val="000000"/>
                          </a:solidFill>
                          <a:effectLst/>
                          <a:latin typeface="Gadugi" panose="020B0502040204020203" pitchFamily="34" charset="0"/>
                        </a:rPr>
                        <a:t>Rita, ST,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0" i="0" u="none" strike="noStrike">
                          <a:solidFill>
                            <a:srgbClr val="000000"/>
                          </a:solidFill>
                          <a:effectLst/>
                          <a:latin typeface="Gadugi" panose="020B0502040204020203" pitchFamily="34" charset="0"/>
                        </a:rPr>
                        <a:t>Dewi Idamawaty, S.T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0" fontAlgn="ctr"/>
                      <a:r>
                        <a:rPr lang="en-US" sz="800" b="0" i="0" u="none" strike="noStrike">
                          <a:solidFill>
                            <a:srgbClr val="000000"/>
                          </a:solidFill>
                          <a:effectLst/>
                          <a:latin typeface="Gadugi" panose="020B0502040204020203" pitchFamily="34" charset="0"/>
                        </a:rPr>
                        <a:t>Dinas PU Kota Balikpapan</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0" i="0" u="none" strike="noStrike">
                          <a:solidFill>
                            <a:srgbClr val="000000"/>
                          </a:solidFill>
                          <a:effectLst/>
                          <a:latin typeface="Gadugi" panose="020B0502040204020203" pitchFamily="34" charset="0"/>
                        </a:rPr>
                        <a:t>Bidang Gedung Pemerintah, Seksi Perencanaan Dan Pengawasan / Jf Ahli Muda Tata Bangunan Dan Perumahan </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i-FI" sz="800" b="0" i="0" u="none" strike="noStrike">
                          <a:solidFill>
                            <a:srgbClr val="000000"/>
                          </a:solidFill>
                          <a:effectLst/>
                          <a:latin typeface="Gadugi" panose="020B0502040204020203" pitchFamily="34" charset="0"/>
                        </a:rPr>
                        <a:t>Pengawas/Eselon IV / JF (MELEKAT SUB URUSAN JAKON)</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0" i="0" u="none" strike="noStrike">
                          <a:solidFill>
                            <a:srgbClr val="000000"/>
                          </a:solidFill>
                          <a:effectLst/>
                          <a:latin typeface="Gadugi" panose="020B0502040204020203" pitchFamily="34" charset="0"/>
                        </a:rPr>
                        <a:t>Balikpapan</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t-BR" sz="800" b="0" i="0" u="none" strike="noStrike">
                          <a:solidFill>
                            <a:srgbClr val="000000"/>
                          </a:solidFill>
                          <a:effectLst/>
                          <a:latin typeface="Gadugi" panose="020B0502040204020203" pitchFamily="34" charset="0"/>
                        </a:rPr>
                        <a:t>Jl. Ruhui Rahayu No. 01 Balikpapan </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800" b="0" i="0" u="none" strike="noStrike">
                          <a:solidFill>
                            <a:srgbClr val="000000"/>
                          </a:solidFill>
                          <a:effectLst/>
                          <a:latin typeface="Gadugi" panose="020B0502040204020203" pitchFamily="34" charset="0"/>
                        </a:rPr>
                        <a:t>081254801900</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216306500"/>
                  </a:ext>
                </a:extLst>
              </a:tr>
              <a:tr h="466236">
                <a:tc>
                  <a:txBody>
                    <a:bodyPr/>
                    <a:lstStyle/>
                    <a:p>
                      <a:pPr algn="ctr" fontAlgn="ctr"/>
                      <a:r>
                        <a:rPr lang="en-US" sz="800" b="0" i="0" u="none" strike="noStrike">
                          <a:solidFill>
                            <a:srgbClr val="000000"/>
                          </a:solidFill>
                          <a:effectLst/>
                          <a:latin typeface="Gadugi" panose="020B0502040204020203" pitchFamily="34" charset="0"/>
                        </a:rPr>
                        <a:t>4.</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Drs. Usman, M.Pd</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Dedy Nugraha, ST. MM</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Gadugi" panose="020B0502040204020203" pitchFamily="34" charset="0"/>
                        </a:rPr>
                        <a:t>Dinas PUPR Kota Bontang</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Bontang</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Jl. DI. Panjaitan, No. 73, Kel. Bontang Baru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08115440708</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5155514"/>
                  </a:ext>
                </a:extLst>
              </a:tr>
              <a:tr h="466236">
                <a:tc>
                  <a:txBody>
                    <a:bodyPr/>
                    <a:lstStyle/>
                    <a:p>
                      <a:pPr algn="ctr" fontAlgn="ctr"/>
                      <a:r>
                        <a:rPr lang="en-US" sz="800" b="0" i="0" u="none" strike="noStrike">
                          <a:solidFill>
                            <a:srgbClr val="000000"/>
                          </a:solidFill>
                          <a:effectLst/>
                          <a:latin typeface="Gadugi" panose="020B0502040204020203" pitchFamily="34" charset="0"/>
                        </a:rPr>
                        <a:t>5.</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Wiyono, S.IP,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Sofyar Ardanie S,ST, MT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Gadugi" panose="020B0502040204020203" pitchFamily="34" charset="0"/>
                        </a:rPr>
                        <a:t>DPU Kab. Kutai Kertanegara</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Kutai Kartanegara</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Jl. Wolter Mongonsidi Tenggarong, Kutai Kertanegara </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082151706514</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6749748"/>
                  </a:ext>
                </a:extLst>
              </a:tr>
              <a:tr h="466236">
                <a:tc>
                  <a:txBody>
                    <a:bodyPr/>
                    <a:lstStyle/>
                    <a:p>
                      <a:pPr algn="ctr" fontAlgn="ctr"/>
                      <a:r>
                        <a:rPr lang="en-US" sz="800" b="0" i="0" u="none" strike="noStrike">
                          <a:solidFill>
                            <a:srgbClr val="000000"/>
                          </a:solidFill>
                          <a:effectLst/>
                          <a:latin typeface="Gadugi" panose="020B0502040204020203" pitchFamily="34" charset="0"/>
                        </a:rPr>
                        <a:t>6.</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Leonard Yudiarto, SE. CGCAE</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Ireneus Rafael Yen. ST.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Gadugi" panose="020B0502040204020203" pitchFamily="34" charset="0"/>
                        </a:rPr>
                        <a:t>DPUPR Kab. Kutai Barat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Kutai Barat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Jln. Sendawar III, Kec. Barong Tongkok</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082158394668</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4042626"/>
                  </a:ext>
                </a:extLst>
              </a:tr>
              <a:tr h="466236">
                <a:tc>
                  <a:txBody>
                    <a:bodyPr/>
                    <a:lstStyle/>
                    <a:p>
                      <a:pPr algn="ctr" fontAlgn="ctr"/>
                      <a:r>
                        <a:rPr lang="en-US" sz="800" b="0" i="0" u="none" strike="noStrike">
                          <a:solidFill>
                            <a:srgbClr val="000000"/>
                          </a:solidFill>
                          <a:effectLst/>
                          <a:latin typeface="Gadugi" panose="020B0502040204020203" pitchFamily="34" charset="0"/>
                        </a:rPr>
                        <a:t>7.</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Muhammad Muhir. ST. MT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Rudy Ramadhan, ST. MM</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Gadugi" panose="020B0502040204020203" pitchFamily="34" charset="0"/>
                        </a:rPr>
                        <a:t>DPU Kab. Kutai Timur</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Jasa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Kutai Timur</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i-FI" sz="800" b="0" i="0" u="none" strike="noStrike">
                          <a:solidFill>
                            <a:srgbClr val="000000"/>
                          </a:solidFill>
                          <a:effectLst/>
                          <a:latin typeface="Gadugi" panose="020B0502040204020203" pitchFamily="34" charset="0"/>
                        </a:rPr>
                        <a:t>Kawasan Pusat Perkantoran Bukit Pelangi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082157862313</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6963420"/>
                  </a:ext>
                </a:extLst>
              </a:tr>
              <a:tr h="466236">
                <a:tc>
                  <a:txBody>
                    <a:bodyPr/>
                    <a:lstStyle/>
                    <a:p>
                      <a:pPr algn="ctr" fontAlgn="ctr"/>
                      <a:r>
                        <a:rPr lang="en-US" sz="800" b="0" i="0" u="none" strike="noStrike">
                          <a:solidFill>
                            <a:srgbClr val="000000"/>
                          </a:solidFill>
                          <a:effectLst/>
                          <a:latin typeface="Gadugi" panose="020B0502040204020203" pitchFamily="34" charset="0"/>
                        </a:rPr>
                        <a:t>8.</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Usma, S.PT.,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Faizal, SE MM</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Gadugi" panose="020B0502040204020203" pitchFamily="34" charset="0"/>
                        </a:rPr>
                        <a:t>DPU dan Tata Ruang Kab. Paser</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Jasa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Paser</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Jl. Kesuma Bangsa km.5 kompleks perkantoran gedung A kav.1 dan 2 lt.1 Tana Paser</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08125330701</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8036975"/>
                  </a:ext>
                </a:extLst>
              </a:tr>
              <a:tr h="520715">
                <a:tc>
                  <a:txBody>
                    <a:bodyPr/>
                    <a:lstStyle/>
                    <a:p>
                      <a:pPr algn="ctr" fontAlgn="ctr"/>
                      <a:r>
                        <a:rPr lang="en-US" sz="800" b="0" i="0" u="none" strike="noStrike">
                          <a:solidFill>
                            <a:srgbClr val="000000"/>
                          </a:solidFill>
                          <a:effectLst/>
                          <a:latin typeface="Gadugi" panose="020B0502040204020203" pitchFamily="34" charset="0"/>
                        </a:rPr>
                        <a:t>9.</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Ir. Riviana Noor, MT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Muhammad Saing, ST. MT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Gadugi" panose="020B0502040204020203" pitchFamily="34" charset="0"/>
                        </a:rPr>
                        <a:t>DPUPR Kab. PPU, Bidang Penataan Ruang (Sub bid  yang menangani Urusan Jasa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Bina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Penajam Paser Utara (PPU)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Jl. Provinsi KM.09 Penajam </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081253634567</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4515544"/>
                  </a:ext>
                </a:extLst>
              </a:tr>
              <a:tr h="650216">
                <a:tc>
                  <a:txBody>
                    <a:bodyPr/>
                    <a:lstStyle/>
                    <a:p>
                      <a:pPr algn="ctr" fontAlgn="ctr"/>
                      <a:r>
                        <a:rPr lang="en-US" sz="800" b="0" i="0" u="none" strike="noStrike">
                          <a:solidFill>
                            <a:srgbClr val="000000"/>
                          </a:solidFill>
                          <a:effectLst/>
                          <a:latin typeface="Gadugi" panose="020B0502040204020203" pitchFamily="34" charset="0"/>
                        </a:rPr>
                        <a:t>10</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800" b="0" i="0" u="none" strike="noStrike">
                          <a:solidFill>
                            <a:srgbClr val="000000"/>
                          </a:solidFill>
                          <a:effectLst/>
                          <a:latin typeface="Gadugi" panose="020B0502040204020203" pitchFamily="34" charset="0"/>
                        </a:rPr>
                        <a:t>Fendra Firnawan, ST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800" b="0" i="0" u="none" strike="noStrike">
                          <a:solidFill>
                            <a:srgbClr val="000000"/>
                          </a:solidFill>
                          <a:effectLst/>
                          <a:latin typeface="Gadugi" panose="020B0502040204020203" pitchFamily="34" charset="0"/>
                        </a:rPr>
                        <a:t>Rosmaniar Djumakking, ST</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800" b="0" i="0" u="none" strike="noStrike">
                          <a:solidFill>
                            <a:srgbClr val="000000"/>
                          </a:solidFill>
                          <a:effectLst/>
                          <a:latin typeface="Gadugi" panose="020B0502040204020203" pitchFamily="34" charset="0"/>
                        </a:rPr>
                        <a:t>DPUPR Kabupaten Berau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800" b="0" i="0" u="none" strike="noStrike">
                          <a:solidFill>
                            <a:srgbClr val="000000"/>
                          </a:solidFill>
                          <a:effectLst/>
                          <a:latin typeface="Gadugi" panose="020B0502040204020203" pitchFamily="34" charset="0"/>
                        </a:rPr>
                        <a:t>Bidang  Pengembangan Pemukiman, Penataanbangunan Dan Jasa Konstruksi Seksi Jasa Konstruksi / Jf Ahli Muda Pembina Jasa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fi-FI" sz="800" b="0" i="0" u="none" strike="noStrike">
                          <a:solidFill>
                            <a:srgbClr val="000000"/>
                          </a:solidFill>
                          <a:effectLst/>
                          <a:latin typeface="Gadugi" panose="020B0502040204020203" pitchFamily="34" charset="0"/>
                        </a:rPr>
                        <a:t>Pengawas/Eselon IV / JF (MELEKAT SUB URUSAN JAKON)</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800" b="0" i="0" u="none" strike="noStrike">
                          <a:solidFill>
                            <a:srgbClr val="000000"/>
                          </a:solidFill>
                          <a:effectLst/>
                          <a:latin typeface="Gadugi" panose="020B0502040204020203" pitchFamily="34" charset="0"/>
                        </a:rPr>
                        <a:t>Berau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t-BR" sz="800" b="0" i="0" u="none" strike="noStrike">
                          <a:solidFill>
                            <a:srgbClr val="000000"/>
                          </a:solidFill>
                          <a:effectLst/>
                          <a:latin typeface="Gadugi" panose="020B0502040204020203" pitchFamily="34" charset="0"/>
                        </a:rPr>
                        <a:t>Jl. Gatot Subroto No. 123 Tanjung Redeb (Berau)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800" b="0" i="0" u="none" strike="noStrike">
                          <a:solidFill>
                            <a:srgbClr val="000000"/>
                          </a:solidFill>
                          <a:effectLst/>
                          <a:latin typeface="Gadugi" panose="020B0502040204020203" pitchFamily="34" charset="0"/>
                        </a:rPr>
                        <a:t>081351349770</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146276325"/>
                  </a:ext>
                </a:extLst>
              </a:tr>
              <a:tr h="466236">
                <a:tc>
                  <a:txBody>
                    <a:bodyPr/>
                    <a:lstStyle/>
                    <a:p>
                      <a:pPr algn="ctr" fontAlgn="ctr"/>
                      <a:r>
                        <a:rPr lang="en-US" sz="800" b="0" i="0" u="none" strike="noStrike">
                          <a:solidFill>
                            <a:srgbClr val="000000"/>
                          </a:solidFill>
                          <a:effectLst/>
                          <a:latin typeface="Gadugi" panose="020B0502040204020203" pitchFamily="34" charset="0"/>
                        </a:rPr>
                        <a:t>11.</a:t>
                      </a:r>
                    </a:p>
                  </a:txBody>
                  <a:tcPr marL="2555" marR="2555" marT="25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Didik Subagya, SE,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Fransiskus Jiu, S.Pd, M.Si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Gadugi" panose="020B0502040204020203" pitchFamily="34" charset="0"/>
                        </a:rPr>
                        <a:t>DPU Penataan Ruang, Perumahan dan Kawasan Permukiman Kab. Mahakam Ulu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Bidang Jasa Konstruksi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Administrator/Eselon III</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Mahakam Ulu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Jl. Poros Kampung Ujoh Bilang - Long Melaham, RT. 15 Kec. Long Bagun, Kab. Mahakam Ulu</a:t>
                      </a:r>
                    </a:p>
                  </a:txBody>
                  <a:tcPr marL="2555" marR="2555" marT="25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Gadugi" panose="020B0502040204020203" pitchFamily="34" charset="0"/>
                        </a:rPr>
                        <a:t>081346372333</a:t>
                      </a:r>
                    </a:p>
                  </a:txBody>
                  <a:tcPr marL="2555" marR="2555" marT="25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1600267"/>
                  </a:ext>
                </a:extLst>
              </a:tr>
            </a:tbl>
          </a:graphicData>
        </a:graphic>
      </p:graphicFrame>
      <p:pic>
        <p:nvPicPr>
          <p:cNvPr id="8" name="Picture 7">
            <a:extLst>
              <a:ext uri="{FF2B5EF4-FFF2-40B4-BE49-F238E27FC236}">
                <a16:creationId xmlns:a16="http://schemas.microsoft.com/office/drawing/2014/main" id="{AC0315C3-7920-9209-F144-0C61FD841A5D}"/>
              </a:ext>
            </a:extLst>
          </p:cNvPr>
          <p:cNvPicPr>
            <a:picLocks noChangeAspect="1"/>
          </p:cNvPicPr>
          <p:nvPr/>
        </p:nvPicPr>
        <p:blipFill>
          <a:blip r:embed="rId2"/>
          <a:stretch>
            <a:fillRect/>
          </a:stretch>
        </p:blipFill>
        <p:spPr>
          <a:xfrm>
            <a:off x="230222" y="6307483"/>
            <a:ext cx="9861135" cy="517378"/>
          </a:xfrm>
          <a:prstGeom prst="rect">
            <a:avLst/>
          </a:prstGeom>
        </p:spPr>
      </p:pic>
      <p:sp>
        <p:nvSpPr>
          <p:cNvPr id="2" name="Text Placeholder 34">
            <a:extLst>
              <a:ext uri="{FF2B5EF4-FFF2-40B4-BE49-F238E27FC236}">
                <a16:creationId xmlns:a16="http://schemas.microsoft.com/office/drawing/2014/main" id="{DF632590-A257-6F5B-0918-5DB88129CB29}"/>
              </a:ext>
            </a:extLst>
          </p:cNvPr>
          <p:cNvSpPr txBox="1">
            <a:spLocks/>
          </p:cNvSpPr>
          <p:nvPr/>
        </p:nvSpPr>
        <p:spPr>
          <a:xfrm>
            <a:off x="92834" y="-277125"/>
            <a:ext cx="12192000" cy="7680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KELEMBAGAAN KAB/KOTA SE KALTIM SUB URUSAN JASA KONSTRUKSI</a:t>
            </a:r>
            <a:endParaRPr kumimoji="0" lang="id-ID" sz="1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21499849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9B4E5-4EF7-F1E5-DA04-006D8DCFA5D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A7EF64-F2AA-7C92-8F9E-6328F9C3FF62}"/>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60931C03-3F6F-56B5-C2E3-4C2BA5E4B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D2EA0217-BAE0-C9A5-1F38-8EBF2D4F19DE}"/>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9" name="Picture 8">
            <a:extLst>
              <a:ext uri="{FF2B5EF4-FFF2-40B4-BE49-F238E27FC236}">
                <a16:creationId xmlns:a16="http://schemas.microsoft.com/office/drawing/2014/main" id="{EF7314E4-6186-1AD7-4555-03D22FF7A78A}"/>
              </a:ext>
            </a:extLst>
          </p:cNvPr>
          <p:cNvPicPr>
            <a:picLocks noChangeAspect="1"/>
          </p:cNvPicPr>
          <p:nvPr/>
        </p:nvPicPr>
        <p:blipFill>
          <a:blip r:embed="rId4"/>
          <a:stretch>
            <a:fillRect/>
          </a:stretch>
        </p:blipFill>
        <p:spPr>
          <a:xfrm>
            <a:off x="102571" y="503457"/>
            <a:ext cx="9457904" cy="5465453"/>
          </a:xfrm>
          <a:prstGeom prst="rect">
            <a:avLst/>
          </a:prstGeom>
        </p:spPr>
      </p:pic>
      <p:pic>
        <p:nvPicPr>
          <p:cNvPr id="11" name="Picture 10">
            <a:extLst>
              <a:ext uri="{FF2B5EF4-FFF2-40B4-BE49-F238E27FC236}">
                <a16:creationId xmlns:a16="http://schemas.microsoft.com/office/drawing/2014/main" id="{E0FC1176-1FE1-E9D4-0479-20A55740F934}"/>
              </a:ext>
            </a:extLst>
          </p:cNvPr>
          <p:cNvPicPr>
            <a:picLocks noChangeAspect="1"/>
          </p:cNvPicPr>
          <p:nvPr/>
        </p:nvPicPr>
        <p:blipFill>
          <a:blip r:embed="rId5"/>
          <a:stretch>
            <a:fillRect/>
          </a:stretch>
        </p:blipFill>
        <p:spPr>
          <a:xfrm>
            <a:off x="9663045" y="1489002"/>
            <a:ext cx="2336068" cy="670538"/>
          </a:xfrm>
          <a:prstGeom prst="rect">
            <a:avLst/>
          </a:prstGeom>
        </p:spPr>
      </p:pic>
    </p:spTree>
    <p:extLst>
      <p:ext uri="{BB962C8B-B14F-4D97-AF65-F5344CB8AC3E}">
        <p14:creationId xmlns:p14="http://schemas.microsoft.com/office/powerpoint/2010/main" val="16880782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6E2C6-5308-F572-524F-2A7464E04E79}"/>
            </a:ext>
          </a:extLst>
        </p:cNvPr>
        <p:cNvGrpSpPr/>
        <p:nvPr/>
      </p:nvGrpSpPr>
      <p:grpSpPr>
        <a:xfrm>
          <a:off x="0" y="0"/>
          <a:ext cx="0" cy="0"/>
          <a:chOff x="0" y="0"/>
          <a:chExt cx="0" cy="0"/>
        </a:xfrm>
      </p:grpSpPr>
      <p:sp>
        <p:nvSpPr>
          <p:cNvPr id="19" name="Freeform 5">
            <a:extLst>
              <a:ext uri="{FF2B5EF4-FFF2-40B4-BE49-F238E27FC236}">
                <a16:creationId xmlns:a16="http://schemas.microsoft.com/office/drawing/2014/main" id="{D0BC43CF-B715-4E07-0AF9-8BBA20DA653C}"/>
              </a:ext>
            </a:extLst>
          </p:cNvPr>
          <p:cNvSpPr/>
          <p:nvPr/>
        </p:nvSpPr>
        <p:spPr>
          <a:xfrm>
            <a:off x="9936427" y="3770849"/>
            <a:ext cx="2159563" cy="2994692"/>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369638 w 4301913"/>
              <a:gd name="connsiteY36" fmla="*/ 5323498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433696 w 4301913"/>
              <a:gd name="connsiteY36" fmla="*/ 5717287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731598">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433696" y="5717287"/>
                </a:lnTo>
                <a:lnTo>
                  <a:pt x="310084" y="5731598"/>
                </a:lnTo>
                <a:cubicBezTo>
                  <a:pt x="324453" y="5616581"/>
                  <a:pt x="466935" y="5094196"/>
                  <a:pt x="481304" y="4979179"/>
                </a:cubicBez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4" name="Text Placeholder 34">
            <a:extLst>
              <a:ext uri="{FF2B5EF4-FFF2-40B4-BE49-F238E27FC236}">
                <a16:creationId xmlns:a16="http://schemas.microsoft.com/office/drawing/2014/main" id="{10C73762-FEFE-7267-B6CF-BAB4D74C12F5}"/>
              </a:ext>
            </a:extLst>
          </p:cNvPr>
          <p:cNvSpPr txBox="1">
            <a:spLocks/>
          </p:cNvSpPr>
          <p:nvPr/>
        </p:nvSpPr>
        <p:spPr>
          <a:xfrm>
            <a:off x="-96010" y="607458"/>
            <a:ext cx="12192000" cy="7680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strike="noStrike" kern="1200" cap="none" spc="0" normalizeH="0" baseline="0" noProof="0">
                <a:ln>
                  <a:noFill/>
                </a:ln>
                <a:solidFill>
                  <a:srgbClr val="FF0000"/>
                </a:solidFill>
                <a:effectLst/>
                <a:uLnTx/>
                <a:uFillTx/>
                <a:latin typeface="Arial" panose="020B0604020202020204" pitchFamily="34" charset="0"/>
                <a:ea typeface="+mn-ea"/>
                <a:cs typeface="Arial" pitchFamily="34" charset="0"/>
              </a:rPr>
              <a:t>PELAKSANAAN SUB URUSAN JASA KONSTRUKSI KAB/KOTA DENGAN BEBAN ANGGARAN BANKEU SPESIFIK PROV KALTIM TAHUN 2024 </a:t>
            </a:r>
            <a:endParaRPr kumimoji="0" lang="id-ID" sz="2800" b="1" i="1"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endParaRPr>
          </a:p>
        </p:txBody>
      </p:sp>
      <p:pic>
        <p:nvPicPr>
          <p:cNvPr id="2" name="Picture 1">
            <a:extLst>
              <a:ext uri="{FF2B5EF4-FFF2-40B4-BE49-F238E27FC236}">
                <a16:creationId xmlns:a16="http://schemas.microsoft.com/office/drawing/2014/main" id="{88673801-839E-9DA9-E3EC-3E6183DE4C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694E2331-D058-C258-5A89-A8B69A3B52A8}"/>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11723EA0-FA5E-5799-5BC5-60208E7B6F83}"/>
              </a:ext>
            </a:extLst>
          </p:cNvPr>
          <p:cNvSpPr txBox="1">
            <a:spLocks/>
          </p:cNvSpPr>
          <p:nvPr/>
        </p:nvSpPr>
        <p:spPr>
          <a:xfrm>
            <a:off x="239997" y="1997132"/>
            <a:ext cx="10515600" cy="218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2400" b="1" dirty="0"/>
          </a:p>
        </p:txBody>
      </p:sp>
      <p:sp>
        <p:nvSpPr>
          <p:cNvPr id="6" name="Text Placeholder 34">
            <a:extLst>
              <a:ext uri="{FF2B5EF4-FFF2-40B4-BE49-F238E27FC236}">
                <a16:creationId xmlns:a16="http://schemas.microsoft.com/office/drawing/2014/main" id="{789C1E13-9C32-A819-5DC3-0E60D653A0B0}"/>
              </a:ext>
            </a:extLst>
          </p:cNvPr>
          <p:cNvSpPr txBox="1">
            <a:spLocks/>
          </p:cNvSpPr>
          <p:nvPr/>
        </p:nvSpPr>
        <p:spPr>
          <a:xfrm>
            <a:off x="147804" y="2898763"/>
            <a:ext cx="11554570" cy="128413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50000"/>
              </a:lnSpc>
              <a:buFont typeface="+mj-lt"/>
              <a:buAutoNum type="arabicPeriod"/>
              <a:defRPr/>
            </a:pPr>
            <a:r>
              <a:rPr kumimoji="0" lang="en-US" sz="1800" b="1"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rPr>
              <a:t>Pelaksanaan Pelatihan dan Sertifikasi </a:t>
            </a:r>
            <a:r>
              <a:rPr lang="en-US" sz="1800" b="1">
                <a:solidFill>
                  <a:schemeClr val="tx1"/>
                </a:solidFill>
                <a:latin typeface="Arial" panose="020B0604020202020204" pitchFamily="34" charset="0"/>
              </a:rPr>
              <a:t>Tenaga Kerja Konstruksi Kualifikasi Operator, Teknisi/Analis dengan </a:t>
            </a:r>
            <a:r>
              <a:rPr kumimoji="0" lang="en-US" sz="1800" b="1"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rPr>
              <a:t>beban anggaran Bantuan Keuangan Spesifik Prov. Kaltim Tahun 2024 :</a:t>
            </a:r>
          </a:p>
          <a:p>
            <a:pPr marL="715963" indent="-285750" algn="just">
              <a:lnSpc>
                <a:spcPct val="150000"/>
              </a:lnSpc>
              <a:buFont typeface="Arial" panose="020B0604020202020204" pitchFamily="34" charset="0"/>
              <a:buChar char="•"/>
              <a:defRPr/>
            </a:pPr>
            <a:r>
              <a:rPr kumimoji="0" lang="en-US" sz="1800" b="1"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rPr>
              <a:t>Kabupaten Penajam Paser Utara (PPU) 80 Orang dengan </a:t>
            </a:r>
            <a:r>
              <a:rPr lang="en-US" sz="1800" b="1">
                <a:solidFill>
                  <a:schemeClr val="tx1"/>
                </a:solidFill>
                <a:latin typeface="Arial" panose="020B0604020202020204" pitchFamily="34" charset="0"/>
              </a:rPr>
              <a:t>Kualifikasi Jabatan Kerja Petugas K3 Konstruksi jenjang 3 (28 orang), Pelaksana Lapangan Pekerjaan Jalan Jenjang 4 (27 Orang) dan Teknisi Laboratorium Beton Aspal Jenjang 4 (25 Orang) dan diikuti lomba tenaga kerja konstruksi dalam rangka HUT PPU </a:t>
            </a:r>
            <a:endParaRPr kumimoji="0" lang="en-US" sz="1800" b="1"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endParaRPr>
          </a:p>
          <a:p>
            <a:pPr marL="715963" indent="-285750" algn="just">
              <a:lnSpc>
                <a:spcPct val="150000"/>
              </a:lnSpc>
              <a:buFont typeface="Arial" panose="020B0604020202020204" pitchFamily="34" charset="0"/>
              <a:buChar char="•"/>
              <a:defRPr/>
            </a:pPr>
            <a:r>
              <a:rPr kumimoji="0" lang="en-US" sz="1800" b="1"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rPr>
              <a:t>Kota Bontang total 110 orang dengan </a:t>
            </a:r>
            <a:r>
              <a:rPr lang="en-US" sz="1800" b="1">
                <a:solidFill>
                  <a:schemeClr val="tx1"/>
                </a:solidFill>
                <a:latin typeface="Arial" panose="020B0604020202020204" pitchFamily="34" charset="0"/>
              </a:rPr>
              <a:t>Kualifikasi Jabatan Kerja Pelaksana Pengolahan Sampah Level 3 Jenjang 3 (24 orang) dan Pelaksana Pekerjaan Pemeliharaan Sungai (36 Orang), </a:t>
            </a:r>
            <a:endParaRPr kumimoji="0" lang="id-ID" sz="1800" b="1" u="none" strike="noStrike" kern="1200" cap="none" spc="0" normalizeH="0" baseline="0" noProof="0" dirty="0">
              <a:ln>
                <a:noFill/>
              </a:ln>
              <a:solidFill>
                <a:schemeClr val="tx1"/>
              </a:solidFill>
              <a:effectLst/>
              <a:uLnTx/>
              <a:uFillTx/>
              <a:latin typeface="Arial" panose="020B0604020202020204" pitchFamily="34" charset="0"/>
              <a:ea typeface="+mn-ea"/>
              <a:cs typeface="Arial" pitchFamily="34" charset="0"/>
            </a:endParaRPr>
          </a:p>
        </p:txBody>
      </p:sp>
      <p:sp>
        <p:nvSpPr>
          <p:cNvPr id="7" name="TextBox 6">
            <a:extLst>
              <a:ext uri="{FF2B5EF4-FFF2-40B4-BE49-F238E27FC236}">
                <a16:creationId xmlns:a16="http://schemas.microsoft.com/office/drawing/2014/main" id="{DD380A7E-2CB2-DF90-6E06-86765001E610}"/>
              </a:ext>
            </a:extLst>
          </p:cNvPr>
          <p:cNvSpPr txBox="1"/>
          <p:nvPr/>
        </p:nvSpPr>
        <p:spPr>
          <a:xfrm>
            <a:off x="147804" y="5378508"/>
            <a:ext cx="11836866" cy="872034"/>
          </a:xfrm>
          <a:prstGeom prst="rect">
            <a:avLst/>
          </a:prstGeom>
          <a:noFill/>
        </p:spPr>
        <p:txBody>
          <a:bodyPr wrap="square">
            <a:spAutoFit/>
          </a:bodyPr>
          <a:lstStyle/>
          <a:p>
            <a:pPr marL="715963" indent="-285750" algn="just">
              <a:lnSpc>
                <a:spcPct val="150000"/>
              </a:lnSpc>
              <a:buFont typeface="Arial" panose="020B0604020202020204" pitchFamily="34" charset="0"/>
              <a:buChar char="•"/>
              <a:defRPr/>
            </a:pPr>
            <a:r>
              <a:rPr kumimoji="0" lang="en-US" sz="1800" b="1"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rPr>
              <a:t>Kota Samarinda total 54 orang  dengan Jabatan Kerja pengawas Pekerjaan Struktur bangunan gedung jenjang 6 (27 Orang) dan Jabatan Kerja Supervisor k3 Konstruksi Utama jenjang 6 (27 orang)</a:t>
            </a:r>
            <a:endParaRPr kumimoji="0" lang="id-ID" sz="1800" b="1" u="none" strike="noStrike" kern="1200" cap="none" spc="0" normalizeH="0" baseline="0" noProof="0" dirty="0">
              <a:ln>
                <a:noFill/>
              </a:ln>
              <a:solidFill>
                <a:schemeClr val="tx1"/>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3543589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6E2C6-5308-F572-524F-2A7464E04E79}"/>
            </a:ext>
          </a:extLst>
        </p:cNvPr>
        <p:cNvGrpSpPr/>
        <p:nvPr/>
      </p:nvGrpSpPr>
      <p:grpSpPr>
        <a:xfrm>
          <a:off x="0" y="0"/>
          <a:ext cx="0" cy="0"/>
          <a:chOff x="0" y="0"/>
          <a:chExt cx="0" cy="0"/>
        </a:xfrm>
      </p:grpSpPr>
      <p:sp>
        <p:nvSpPr>
          <p:cNvPr id="19" name="Freeform 5">
            <a:extLst>
              <a:ext uri="{FF2B5EF4-FFF2-40B4-BE49-F238E27FC236}">
                <a16:creationId xmlns:a16="http://schemas.microsoft.com/office/drawing/2014/main" id="{D0BC43CF-B715-4E07-0AF9-8BBA20DA653C}"/>
              </a:ext>
            </a:extLst>
          </p:cNvPr>
          <p:cNvSpPr/>
          <p:nvPr/>
        </p:nvSpPr>
        <p:spPr>
          <a:xfrm>
            <a:off x="9936427" y="3770849"/>
            <a:ext cx="2159563" cy="2994692"/>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369638 w 4301913"/>
              <a:gd name="connsiteY36" fmla="*/ 5323498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433696 w 4301913"/>
              <a:gd name="connsiteY36" fmla="*/ 5717287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731598">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433696" y="5717287"/>
                </a:lnTo>
                <a:lnTo>
                  <a:pt x="310084" y="5731598"/>
                </a:lnTo>
                <a:cubicBezTo>
                  <a:pt x="324453" y="5616581"/>
                  <a:pt x="466935" y="5094196"/>
                  <a:pt x="481304" y="4979179"/>
                </a:cubicBez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4" name="Text Placeholder 34">
            <a:extLst>
              <a:ext uri="{FF2B5EF4-FFF2-40B4-BE49-F238E27FC236}">
                <a16:creationId xmlns:a16="http://schemas.microsoft.com/office/drawing/2014/main" id="{10C73762-FEFE-7267-B6CF-BAB4D74C12F5}"/>
              </a:ext>
            </a:extLst>
          </p:cNvPr>
          <p:cNvSpPr txBox="1">
            <a:spLocks/>
          </p:cNvSpPr>
          <p:nvPr/>
        </p:nvSpPr>
        <p:spPr>
          <a:xfrm>
            <a:off x="-96010" y="607458"/>
            <a:ext cx="12192000" cy="7680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kumimoji="0" lang="en-US" sz="2000" b="1" i="0"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USULAN BANKEU SPESIFIK KAB/KOTA </a:t>
            </a:r>
            <a:r>
              <a:rPr lang="en-US" sz="2000" b="1">
                <a:solidFill>
                  <a:prstClr val="black"/>
                </a:solidFill>
                <a:latin typeface="Arial" panose="020B0604020202020204" pitchFamily="34" charset="0"/>
              </a:rPr>
              <a:t>SUB URUSAN JASA KONSTRUKSI </a:t>
            </a:r>
            <a:r>
              <a:rPr kumimoji="0" lang="en-US" sz="2000" b="1" i="0"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 </a:t>
            </a:r>
            <a:endParaRPr kumimoji="0" lang="id-ID" sz="2400" b="1" i="1" strike="noStrike" kern="1200" cap="none" spc="0" normalizeH="0" baseline="0" noProof="0">
              <a:ln>
                <a:noFill/>
              </a:ln>
              <a:solidFill>
                <a:srgbClr val="C00000"/>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PROV KALTIM TAHUN 2025</a:t>
            </a:r>
          </a:p>
        </p:txBody>
      </p:sp>
      <p:pic>
        <p:nvPicPr>
          <p:cNvPr id="2" name="Picture 1">
            <a:extLst>
              <a:ext uri="{FF2B5EF4-FFF2-40B4-BE49-F238E27FC236}">
                <a16:creationId xmlns:a16="http://schemas.microsoft.com/office/drawing/2014/main" id="{88673801-839E-9DA9-E3EC-3E6183DE4C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694E2331-D058-C258-5A89-A8B69A3B52A8}"/>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11723EA0-FA5E-5799-5BC5-60208E7B6F83}"/>
              </a:ext>
            </a:extLst>
          </p:cNvPr>
          <p:cNvSpPr txBox="1">
            <a:spLocks/>
          </p:cNvSpPr>
          <p:nvPr/>
        </p:nvSpPr>
        <p:spPr>
          <a:xfrm>
            <a:off x="239997" y="1997132"/>
            <a:ext cx="10515600" cy="218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2400" b="1" dirty="0"/>
          </a:p>
        </p:txBody>
      </p:sp>
      <p:sp>
        <p:nvSpPr>
          <p:cNvPr id="6" name="Text Placeholder 34">
            <a:extLst>
              <a:ext uri="{FF2B5EF4-FFF2-40B4-BE49-F238E27FC236}">
                <a16:creationId xmlns:a16="http://schemas.microsoft.com/office/drawing/2014/main" id="{789C1E13-9C32-A819-5DC3-0E60D653A0B0}"/>
              </a:ext>
            </a:extLst>
          </p:cNvPr>
          <p:cNvSpPr txBox="1">
            <a:spLocks/>
          </p:cNvSpPr>
          <p:nvPr/>
        </p:nvSpPr>
        <p:spPr>
          <a:xfrm>
            <a:off x="147804" y="2898763"/>
            <a:ext cx="11554570" cy="128413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50000"/>
              </a:lnSpc>
              <a:buFont typeface="+mj-lt"/>
              <a:buAutoNum type="arabicPeriod"/>
              <a:defRPr/>
            </a:pPr>
            <a:endParaRPr kumimoji="0" lang="id-ID" sz="1800" b="1" u="none" strike="noStrike" kern="1200" cap="none" spc="0" normalizeH="0" baseline="0" noProof="0" dirty="0">
              <a:ln>
                <a:noFill/>
              </a:ln>
              <a:solidFill>
                <a:schemeClr val="tx1"/>
              </a:solidFill>
              <a:effectLst/>
              <a:uLnTx/>
              <a:uFillTx/>
              <a:latin typeface="Arial" panose="020B0604020202020204" pitchFamily="34" charset="0"/>
              <a:ea typeface="+mn-ea"/>
              <a:cs typeface="Arial" pitchFamily="34" charset="0"/>
            </a:endParaRPr>
          </a:p>
        </p:txBody>
      </p:sp>
      <p:sp>
        <p:nvSpPr>
          <p:cNvPr id="7" name="TextBox 6">
            <a:extLst>
              <a:ext uri="{FF2B5EF4-FFF2-40B4-BE49-F238E27FC236}">
                <a16:creationId xmlns:a16="http://schemas.microsoft.com/office/drawing/2014/main" id="{DD380A7E-2CB2-DF90-6E06-86765001E610}"/>
              </a:ext>
            </a:extLst>
          </p:cNvPr>
          <p:cNvSpPr txBox="1"/>
          <p:nvPr/>
        </p:nvSpPr>
        <p:spPr>
          <a:xfrm>
            <a:off x="0" y="1929430"/>
            <a:ext cx="11836866" cy="1610697"/>
          </a:xfrm>
          <a:prstGeom prst="rect">
            <a:avLst/>
          </a:prstGeom>
          <a:noFill/>
        </p:spPr>
        <p:txBody>
          <a:bodyPr wrap="square">
            <a:spAutoFit/>
          </a:bodyPr>
          <a:lstStyle/>
          <a:p>
            <a:pPr marL="715963" indent="-285750" algn="just">
              <a:lnSpc>
                <a:spcPct val="150000"/>
              </a:lnSpc>
              <a:buFont typeface="Arial" panose="020B0604020202020204" pitchFamily="34" charset="0"/>
              <a:buChar char="•"/>
              <a:defRPr/>
            </a:pPr>
            <a:r>
              <a:rPr kumimoji="0" lang="en-US" sz="1800" b="1" u="none" strike="noStrike" kern="1200" cap="none" spc="0" normalizeH="0" baseline="0" noProof="0">
                <a:ln>
                  <a:noFill/>
                </a:ln>
                <a:solidFill>
                  <a:schemeClr val="tx1"/>
                </a:solidFill>
                <a:effectLst/>
                <a:uLnTx/>
                <a:uFillTx/>
                <a:latin typeface="Arial" panose="020B0604020202020204" pitchFamily="34" charset="0"/>
                <a:ea typeface="+mn-ea"/>
                <a:cs typeface="Arial" pitchFamily="34" charset="0"/>
              </a:rPr>
              <a:t>USULAN BANKEU SPESIFIK SUB URUSAN JASA KONSTRUKSI DI KAB/KOTA KALIMANTAN TIMUR TAHUN 2025 BERJUMLAH </a:t>
            </a:r>
            <a:r>
              <a:rPr kumimoji="0" lang="en-US" sz="3200" b="1" u="sng" strike="noStrike" kern="1200" cap="none" spc="0" normalizeH="0" baseline="0" noProof="0">
                <a:ln>
                  <a:noFill/>
                </a:ln>
                <a:solidFill>
                  <a:srgbClr val="FF0000"/>
                </a:solidFill>
                <a:effectLst/>
                <a:uLnTx/>
                <a:uFillTx/>
                <a:latin typeface="Arial" panose="020B0604020202020204" pitchFamily="34" charset="0"/>
                <a:ea typeface="+mn-ea"/>
                <a:cs typeface="Arial" pitchFamily="34" charset="0"/>
              </a:rPr>
              <a:t>Rp. 24.482.928.036,00 </a:t>
            </a:r>
          </a:p>
          <a:p>
            <a:pPr marL="715963" indent="-285750" algn="just">
              <a:lnSpc>
                <a:spcPct val="150000"/>
              </a:lnSpc>
              <a:buFont typeface="Arial" panose="020B0604020202020204" pitchFamily="34" charset="0"/>
              <a:buChar char="•"/>
              <a:defRPr/>
            </a:pPr>
            <a:r>
              <a:rPr lang="en-US" b="1">
                <a:latin typeface="Arial" panose="020B0604020202020204" pitchFamily="34" charset="0"/>
                <a:cs typeface="Arial" pitchFamily="34" charset="0"/>
              </a:rPr>
              <a:t>YANG MENGUSULKAN TERDAPAT 9 KAB/KOTA DI PROV KALTIM TERKECUALI </a:t>
            </a:r>
            <a:r>
              <a:rPr lang="en-US" b="1" i="1">
                <a:solidFill>
                  <a:srgbClr val="FF0000"/>
                </a:solidFill>
                <a:latin typeface="Arial" panose="020B0604020202020204" pitchFamily="34" charset="0"/>
                <a:cs typeface="Arial" pitchFamily="34" charset="0"/>
              </a:rPr>
              <a:t>KOTA BALIKPAPAN </a:t>
            </a:r>
            <a:r>
              <a:rPr kumimoji="0" lang="en-US" sz="1800" b="1" i="1" u="none" strike="noStrike" kern="1200" cap="none" spc="0" normalizeH="0" baseline="0" noProof="0">
                <a:ln>
                  <a:noFill/>
                </a:ln>
                <a:solidFill>
                  <a:srgbClr val="FF0000"/>
                </a:solidFill>
                <a:effectLst/>
                <a:uLnTx/>
                <a:uFillTx/>
                <a:latin typeface="Arial" panose="020B0604020202020204" pitchFamily="34" charset="0"/>
                <a:ea typeface="+mn-ea"/>
                <a:cs typeface="Arial" pitchFamily="34" charset="0"/>
              </a:rPr>
              <a:t> </a:t>
            </a:r>
            <a:endParaRPr kumimoji="0" lang="id-ID" sz="1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1182559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7176"/>
            <a:ext cx="12192000"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sp>
        <p:nvSpPr>
          <p:cNvPr id="9" name="TextBox 8"/>
          <p:cNvSpPr txBox="1"/>
          <p:nvPr/>
        </p:nvSpPr>
        <p:spPr>
          <a:xfrm>
            <a:off x="319087" y="2012487"/>
            <a:ext cx="11553826" cy="769423"/>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fi-FI" sz="4400" b="1" kern="0" spc="300" dirty="0">
                <a:solidFill>
                  <a:schemeClr val="accent5">
                    <a:lumMod val="75000"/>
                  </a:schemeClr>
                </a:solidFill>
                <a:latin typeface="Century Gothic" panose="020B0502020202020204" pitchFamily="34" charset="0"/>
              </a:rPr>
              <a:t>REALISASI KINERJA TAHUN 2024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911" y="-171839"/>
            <a:ext cx="369674" cy="468378"/>
          </a:xfrm>
          <a:prstGeom prst="rect">
            <a:avLst/>
          </a:prstGeom>
        </p:spPr>
      </p:pic>
      <p:sp>
        <p:nvSpPr>
          <p:cNvPr id="8" name="Rectangle 7"/>
          <p:cNvSpPr/>
          <p:nvPr/>
        </p:nvSpPr>
        <p:spPr>
          <a:xfrm>
            <a:off x="9786788" y="-146082"/>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pic>
        <p:nvPicPr>
          <p:cNvPr id="12" name="Picture 11">
            <a:extLst>
              <a:ext uri="{FF2B5EF4-FFF2-40B4-BE49-F238E27FC236}">
                <a16:creationId xmlns:a16="http://schemas.microsoft.com/office/drawing/2014/main" id="{C003D0E1-0A8A-61C6-2731-5CB39C2B7D0B}"/>
              </a:ext>
            </a:extLst>
          </p:cNvPr>
          <p:cNvPicPr>
            <a:picLocks noChangeAspect="1"/>
          </p:cNvPicPr>
          <p:nvPr/>
        </p:nvPicPr>
        <p:blipFill>
          <a:blip r:embed="rId3"/>
          <a:stretch>
            <a:fillRect/>
          </a:stretch>
        </p:blipFill>
        <p:spPr>
          <a:xfrm>
            <a:off x="2309507" y="713799"/>
            <a:ext cx="7887801" cy="6001588"/>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911" y="-171839"/>
            <a:ext cx="369674" cy="468378"/>
          </a:xfrm>
          <a:prstGeom prst="rect">
            <a:avLst/>
          </a:prstGeom>
        </p:spPr>
      </p:pic>
      <p:sp>
        <p:nvSpPr>
          <p:cNvPr id="8" name="Rectangle 7"/>
          <p:cNvSpPr/>
          <p:nvPr/>
        </p:nvSpPr>
        <p:spPr>
          <a:xfrm>
            <a:off x="9786788" y="-146082"/>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pic>
        <p:nvPicPr>
          <p:cNvPr id="3" name="Picture 2">
            <a:extLst>
              <a:ext uri="{FF2B5EF4-FFF2-40B4-BE49-F238E27FC236}">
                <a16:creationId xmlns:a16="http://schemas.microsoft.com/office/drawing/2014/main" id="{E7B76E02-3DDF-B9DF-9286-C22095DB84AD}"/>
              </a:ext>
            </a:extLst>
          </p:cNvPr>
          <p:cNvPicPr>
            <a:picLocks noChangeAspect="1"/>
          </p:cNvPicPr>
          <p:nvPr/>
        </p:nvPicPr>
        <p:blipFill>
          <a:blip r:embed="rId3"/>
          <a:stretch>
            <a:fillRect/>
          </a:stretch>
        </p:blipFill>
        <p:spPr>
          <a:xfrm>
            <a:off x="1937757" y="285311"/>
            <a:ext cx="8316486" cy="6287377"/>
          </a:xfrm>
          <a:prstGeom prst="rect">
            <a:avLst/>
          </a:prstGeom>
        </p:spPr>
      </p:pic>
    </p:spTree>
    <p:extLst>
      <p:ext uri="{BB962C8B-B14F-4D97-AF65-F5344CB8AC3E}">
        <p14:creationId xmlns:p14="http://schemas.microsoft.com/office/powerpoint/2010/main" val="4963440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D"/>
              <a:t>4</a:t>
            </a:r>
          </a:p>
        </p:txBody>
      </p:sp>
      <p:sp>
        <p:nvSpPr>
          <p:cNvPr id="3" name="Subtitle 2"/>
          <p:cNvSpPr>
            <a:spLocks noGrp="1"/>
          </p:cNvSpPr>
          <p:nvPr>
            <p:ph type="subTitle" idx="1"/>
          </p:nvPr>
        </p:nvSpPr>
        <p:spPr/>
        <p:txBody>
          <a:bodyPr/>
          <a:lstStyle/>
          <a:p>
            <a:endParaRPr lang="en-ID"/>
          </a:p>
        </p:txBody>
      </p:sp>
      <p:grpSp>
        <p:nvGrpSpPr>
          <p:cNvPr id="4" name="object 2"/>
          <p:cNvGrpSpPr/>
          <p:nvPr/>
        </p:nvGrpSpPr>
        <p:grpSpPr>
          <a:xfrm>
            <a:off x="-1612" y="-184409"/>
            <a:ext cx="12191366" cy="7042409"/>
            <a:chOff x="5950839" y="0"/>
            <a:chExt cx="3193160" cy="5140963"/>
          </a:xfrm>
          <a:blipFill>
            <a:blip r:embed="rId2" cstate="print"/>
            <a:stretch>
              <a:fillRect/>
            </a:stretch>
          </a:blipFill>
        </p:grpSpPr>
        <p:sp>
          <p:nvSpPr>
            <p:cNvPr id="5" name="object 3"/>
            <p:cNvSpPr/>
            <p:nvPr/>
          </p:nvSpPr>
          <p:spPr>
            <a:xfrm>
              <a:off x="5950839" y="0"/>
              <a:ext cx="3193160" cy="5140960"/>
            </a:xfrm>
            <a:prstGeom prst="rect">
              <a:avLst/>
            </a:prstGeom>
            <a:grpFill/>
          </p:spPr>
          <p:txBody>
            <a:bodyPr wrap="square" lIns="0" tIns="0" rIns="0" bIns="0" rtlCol="0"/>
            <a:lstStyle/>
            <a:p>
              <a:endParaRPr sz="2400"/>
            </a:p>
          </p:txBody>
        </p:sp>
        <p:sp>
          <p:nvSpPr>
            <p:cNvPr id="6" name="object 4"/>
            <p:cNvSpPr/>
            <p:nvPr/>
          </p:nvSpPr>
          <p:spPr>
            <a:xfrm>
              <a:off x="5950839" y="0"/>
              <a:ext cx="2982849" cy="5140963"/>
            </a:xfrm>
            <a:prstGeom prst="rect">
              <a:avLst/>
            </a:prstGeom>
            <a:grpFill/>
          </p:spPr>
          <p:txBody>
            <a:bodyPr wrap="square" lIns="0" tIns="0" rIns="0" bIns="0" rtlCol="0"/>
            <a:lstStyle/>
            <a:p>
              <a:endParaRPr sz="2400"/>
            </a:p>
          </p:txBody>
        </p:sp>
      </p:grpSp>
      <p:sp>
        <p:nvSpPr>
          <p:cNvPr id="12" name="TextBox 11"/>
          <p:cNvSpPr txBox="1"/>
          <p:nvPr/>
        </p:nvSpPr>
        <p:spPr>
          <a:xfrm>
            <a:off x="448928" y="1468010"/>
            <a:ext cx="11110031" cy="2323713"/>
          </a:xfrm>
          <a:prstGeom prst="rect">
            <a:avLst/>
          </a:prstGeom>
          <a:solidFill>
            <a:schemeClr val="accent1">
              <a:lumMod val="40000"/>
              <a:lumOff val="60000"/>
            </a:schemeClr>
          </a:solidFill>
        </p:spPr>
        <p:txBody>
          <a:bodyPr wrap="square">
            <a:spAutoFit/>
          </a:bodyPr>
          <a:lstStyle/>
          <a:p>
            <a:pPr marL="900430" indent="-900430" algn="just">
              <a:spcAft>
                <a:spcPts val="1000"/>
              </a:spcAft>
              <a:tabLst>
                <a:tab pos="900430" algn="l"/>
              </a:tabLst>
            </a:pPr>
            <a:r>
              <a:rPr lang="en-ID" sz="1600" b="1" u="sng">
                <a:latin typeface="Aptos" panose="020B0004020202020204" pitchFamily="34" charset="0"/>
                <a:ea typeface="Times New Roman" panose="02020603050405020304" pitchFamily="18" charset="0"/>
                <a:cs typeface="Arial" panose="020B0604020202020204" pitchFamily="34" charset="0"/>
              </a:rPr>
              <a:t>Fungsi Pemberdayaan :</a:t>
            </a:r>
          </a:p>
          <a:p>
            <a:pPr marL="273050" indent="-273050" algn="just" defTabSz="895350">
              <a:spcAft>
                <a:spcPts val="1000"/>
              </a:spcAft>
              <a:buFont typeface="Arial" panose="020B0604020202020204" pitchFamily="34" charset="0"/>
              <a:buChar char="•"/>
            </a:pPr>
            <a:r>
              <a:rPr lang="en-ID" sz="1500">
                <a:latin typeface="Aptos" panose="020B0004020202020204" pitchFamily="34" charset="0"/>
                <a:ea typeface="Times New Roman" panose="02020603050405020304" pitchFamily="18" charset="0"/>
                <a:cs typeface="Arial" panose="020B0604020202020204" pitchFamily="34" charset="0"/>
              </a:rPr>
              <a:t>T</a:t>
            </a:r>
            <a:r>
              <a:rPr lang="en-ID" sz="1500">
                <a:effectLst/>
                <a:latin typeface="Aptos" panose="020B0004020202020204" pitchFamily="34" charset="0"/>
                <a:ea typeface="Times New Roman" panose="02020603050405020304" pitchFamily="18" charset="0"/>
                <a:cs typeface="Arial" panose="020B0604020202020204" pitchFamily="34" charset="0"/>
              </a:rPr>
              <a:t>ahap pertama 29 Januari – 02 Februari 2024 (</a:t>
            </a:r>
            <a:r>
              <a:rPr lang="en-ID" sz="1500">
                <a:latin typeface="Aptos" panose="020B0004020202020204" pitchFamily="34" charset="0"/>
                <a:ea typeface="Times New Roman" panose="02020603050405020304" pitchFamily="18" charset="0"/>
                <a:cs typeface="Arial" panose="020B0604020202020204" pitchFamily="34" charset="0"/>
              </a:rPr>
              <a:t>14 Kelas serentak di Samarinda, Balikpapan, Penajam Paser Utara dan Bontang) pada Jabker : Ahli K3 Konstruksi Jenjang 8, Ahli K3 Konstruksi Jenjang 7, Ahli Teknik Jalan jenjang 7, Ahli Teknik Bangunan Gedung jenjang 7, Ahli Manajemen Konstruksi jenjang 7 dan Asesor Kompetensi</a:t>
            </a:r>
          </a:p>
          <a:p>
            <a:pPr marL="273050" indent="-273050" algn="just" defTabSz="895350">
              <a:spcAft>
                <a:spcPts val="1000"/>
              </a:spcAft>
              <a:buFont typeface="Arial" panose="020B0604020202020204" pitchFamily="34" charset="0"/>
              <a:buChar char="•"/>
            </a:pPr>
            <a:r>
              <a:rPr lang="en-ID" sz="1500">
                <a:latin typeface="Aptos" panose="020B0004020202020204" pitchFamily="34" charset="0"/>
                <a:ea typeface="Times New Roman" panose="02020603050405020304" pitchFamily="18" charset="0"/>
                <a:cs typeface="Arial" panose="020B0604020202020204" pitchFamily="34" charset="0"/>
              </a:rPr>
              <a:t>Tahap kedua 19 – 22 Februari 2024 pada Kelas Asesor Kompetensi</a:t>
            </a:r>
          </a:p>
          <a:p>
            <a:pPr marL="273050" indent="-273050" algn="just" defTabSz="895350">
              <a:spcAft>
                <a:spcPts val="1000"/>
              </a:spcAft>
              <a:buFont typeface="Arial" panose="020B0604020202020204" pitchFamily="34" charset="0"/>
              <a:buChar char="•"/>
            </a:pPr>
            <a:r>
              <a:rPr lang="en-ID" sz="1500">
                <a:effectLst/>
                <a:latin typeface="Aptos" panose="020B0004020202020204" pitchFamily="34" charset="0"/>
                <a:ea typeface="Times New Roman" panose="02020603050405020304" pitchFamily="18" charset="0"/>
                <a:cs typeface="Arial" panose="020B0604020202020204" pitchFamily="34" charset="0"/>
              </a:rPr>
              <a:t>Tahap</a:t>
            </a:r>
            <a:r>
              <a:rPr lang="en-ID" sz="1500">
                <a:latin typeface="Aptos" panose="020B0004020202020204" pitchFamily="34" charset="0"/>
                <a:ea typeface="Times New Roman" panose="02020603050405020304" pitchFamily="18" charset="0"/>
                <a:cs typeface="Arial" panose="020B0604020202020204" pitchFamily="34" charset="0"/>
              </a:rPr>
              <a:t> ketiga 26 – 29 Februari 2024 pada Jabker : </a:t>
            </a:r>
            <a:r>
              <a:rPr lang="en-ID" sz="1500">
                <a:effectLst/>
                <a:latin typeface="Aptos" panose="020B0004020202020204" pitchFamily="34" charset="0"/>
                <a:ea typeface="Times New Roman" panose="02020603050405020304" pitchFamily="18" charset="0"/>
                <a:cs typeface="Arial" panose="020B0604020202020204" pitchFamily="34" charset="0"/>
              </a:rPr>
              <a:t>(</a:t>
            </a:r>
            <a:r>
              <a:rPr lang="en-ID" sz="1500">
                <a:latin typeface="Aptos" panose="020B0004020202020204" pitchFamily="34" charset="0"/>
                <a:ea typeface="Times New Roman" panose="02020603050405020304" pitchFamily="18" charset="0"/>
                <a:cs typeface="Arial" panose="020B0604020202020204" pitchFamily="34" charset="0"/>
              </a:rPr>
              <a:t>12 Kelas serentak di Samarinda dan Kutai Timur) Ahli K3 Konstruksi Jenjang 8, Ahli K3 Konstruksi Jenjang 7, Ahli Teknik Jalan Jenjang 8, Ahli Teknik Jalan Jenjang 7, Ahli Teknik Jembatan jenjang 8, Ahli Teknik Jembatan jenjang 7, dan Asesor Kompetensi</a:t>
            </a:r>
            <a:endParaRPr lang="en-ID" sz="1500">
              <a:effectLst/>
              <a:latin typeface="Aptos" panose="020B00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911" y="-171839"/>
            <a:ext cx="369674" cy="468378"/>
          </a:xfrm>
          <a:prstGeom prst="rect">
            <a:avLst/>
          </a:prstGeom>
        </p:spPr>
      </p:pic>
      <p:sp>
        <p:nvSpPr>
          <p:cNvPr id="8" name="Rectangle 7"/>
          <p:cNvSpPr/>
          <p:nvPr/>
        </p:nvSpPr>
        <p:spPr>
          <a:xfrm>
            <a:off x="9786788" y="-146082"/>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21945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p:cNvGrpSpPr/>
          <p:nvPr/>
        </p:nvGrpSpPr>
        <p:grpSpPr>
          <a:xfrm>
            <a:off x="1" y="0"/>
            <a:ext cx="12192340" cy="6854613"/>
            <a:chOff x="5950839" y="0"/>
            <a:chExt cx="3193415" cy="5140960"/>
          </a:xfrm>
          <a:blipFill>
            <a:blip r:embed="rId2" cstate="print"/>
            <a:stretch>
              <a:fillRect/>
            </a:stretch>
          </a:blipFill>
        </p:grpSpPr>
        <p:sp>
          <p:nvSpPr>
            <p:cNvPr id="12" name="object 3"/>
            <p:cNvSpPr/>
            <p:nvPr/>
          </p:nvSpPr>
          <p:spPr>
            <a:xfrm>
              <a:off x="5950839" y="0"/>
              <a:ext cx="3193160" cy="5140960"/>
            </a:xfrm>
            <a:prstGeom prst="rect">
              <a:avLst/>
            </a:prstGeom>
            <a:grpFill/>
          </p:spPr>
          <p:txBody>
            <a:bodyPr wrap="square" lIns="0" tIns="0" rIns="0" bIns="0" rtlCol="0"/>
            <a:lstStyle/>
            <a:p>
              <a:endParaRPr sz="2400"/>
            </a:p>
          </p:txBody>
        </p:sp>
        <p:sp>
          <p:nvSpPr>
            <p:cNvPr id="13" name="object 4"/>
            <p:cNvSpPr/>
            <p:nvPr/>
          </p:nvSpPr>
          <p:spPr>
            <a:xfrm>
              <a:off x="5950839" y="3"/>
              <a:ext cx="2982849" cy="5140960"/>
            </a:xfrm>
            <a:prstGeom prst="rect">
              <a:avLst/>
            </a:prstGeom>
            <a:grpFill/>
          </p:spPr>
          <p:txBody>
            <a:bodyPr wrap="square" lIns="0" tIns="0" rIns="0" bIns="0" rtlCol="0"/>
            <a:lstStyle/>
            <a:p>
              <a:endParaRPr sz="2400"/>
            </a:p>
          </p:txBody>
        </p:sp>
      </p:gr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2" name="Content Placeholder 2"/>
          <p:cNvSpPr>
            <a:spLocks noGrp="1"/>
          </p:cNvSpPr>
          <p:nvPr>
            <p:ph idx="1"/>
          </p:nvPr>
        </p:nvSpPr>
        <p:spPr>
          <a:xfrm>
            <a:off x="1103458" y="863693"/>
            <a:ext cx="10515600" cy="4351338"/>
          </a:xfrm>
        </p:spPr>
        <p:txBody>
          <a:bodyPr>
            <a:normAutofit/>
          </a:bodyPr>
          <a:lstStyle/>
          <a:p>
            <a:pPr marL="0" indent="0" algn="just">
              <a:lnSpc>
                <a:spcPct val="150000"/>
              </a:lnSpc>
              <a:buNone/>
            </a:pPr>
            <a:r>
              <a:rPr lang="en-US" sz="2500" b="1" dirty="0" err="1">
                <a:solidFill>
                  <a:srgbClr val="000000"/>
                </a:solidFill>
                <a:latin typeface="Bookman Old Style" panose="02050604050505020204" pitchFamily="18" charset="0"/>
              </a:rPr>
              <a:t>Kewenangan</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Pemerintah</a:t>
            </a:r>
            <a:r>
              <a:rPr lang="en-US" sz="2500" b="1" dirty="0">
                <a:solidFill>
                  <a:srgbClr val="000000"/>
                </a:solidFill>
                <a:latin typeface="Bookman Old Style" panose="02050604050505020204" pitchFamily="18" charset="0"/>
              </a:rPr>
              <a:t> Daerah </a:t>
            </a:r>
            <a:r>
              <a:rPr lang="en-US" sz="2500" b="1" dirty="0" err="1">
                <a:solidFill>
                  <a:srgbClr val="000000"/>
                </a:solidFill>
                <a:latin typeface="Bookman Old Style" panose="02050604050505020204" pitchFamily="18" charset="0"/>
              </a:rPr>
              <a:t>provinsi</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dilaksanakan</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sesuai</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dengan</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norma</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standar</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prosedur</a:t>
            </a:r>
            <a:r>
              <a:rPr lang="en-US" sz="2500" b="1" dirty="0">
                <a:solidFill>
                  <a:srgbClr val="000000"/>
                </a:solidFill>
                <a:latin typeface="Bookman Old Style" panose="02050604050505020204" pitchFamily="18" charset="0"/>
              </a:rPr>
              <a:t>, dan </a:t>
            </a:r>
            <a:r>
              <a:rPr lang="en-US" sz="2500" b="1" dirty="0" err="1">
                <a:solidFill>
                  <a:srgbClr val="000000"/>
                </a:solidFill>
                <a:latin typeface="Bookman Old Style" panose="02050604050505020204" pitchFamily="18" charset="0"/>
              </a:rPr>
              <a:t>kriteria</a:t>
            </a:r>
            <a:r>
              <a:rPr lang="en-US" sz="2500" b="1" dirty="0">
                <a:solidFill>
                  <a:srgbClr val="000000"/>
                </a:solidFill>
                <a:latin typeface="Bookman Old Style" panose="02050604050505020204" pitchFamily="18" charset="0"/>
              </a:rPr>
              <a:t> yang </a:t>
            </a:r>
            <a:r>
              <a:rPr lang="en-US" sz="2500" b="1" dirty="0" err="1">
                <a:solidFill>
                  <a:srgbClr val="000000"/>
                </a:solidFill>
                <a:latin typeface="Bookman Old Style" panose="02050604050505020204" pitchFamily="18" charset="0"/>
              </a:rPr>
              <a:t>ditetapkan</a:t>
            </a:r>
            <a:r>
              <a:rPr lang="en-US" sz="2500" b="1" dirty="0">
                <a:solidFill>
                  <a:srgbClr val="000000"/>
                </a:solidFill>
                <a:latin typeface="Bookman Old Style" panose="02050604050505020204" pitchFamily="18" charset="0"/>
              </a:rPr>
              <a:t> oleh </a:t>
            </a:r>
            <a:r>
              <a:rPr lang="en-US" sz="2500" b="1" dirty="0" err="1">
                <a:solidFill>
                  <a:srgbClr val="000000"/>
                </a:solidFill>
                <a:latin typeface="Bookman Old Style" panose="02050604050505020204" pitchFamily="18" charset="0"/>
              </a:rPr>
              <a:t>Pemerintah</a:t>
            </a:r>
            <a:r>
              <a:rPr lang="en-US" sz="2500" b="1" dirty="0">
                <a:solidFill>
                  <a:srgbClr val="000000"/>
                </a:solidFill>
                <a:latin typeface="Bookman Old Style" panose="02050604050505020204" pitchFamily="18" charset="0"/>
              </a:rPr>
              <a:t> Pusat pada sub-</a:t>
            </a:r>
            <a:r>
              <a:rPr lang="en-US" sz="2500" b="1" dirty="0" err="1">
                <a:solidFill>
                  <a:srgbClr val="000000"/>
                </a:solidFill>
                <a:latin typeface="Bookman Old Style" panose="02050604050505020204" pitchFamily="18" charset="0"/>
              </a:rPr>
              <a:t>urusan</a:t>
            </a:r>
            <a:r>
              <a:rPr lang="en-US" sz="2500" b="1" dirty="0">
                <a:solidFill>
                  <a:srgbClr val="000000"/>
                </a:solidFill>
                <a:latin typeface="Bookman Old Style" panose="02050604050505020204" pitchFamily="18" charset="0"/>
              </a:rPr>
              <a:t> Jasa </a:t>
            </a:r>
            <a:r>
              <a:rPr lang="en-US" sz="2500" b="1" dirty="0" err="1">
                <a:solidFill>
                  <a:srgbClr val="000000"/>
                </a:solidFill>
                <a:latin typeface="Bookman Old Style" panose="02050604050505020204" pitchFamily="18" charset="0"/>
              </a:rPr>
              <a:t>Konstruksi</a:t>
            </a:r>
            <a:r>
              <a:rPr lang="en-US" sz="2500" b="1" dirty="0">
                <a:solidFill>
                  <a:srgbClr val="000000"/>
                </a:solidFill>
                <a:latin typeface="Bookman Old Style" panose="02050604050505020204" pitchFamily="18" charset="0"/>
              </a:rPr>
              <a:t> </a:t>
            </a:r>
            <a:r>
              <a:rPr lang="en-US" sz="2500" b="1" dirty="0" err="1">
                <a:solidFill>
                  <a:srgbClr val="000000"/>
                </a:solidFill>
                <a:latin typeface="Bookman Old Style" panose="02050604050505020204" pitchFamily="18" charset="0"/>
              </a:rPr>
              <a:t>meliputi</a:t>
            </a:r>
            <a:r>
              <a:rPr lang="en-US" sz="2500" b="1" dirty="0">
                <a:solidFill>
                  <a:srgbClr val="000000"/>
                </a:solidFill>
                <a:latin typeface="Bookman Old Style" panose="02050604050505020204" pitchFamily="18" charset="0"/>
              </a:rPr>
              <a:t> :</a:t>
            </a:r>
          </a:p>
          <a:p>
            <a:pPr marL="342900" indent="-342900" algn="just">
              <a:lnSpc>
                <a:spcPct val="150000"/>
              </a:lnSpc>
              <a:buFont typeface="+mj-lt"/>
              <a:buAutoNum type="alphaLcPeriod"/>
            </a:pPr>
            <a:r>
              <a:rPr lang="fi-FI" sz="2500" dirty="0">
                <a:solidFill>
                  <a:srgbClr val="000000"/>
                </a:solidFill>
                <a:latin typeface="Bookman Old Style" panose="02050604050505020204" pitchFamily="18" charset="0"/>
              </a:rPr>
              <a:t>penyelenggaraan pelatihan tenaga ahli konstruksi</a:t>
            </a:r>
          </a:p>
          <a:p>
            <a:pPr marL="342900" indent="-342900" algn="just">
              <a:lnSpc>
                <a:spcPct val="150000"/>
              </a:lnSpc>
              <a:buFont typeface="+mj-lt"/>
              <a:buAutoNum type="alphaLcPeriod"/>
            </a:pPr>
            <a:r>
              <a:rPr lang="en-US" sz="2500" dirty="0" err="1">
                <a:solidFill>
                  <a:srgbClr val="000000"/>
                </a:solidFill>
                <a:latin typeface="Bookman Old Style" panose="02050604050505020204" pitchFamily="18" charset="0"/>
              </a:rPr>
              <a:t>penyelenggaraan</a:t>
            </a:r>
            <a:r>
              <a:rPr lang="en-US" sz="2500" dirty="0">
                <a:solidFill>
                  <a:srgbClr val="000000"/>
                </a:solidFill>
                <a:latin typeface="Bookman Old Style" panose="02050604050505020204" pitchFamily="18" charset="0"/>
              </a:rPr>
              <a:t> </a:t>
            </a:r>
            <a:r>
              <a:rPr lang="en-US" sz="2500" dirty="0" err="1">
                <a:solidFill>
                  <a:srgbClr val="000000"/>
                </a:solidFill>
                <a:latin typeface="Bookman Old Style" panose="02050604050505020204" pitchFamily="18" charset="0"/>
              </a:rPr>
              <a:t>sistem</a:t>
            </a:r>
            <a:r>
              <a:rPr lang="en-US" sz="2500" dirty="0">
                <a:solidFill>
                  <a:srgbClr val="000000"/>
                </a:solidFill>
                <a:latin typeface="Bookman Old Style" panose="02050604050505020204" pitchFamily="18" charset="0"/>
              </a:rPr>
              <a:t> </a:t>
            </a:r>
            <a:r>
              <a:rPr lang="en-US" sz="2500" dirty="0" err="1">
                <a:solidFill>
                  <a:srgbClr val="000000"/>
                </a:solidFill>
                <a:latin typeface="Bookman Old Style" panose="02050604050505020204" pitchFamily="18" charset="0"/>
              </a:rPr>
              <a:t>informasi</a:t>
            </a:r>
            <a:r>
              <a:rPr lang="en-US" sz="2500" dirty="0">
                <a:solidFill>
                  <a:srgbClr val="000000"/>
                </a:solidFill>
                <a:latin typeface="Bookman Old Style" panose="02050604050505020204" pitchFamily="18" charset="0"/>
              </a:rPr>
              <a:t> Jasa </a:t>
            </a:r>
            <a:r>
              <a:rPr lang="en-US" sz="2500" dirty="0" err="1">
                <a:solidFill>
                  <a:srgbClr val="000000"/>
                </a:solidFill>
                <a:latin typeface="Bookman Old Style" panose="02050604050505020204" pitchFamily="18" charset="0"/>
              </a:rPr>
              <a:t>Konstruksi</a:t>
            </a:r>
            <a:r>
              <a:rPr lang="en-US" sz="2500" dirty="0">
                <a:solidFill>
                  <a:srgbClr val="000000"/>
                </a:solidFill>
                <a:latin typeface="Bookman Old Style" panose="02050604050505020204" pitchFamily="18" charset="0"/>
              </a:rPr>
              <a:t> </a:t>
            </a:r>
            <a:r>
              <a:rPr lang="en-US" sz="2500" dirty="0" err="1">
                <a:solidFill>
                  <a:srgbClr val="000000"/>
                </a:solidFill>
                <a:latin typeface="Bookman Old Style" panose="02050604050505020204" pitchFamily="18" charset="0"/>
              </a:rPr>
              <a:t>cakupan</a:t>
            </a:r>
            <a:r>
              <a:rPr lang="en-US" sz="2500" dirty="0">
                <a:solidFill>
                  <a:srgbClr val="000000"/>
                </a:solidFill>
                <a:latin typeface="Bookman Old Style" panose="02050604050505020204" pitchFamily="18" charset="0"/>
              </a:rPr>
              <a:t> </a:t>
            </a:r>
            <a:r>
              <a:rPr lang="en-US" sz="2500" dirty="0" err="1">
                <a:solidFill>
                  <a:srgbClr val="000000"/>
                </a:solidFill>
                <a:latin typeface="Bookman Old Style" panose="02050604050505020204" pitchFamily="18" charset="0"/>
              </a:rPr>
              <a:t>daerah</a:t>
            </a:r>
            <a:r>
              <a:rPr lang="en-US" sz="2500" dirty="0">
                <a:solidFill>
                  <a:srgbClr val="000000"/>
                </a:solidFill>
                <a:latin typeface="Bookman Old Style" panose="02050604050505020204" pitchFamily="18" charset="0"/>
              </a:rPr>
              <a:t> </a:t>
            </a:r>
            <a:r>
              <a:rPr lang="en-US" sz="2500" dirty="0" err="1">
                <a:solidFill>
                  <a:srgbClr val="000000"/>
                </a:solidFill>
                <a:latin typeface="Bookman Old Style" panose="02050604050505020204" pitchFamily="18" charset="0"/>
              </a:rPr>
              <a:t>provinsi</a:t>
            </a:r>
            <a:r>
              <a:rPr lang="en-US" sz="2500" dirty="0">
                <a:solidFill>
                  <a:srgbClr val="000000"/>
                </a:solidFill>
                <a:latin typeface="Bookman Old Style" panose="02050604050505020204" pitchFamily="18" charset="0"/>
              </a:rPr>
              <a:t>.</a:t>
            </a:r>
          </a:p>
          <a:p>
            <a:pPr marL="0" indent="0" algn="just">
              <a:lnSpc>
                <a:spcPct val="150000"/>
              </a:lnSpc>
              <a:buNone/>
            </a:pPr>
            <a:endParaRPr lang="en-US" sz="2500" dirty="0"/>
          </a:p>
        </p:txBody>
      </p:sp>
      <p:sp>
        <p:nvSpPr>
          <p:cNvPr id="3" name="Google Shape;8137;p160"/>
          <p:cNvSpPr txBox="1">
            <a:spLocks noChangeArrowheads="1"/>
          </p:cNvSpPr>
          <p:nvPr/>
        </p:nvSpPr>
        <p:spPr bwMode="auto">
          <a:xfrm>
            <a:off x="2916731" y="295708"/>
            <a:ext cx="6365910" cy="65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anose="020F0502020204030204" pitchFamily="34" charset="0"/>
                <a:cs typeface="Arial" panose="020B0604020202020204" pitchFamily="34" charset="0"/>
              </a:defRPr>
            </a:lvl1pPr>
            <a:lvl2pPr marL="742950" indent="-285750" eaLnBrk="0" hangingPunct="0">
              <a:defRPr sz="2400">
                <a:solidFill>
                  <a:schemeClr val="tx1"/>
                </a:solidFill>
                <a:latin typeface="Calibri" panose="020F0502020204030204" pitchFamily="34" charset="0"/>
                <a:cs typeface="Arial" panose="020B0604020202020204" pitchFamily="34" charset="0"/>
              </a:defRPr>
            </a:lvl2pPr>
            <a:lvl3pPr marL="1143000" indent="-228600" eaLnBrk="0" hangingPunct="0">
              <a:defRPr sz="2400">
                <a:solidFill>
                  <a:schemeClr val="tx1"/>
                </a:solidFill>
                <a:latin typeface="Calibri" panose="020F0502020204030204" pitchFamily="34" charset="0"/>
                <a:cs typeface="Arial" panose="020B0604020202020204" pitchFamily="34" charset="0"/>
              </a:defRPr>
            </a:lvl3pPr>
            <a:lvl4pPr marL="1600200" indent="-228600" eaLnBrk="0" hangingPunct="0">
              <a:defRPr sz="2400">
                <a:solidFill>
                  <a:schemeClr val="tx1"/>
                </a:solidFill>
                <a:latin typeface="Calibri" panose="020F0502020204030204" pitchFamily="34" charset="0"/>
                <a:cs typeface="Arial" panose="020B0604020202020204" pitchFamily="34" charset="0"/>
              </a:defRPr>
            </a:lvl4pPr>
            <a:lvl5pPr marL="2057400" indent="-228600" eaLnBrk="0" hangingPunct="0">
              <a:defRPr sz="2400">
                <a:solidFill>
                  <a:schemeClr val="tx1"/>
                </a:solidFill>
                <a:latin typeface="Calibri" panose="020F0502020204030204" pitchFamily="34" charset="0"/>
                <a:cs typeface="Arial" panose="020B0604020202020204" pitchFamily="34" charset="0"/>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eaLnBrk="1" hangingPunct="1">
              <a:buClr>
                <a:srgbClr val="262626"/>
              </a:buClr>
              <a:buSzPts val="1200"/>
              <a:buFont typeface="Open Sans"/>
              <a:buNone/>
            </a:pPr>
            <a:r>
              <a:rPr lang="sv-SE" altLang="en-US" sz="3600" b="1" dirty="0">
                <a:latin typeface="Cambria" panose="02040503050406030204" pitchFamily="18" charset="0"/>
                <a:ea typeface="Cambria" panose="02040503050406030204" pitchFamily="18" charset="0"/>
                <a:sym typeface="Open Sans Semibold"/>
              </a:rPr>
              <a:t>KEWENANGAN GUBERNUR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D"/>
              <a:t>4</a:t>
            </a:r>
          </a:p>
        </p:txBody>
      </p:sp>
      <p:sp>
        <p:nvSpPr>
          <p:cNvPr id="3" name="Subtitle 2"/>
          <p:cNvSpPr>
            <a:spLocks noGrp="1"/>
          </p:cNvSpPr>
          <p:nvPr>
            <p:ph type="subTitle" idx="1"/>
          </p:nvPr>
        </p:nvSpPr>
        <p:spPr/>
        <p:txBody>
          <a:bodyPr/>
          <a:lstStyle/>
          <a:p>
            <a:endParaRPr lang="en-ID"/>
          </a:p>
        </p:txBody>
      </p:sp>
      <p:grpSp>
        <p:nvGrpSpPr>
          <p:cNvPr id="4" name="object 2"/>
          <p:cNvGrpSpPr/>
          <p:nvPr/>
        </p:nvGrpSpPr>
        <p:grpSpPr>
          <a:xfrm>
            <a:off x="-1612" y="-184409"/>
            <a:ext cx="12191366" cy="7042409"/>
            <a:chOff x="5950839" y="0"/>
            <a:chExt cx="3193160" cy="5140963"/>
          </a:xfrm>
          <a:blipFill>
            <a:blip r:embed="rId2" cstate="print"/>
            <a:stretch>
              <a:fillRect/>
            </a:stretch>
          </a:blipFill>
        </p:grpSpPr>
        <p:sp>
          <p:nvSpPr>
            <p:cNvPr id="5" name="object 3"/>
            <p:cNvSpPr/>
            <p:nvPr/>
          </p:nvSpPr>
          <p:spPr>
            <a:xfrm>
              <a:off x="5950839" y="0"/>
              <a:ext cx="3193160" cy="5140960"/>
            </a:xfrm>
            <a:prstGeom prst="rect">
              <a:avLst/>
            </a:prstGeom>
            <a:grpFill/>
          </p:spPr>
          <p:txBody>
            <a:bodyPr wrap="square" lIns="0" tIns="0" rIns="0" bIns="0" rtlCol="0"/>
            <a:lstStyle/>
            <a:p>
              <a:endParaRPr sz="2400"/>
            </a:p>
          </p:txBody>
        </p:sp>
        <p:sp>
          <p:nvSpPr>
            <p:cNvPr id="6" name="object 4"/>
            <p:cNvSpPr/>
            <p:nvPr/>
          </p:nvSpPr>
          <p:spPr>
            <a:xfrm>
              <a:off x="5950839" y="0"/>
              <a:ext cx="2982849" cy="5140963"/>
            </a:xfrm>
            <a:prstGeom prst="rect">
              <a:avLst/>
            </a:prstGeom>
            <a:grpFill/>
          </p:spPr>
          <p:txBody>
            <a:bodyPr wrap="square" lIns="0" tIns="0" rIns="0" bIns="0" rtlCol="0"/>
            <a:lstStyle/>
            <a:p>
              <a:endParaRPr sz="2400"/>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911" y="-171839"/>
            <a:ext cx="369674" cy="468378"/>
          </a:xfrm>
          <a:prstGeom prst="rect">
            <a:avLst/>
          </a:prstGeom>
        </p:spPr>
      </p:pic>
      <p:sp>
        <p:nvSpPr>
          <p:cNvPr id="8" name="Rectangle 7"/>
          <p:cNvSpPr/>
          <p:nvPr/>
        </p:nvSpPr>
        <p:spPr>
          <a:xfrm>
            <a:off x="9786788" y="-146082"/>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sp>
        <p:nvSpPr>
          <p:cNvPr id="9" name="TextBox 8"/>
          <p:cNvSpPr txBox="1"/>
          <p:nvPr/>
        </p:nvSpPr>
        <p:spPr>
          <a:xfrm>
            <a:off x="459157" y="2320052"/>
            <a:ext cx="10995731" cy="1467133"/>
          </a:xfrm>
          <a:prstGeom prst="rect">
            <a:avLst/>
          </a:prstGeom>
          <a:solidFill>
            <a:schemeClr val="accent2"/>
          </a:solidFill>
        </p:spPr>
        <p:txBody>
          <a:bodyPr wrap="square">
            <a:spAutoFit/>
          </a:bodyPr>
          <a:lstStyle/>
          <a:p>
            <a:pPr>
              <a:lnSpc>
                <a:spcPct val="150000"/>
              </a:lnSpc>
              <a:tabLst>
                <a:tab pos="270510" algn="l"/>
                <a:tab pos="1314450" algn="l"/>
                <a:tab pos="1485900" algn="l"/>
                <a:tab pos="1710690" algn="l"/>
                <a:tab pos="2343150" algn="l"/>
                <a:tab pos="2400300" algn="l"/>
                <a:tab pos="2514600" algn="l"/>
              </a:tabLst>
            </a:pPr>
            <a:r>
              <a:rPr lang="en-ID" sz="1600" b="1" u="sng">
                <a:latin typeface="Aptos" panose="020B0004020202020204" pitchFamily="34" charset="0"/>
                <a:ea typeface="Times New Roman" panose="02020603050405020304" pitchFamily="18" charset="0"/>
                <a:cs typeface="Arial" panose="020B0604020202020204" pitchFamily="34" charset="0"/>
              </a:rPr>
              <a:t>Fungsi Pengaturan :</a:t>
            </a:r>
          </a:p>
          <a:p>
            <a:pPr marL="285750" indent="-285750">
              <a:lnSpc>
                <a:spcPct val="150000"/>
              </a:lnSpc>
              <a:buFont typeface="Arial" panose="020B0604020202020204" pitchFamily="34" charset="0"/>
              <a:buChar char="•"/>
              <a:tabLst>
                <a:tab pos="273050" algn="l"/>
                <a:tab pos="1314450" algn="l"/>
                <a:tab pos="1485900" algn="l"/>
                <a:tab pos="1709738" algn="l"/>
                <a:tab pos="2343150" algn="l"/>
                <a:tab pos="2400300" algn="l"/>
                <a:tab pos="2514600" algn="l"/>
              </a:tabLst>
            </a:pPr>
            <a:r>
              <a:rPr lang="en-ID" sz="1500">
                <a:latin typeface="Aptos" panose="020B0004020202020204" pitchFamily="34" charset="0"/>
                <a:ea typeface="Times New Roman" panose="02020603050405020304" pitchFamily="18" charset="0"/>
                <a:cs typeface="Arial" panose="020B0604020202020204" pitchFamily="34" charset="0"/>
              </a:rPr>
              <a:t>Pembinaan Masyarakat Jasa Konstruksi Kalimantan Timur tanggal  21 Februari 2024 di Samarinda dengan tema “</a:t>
            </a:r>
            <a:r>
              <a:rPr lang="en-US" sz="1500">
                <a:solidFill>
                  <a:srgbClr val="202124"/>
                </a:solidFill>
                <a:effectLst/>
                <a:latin typeface="Aptos" panose="020B0004020202020204" pitchFamily="34" charset="0"/>
                <a:ea typeface="Times New Roman" panose="02020603050405020304" pitchFamily="18" charset="0"/>
              </a:rPr>
              <a:t>Pembinaan Masyarakat Jasa Konstruksi Kalimantan Timur</a:t>
            </a:r>
            <a:r>
              <a:rPr lang="en-US" sz="1500">
                <a:latin typeface="Aptos" panose="020B0004020202020204" pitchFamily="34" charset="0"/>
                <a:ea typeface="Times New Roman" panose="02020603050405020304" pitchFamily="18" charset="0"/>
              </a:rPr>
              <a:t> </a:t>
            </a:r>
            <a:r>
              <a:rPr lang="en-US" sz="1500">
                <a:solidFill>
                  <a:srgbClr val="202124"/>
                </a:solidFill>
                <a:effectLst/>
                <a:latin typeface="Aptos" panose="020B0004020202020204" pitchFamily="34" charset="0"/>
                <a:ea typeface="Times New Roman" panose="02020603050405020304" pitchFamily="18" charset="0"/>
              </a:rPr>
              <a:t>menuju Tertib Usaha, tertib penyelenggaraan dan  tertib Pemanfaatan Jasa Konstruksi</a:t>
            </a:r>
            <a:r>
              <a:rPr lang="en-US" sz="1500">
                <a:solidFill>
                  <a:srgbClr val="202124"/>
                </a:solidFill>
                <a:latin typeface="Aptos" panose="020B0004020202020204" pitchFamily="34" charset="0"/>
                <a:ea typeface="Times New Roman" panose="02020603050405020304" pitchFamily="18" charset="0"/>
              </a:rPr>
              <a:t>” dengan total 172 orang </a:t>
            </a:r>
            <a:endParaRPr lang="en-ID" sz="1500">
              <a:latin typeface="Aptos" panose="020B00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597258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D"/>
              <a:t>4</a:t>
            </a:r>
          </a:p>
        </p:txBody>
      </p:sp>
      <p:sp>
        <p:nvSpPr>
          <p:cNvPr id="3" name="Subtitle 2"/>
          <p:cNvSpPr>
            <a:spLocks noGrp="1"/>
          </p:cNvSpPr>
          <p:nvPr>
            <p:ph type="subTitle" idx="1"/>
          </p:nvPr>
        </p:nvSpPr>
        <p:spPr/>
        <p:txBody>
          <a:bodyPr/>
          <a:lstStyle/>
          <a:p>
            <a:endParaRPr lang="en-ID"/>
          </a:p>
        </p:txBody>
      </p:sp>
      <p:grpSp>
        <p:nvGrpSpPr>
          <p:cNvPr id="4" name="object 2"/>
          <p:cNvGrpSpPr/>
          <p:nvPr/>
        </p:nvGrpSpPr>
        <p:grpSpPr>
          <a:xfrm>
            <a:off x="-1612" y="-184409"/>
            <a:ext cx="12191366" cy="7042409"/>
            <a:chOff x="5950839" y="0"/>
            <a:chExt cx="3193160" cy="5140963"/>
          </a:xfrm>
          <a:blipFill>
            <a:blip r:embed="rId2" cstate="print"/>
            <a:stretch>
              <a:fillRect/>
            </a:stretch>
          </a:blipFill>
        </p:grpSpPr>
        <p:sp>
          <p:nvSpPr>
            <p:cNvPr id="5" name="object 3"/>
            <p:cNvSpPr/>
            <p:nvPr/>
          </p:nvSpPr>
          <p:spPr>
            <a:xfrm>
              <a:off x="5950839" y="0"/>
              <a:ext cx="3193160" cy="5140960"/>
            </a:xfrm>
            <a:prstGeom prst="rect">
              <a:avLst/>
            </a:prstGeom>
            <a:grpFill/>
          </p:spPr>
          <p:txBody>
            <a:bodyPr wrap="square" lIns="0" tIns="0" rIns="0" bIns="0" rtlCol="0"/>
            <a:lstStyle/>
            <a:p>
              <a:endParaRPr sz="2400"/>
            </a:p>
          </p:txBody>
        </p:sp>
        <p:sp>
          <p:nvSpPr>
            <p:cNvPr id="6" name="object 4"/>
            <p:cNvSpPr/>
            <p:nvPr/>
          </p:nvSpPr>
          <p:spPr>
            <a:xfrm>
              <a:off x="5950839" y="0"/>
              <a:ext cx="2982849" cy="5140963"/>
            </a:xfrm>
            <a:prstGeom prst="rect">
              <a:avLst/>
            </a:prstGeom>
            <a:grpFill/>
          </p:spPr>
          <p:txBody>
            <a:bodyPr wrap="square" lIns="0" tIns="0" rIns="0" bIns="0" rtlCol="0"/>
            <a:lstStyle/>
            <a:p>
              <a:endParaRPr sz="2400"/>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911" y="-171839"/>
            <a:ext cx="369674" cy="468378"/>
          </a:xfrm>
          <a:prstGeom prst="rect">
            <a:avLst/>
          </a:prstGeom>
        </p:spPr>
      </p:pic>
      <p:sp>
        <p:nvSpPr>
          <p:cNvPr id="8" name="Rectangle 7"/>
          <p:cNvSpPr/>
          <p:nvPr/>
        </p:nvSpPr>
        <p:spPr>
          <a:xfrm>
            <a:off x="9786788" y="-146082"/>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sp>
        <p:nvSpPr>
          <p:cNvPr id="10" name="TextBox 9"/>
          <p:cNvSpPr txBox="1"/>
          <p:nvPr/>
        </p:nvSpPr>
        <p:spPr>
          <a:xfrm>
            <a:off x="555187" y="2118481"/>
            <a:ext cx="11077768" cy="2092881"/>
          </a:xfrm>
          <a:prstGeom prst="rect">
            <a:avLst/>
          </a:prstGeom>
          <a:solidFill>
            <a:schemeClr val="accent4">
              <a:lumMod val="40000"/>
              <a:lumOff val="60000"/>
            </a:schemeClr>
          </a:solidFill>
        </p:spPr>
        <p:txBody>
          <a:bodyPr wrap="square">
            <a:spAutoFit/>
          </a:bodyPr>
          <a:lstStyle/>
          <a:p>
            <a:pPr marL="900430" indent="-900430" algn="just">
              <a:spcAft>
                <a:spcPts val="1000"/>
              </a:spcAft>
              <a:tabLst>
                <a:tab pos="900430" algn="l"/>
              </a:tabLst>
            </a:pPr>
            <a:r>
              <a:rPr lang="en-ID" sz="1600" b="1" u="sng">
                <a:latin typeface="Aptos" panose="020B0004020202020204" pitchFamily="34" charset="0"/>
                <a:ea typeface="Times New Roman" panose="02020603050405020304" pitchFamily="18" charset="0"/>
                <a:cs typeface="Arial" panose="020B0604020202020204" pitchFamily="34" charset="0"/>
              </a:rPr>
              <a:t>Fungsi Pengawasan :</a:t>
            </a:r>
          </a:p>
          <a:p>
            <a:pPr marL="285750" indent="-285750" algn="just">
              <a:spcAft>
                <a:spcPts val="1000"/>
              </a:spcAft>
              <a:buFont typeface="Arial" panose="020B0604020202020204" pitchFamily="34" charset="0"/>
              <a:buChar char="•"/>
            </a:pPr>
            <a:r>
              <a:rPr lang="en-ID" sz="1500">
                <a:latin typeface="Aptos" panose="020B0004020202020204" pitchFamily="34" charset="0"/>
                <a:ea typeface="Times New Roman" panose="02020603050405020304" pitchFamily="18" charset="0"/>
                <a:cs typeface="Arial" panose="020B0604020202020204" pitchFamily="34" charset="0"/>
              </a:rPr>
              <a:t>Pemantauan dan Evaluasi Pengawasan Penyelenggaraan Jasa Konstruksi Kab/Kota se Kalimantan Timur  Kutai Kartanegara tanggal 24 Januari 2024 </a:t>
            </a:r>
          </a:p>
          <a:p>
            <a:pPr marL="285750" indent="-285750" algn="just">
              <a:spcAft>
                <a:spcPts val="1000"/>
              </a:spcAft>
              <a:buFont typeface="Arial" panose="020B0604020202020204" pitchFamily="34" charset="0"/>
              <a:buChar char="•"/>
            </a:pPr>
            <a:r>
              <a:rPr lang="en-ID" sz="1500">
                <a:latin typeface="Aptos" panose="020B0004020202020204" pitchFamily="34" charset="0"/>
                <a:ea typeface="Times New Roman" panose="02020603050405020304" pitchFamily="18" charset="0"/>
                <a:cs typeface="Arial" panose="020B0604020202020204" pitchFamily="34" charset="0"/>
              </a:rPr>
              <a:t>Evaluasi Laporan Pengawasan Penyelenggaraan Jasa Konstruksi Kab. Kutai Kartanegara </a:t>
            </a:r>
          </a:p>
          <a:p>
            <a:pPr marL="285750" indent="-285750" algn="just">
              <a:spcAft>
                <a:spcPts val="1000"/>
              </a:spcAft>
              <a:buFont typeface="Arial" panose="020B0604020202020204" pitchFamily="34" charset="0"/>
              <a:buChar char="•"/>
            </a:pPr>
            <a:r>
              <a:rPr lang="en-ID" sz="1500">
                <a:latin typeface="Aptos" panose="020B0004020202020204" pitchFamily="34" charset="0"/>
                <a:ea typeface="Times New Roman" panose="02020603050405020304" pitchFamily="18" charset="0"/>
                <a:cs typeface="Arial" panose="020B0604020202020204" pitchFamily="34" charset="0"/>
              </a:rPr>
              <a:t>Penyampaian Laporan Tahunan Pengawasan Penyelenggaraan Jasa Konstruksi Provinsi Kalimantan Timur yang diberikan oleh Kepala Dinas PUPR Kaltim yang diwakili Kepala Bidang Bina Konstruksi tujuan Ke Kementrian PUPR RI dan sebagai tembusan Ke Kemendagri  RI</a:t>
            </a:r>
          </a:p>
        </p:txBody>
      </p:sp>
    </p:spTree>
    <p:extLst>
      <p:ext uri="{BB962C8B-B14F-4D97-AF65-F5344CB8AC3E}">
        <p14:creationId xmlns:p14="http://schemas.microsoft.com/office/powerpoint/2010/main" val="19047444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D7C76-C619-0265-A1FC-5C1D6F2D393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2A4BD9-AF0E-ABB0-1774-53B711B87F8D}"/>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820C3E8D-D54B-15B7-CAB8-587284F3D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49C89E9A-9B83-ACE8-D68C-8556F7F0BEE3}"/>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13" name="Rectangle 12">
            <a:extLst>
              <a:ext uri="{FF2B5EF4-FFF2-40B4-BE49-F238E27FC236}">
                <a16:creationId xmlns:a16="http://schemas.microsoft.com/office/drawing/2014/main" id="{A2B9B205-A823-1DA9-0108-0A1B2C7B2C60}"/>
              </a:ext>
            </a:extLst>
          </p:cNvPr>
          <p:cNvSpPr/>
          <p:nvPr/>
        </p:nvSpPr>
        <p:spPr>
          <a:xfrm>
            <a:off x="407623" y="503457"/>
            <a:ext cx="11245370" cy="707886"/>
          </a:xfrm>
          <a:prstGeom prst="rect">
            <a:avLst/>
          </a:prstGeom>
        </p:spPr>
        <p:txBody>
          <a:bodyPr wrap="square">
            <a:spAutoFit/>
          </a:bodyPr>
          <a:lstStyle/>
          <a:p>
            <a:pPr algn="ctr">
              <a:defRPr/>
            </a:pPr>
            <a:r>
              <a:rPr lang="en-US" sz="2000" b="1">
                <a:latin typeface="Century Gothic Regular" charset="0"/>
                <a:ea typeface="Century Gothic Regular" charset="0"/>
                <a:cs typeface="Century Gothic Regular" charset="0"/>
              </a:rPr>
              <a:t>PEMBINAAN KAB/KOTA DARI PEMERINTAH PROVINSI KALIMANTAN TIMUR PADA </a:t>
            </a:r>
          </a:p>
          <a:p>
            <a:pPr algn="ctr">
              <a:defRPr/>
            </a:pPr>
            <a:r>
              <a:rPr lang="en-US" sz="2000" b="1">
                <a:latin typeface="Century Gothic Regular" charset="0"/>
                <a:ea typeface="Century Gothic Regular" charset="0"/>
                <a:cs typeface="Century Gothic Regular" charset="0"/>
              </a:rPr>
              <a:t>SUB URUSAN JASA KONSTRUKSI </a:t>
            </a:r>
            <a:endParaRPr lang="en-ID" sz="2000" b="1" dirty="0">
              <a:latin typeface="Century Gothic Regular" charset="0"/>
              <a:ea typeface="Century Gothic Regular" charset="0"/>
              <a:cs typeface="Century Gothic Regular" charset="0"/>
            </a:endParaRPr>
          </a:p>
        </p:txBody>
      </p:sp>
      <p:pic>
        <p:nvPicPr>
          <p:cNvPr id="7" name="Picture 6">
            <a:extLst>
              <a:ext uri="{FF2B5EF4-FFF2-40B4-BE49-F238E27FC236}">
                <a16:creationId xmlns:a16="http://schemas.microsoft.com/office/drawing/2014/main" id="{82D9A38F-B204-D983-E39C-1C2F15C598E0}"/>
              </a:ext>
            </a:extLst>
          </p:cNvPr>
          <p:cNvPicPr>
            <a:picLocks noChangeAspect="1"/>
          </p:cNvPicPr>
          <p:nvPr/>
        </p:nvPicPr>
        <p:blipFill>
          <a:blip r:embed="rId4"/>
          <a:stretch>
            <a:fillRect/>
          </a:stretch>
        </p:blipFill>
        <p:spPr>
          <a:xfrm>
            <a:off x="252922" y="1788067"/>
            <a:ext cx="3469418" cy="4954738"/>
          </a:xfrm>
          <a:prstGeom prst="rect">
            <a:avLst/>
          </a:prstGeom>
        </p:spPr>
      </p:pic>
      <p:pic>
        <p:nvPicPr>
          <p:cNvPr id="9" name="Picture 8">
            <a:extLst>
              <a:ext uri="{FF2B5EF4-FFF2-40B4-BE49-F238E27FC236}">
                <a16:creationId xmlns:a16="http://schemas.microsoft.com/office/drawing/2014/main" id="{C852DFC0-5731-E930-C9CC-06E6A56C7EA8}"/>
              </a:ext>
            </a:extLst>
          </p:cNvPr>
          <p:cNvPicPr>
            <a:picLocks noChangeAspect="1"/>
          </p:cNvPicPr>
          <p:nvPr/>
        </p:nvPicPr>
        <p:blipFill>
          <a:blip r:embed="rId5"/>
          <a:stretch>
            <a:fillRect/>
          </a:stretch>
        </p:blipFill>
        <p:spPr>
          <a:xfrm>
            <a:off x="4187786" y="1891052"/>
            <a:ext cx="3463100" cy="4894244"/>
          </a:xfrm>
          <a:prstGeom prst="rect">
            <a:avLst/>
          </a:prstGeom>
        </p:spPr>
      </p:pic>
      <p:pic>
        <p:nvPicPr>
          <p:cNvPr id="11" name="Picture 10">
            <a:extLst>
              <a:ext uri="{FF2B5EF4-FFF2-40B4-BE49-F238E27FC236}">
                <a16:creationId xmlns:a16="http://schemas.microsoft.com/office/drawing/2014/main" id="{1B8F5DB7-BF73-4AE5-994F-9709CF361798}"/>
              </a:ext>
            </a:extLst>
          </p:cNvPr>
          <p:cNvPicPr>
            <a:picLocks noChangeAspect="1"/>
          </p:cNvPicPr>
          <p:nvPr/>
        </p:nvPicPr>
        <p:blipFill>
          <a:blip r:embed="rId6"/>
          <a:stretch>
            <a:fillRect/>
          </a:stretch>
        </p:blipFill>
        <p:spPr>
          <a:xfrm>
            <a:off x="8189893" y="1868637"/>
            <a:ext cx="3463100" cy="4901404"/>
          </a:xfrm>
          <a:prstGeom prst="rect">
            <a:avLst/>
          </a:prstGeom>
        </p:spPr>
      </p:pic>
      <p:sp>
        <p:nvSpPr>
          <p:cNvPr id="14" name="Rectangle 13">
            <a:extLst>
              <a:ext uri="{FF2B5EF4-FFF2-40B4-BE49-F238E27FC236}">
                <a16:creationId xmlns:a16="http://schemas.microsoft.com/office/drawing/2014/main" id="{07F4AC2C-30B2-DDF5-FE78-99DB0AC57F33}"/>
              </a:ext>
            </a:extLst>
          </p:cNvPr>
          <p:cNvSpPr/>
          <p:nvPr/>
        </p:nvSpPr>
        <p:spPr>
          <a:xfrm>
            <a:off x="405243" y="1387957"/>
            <a:ext cx="3164776" cy="400110"/>
          </a:xfrm>
          <a:prstGeom prst="rect">
            <a:avLst/>
          </a:prstGeom>
          <a:ln>
            <a:solidFill>
              <a:schemeClr val="tx1"/>
            </a:solidFill>
          </a:ln>
        </p:spPr>
        <p:txBody>
          <a:bodyPr wrap="square">
            <a:spAutoFit/>
          </a:bodyPr>
          <a:lstStyle/>
          <a:p>
            <a:pPr algn="ctr">
              <a:spcAft>
                <a:spcPts val="1200"/>
              </a:spcAft>
              <a:defRPr/>
            </a:pPr>
            <a:r>
              <a:rPr lang="en-US" sz="2000" b="1">
                <a:solidFill>
                  <a:schemeClr val="accent1"/>
                </a:solidFill>
                <a:latin typeface="Century Gothic Regular" charset="0"/>
                <a:ea typeface="Century Gothic Regular" charset="0"/>
                <a:cs typeface="Century Gothic Regular" charset="0"/>
              </a:rPr>
              <a:t>FUNGSI PENGATURAN</a:t>
            </a:r>
            <a:endParaRPr lang="en-ID" sz="2000" b="1" dirty="0">
              <a:solidFill>
                <a:schemeClr val="accent1"/>
              </a:solidFill>
              <a:latin typeface="Century Gothic Regular" charset="0"/>
              <a:ea typeface="Century Gothic Regular" charset="0"/>
              <a:cs typeface="Century Gothic Regular" charset="0"/>
            </a:endParaRPr>
          </a:p>
        </p:txBody>
      </p:sp>
      <p:sp>
        <p:nvSpPr>
          <p:cNvPr id="15" name="Rectangle 14">
            <a:extLst>
              <a:ext uri="{FF2B5EF4-FFF2-40B4-BE49-F238E27FC236}">
                <a16:creationId xmlns:a16="http://schemas.microsoft.com/office/drawing/2014/main" id="{E99E84DA-1C52-6C48-87E3-D50E00A73FF9}"/>
              </a:ext>
            </a:extLst>
          </p:cNvPr>
          <p:cNvSpPr/>
          <p:nvPr/>
        </p:nvSpPr>
        <p:spPr>
          <a:xfrm>
            <a:off x="4513612" y="1403187"/>
            <a:ext cx="3164776" cy="400110"/>
          </a:xfrm>
          <a:prstGeom prst="rect">
            <a:avLst/>
          </a:prstGeom>
          <a:ln>
            <a:solidFill>
              <a:schemeClr val="tx1"/>
            </a:solidFill>
          </a:ln>
        </p:spPr>
        <p:txBody>
          <a:bodyPr wrap="square">
            <a:spAutoFit/>
          </a:bodyPr>
          <a:lstStyle/>
          <a:p>
            <a:pPr algn="ctr">
              <a:spcAft>
                <a:spcPts val="1200"/>
              </a:spcAft>
              <a:defRPr/>
            </a:pPr>
            <a:r>
              <a:rPr lang="en-US" sz="2000" b="1">
                <a:solidFill>
                  <a:schemeClr val="accent1"/>
                </a:solidFill>
                <a:latin typeface="Century Gothic Regular" charset="0"/>
                <a:ea typeface="Century Gothic Regular" charset="0"/>
                <a:cs typeface="Century Gothic Regular" charset="0"/>
              </a:rPr>
              <a:t>FUNGSI PEMBERDAYAAN </a:t>
            </a:r>
            <a:endParaRPr lang="en-ID" sz="2000" b="1" dirty="0">
              <a:solidFill>
                <a:schemeClr val="accent1"/>
              </a:solidFill>
              <a:latin typeface="Century Gothic Regular" charset="0"/>
              <a:ea typeface="Century Gothic Regular" charset="0"/>
              <a:cs typeface="Century Gothic Regular" charset="0"/>
            </a:endParaRPr>
          </a:p>
        </p:txBody>
      </p:sp>
      <p:sp>
        <p:nvSpPr>
          <p:cNvPr id="16" name="Rectangle 15">
            <a:extLst>
              <a:ext uri="{FF2B5EF4-FFF2-40B4-BE49-F238E27FC236}">
                <a16:creationId xmlns:a16="http://schemas.microsoft.com/office/drawing/2014/main" id="{DD90CC3E-083A-48CF-2CAF-3D06156C5A4A}"/>
              </a:ext>
            </a:extLst>
          </p:cNvPr>
          <p:cNvSpPr/>
          <p:nvPr/>
        </p:nvSpPr>
        <p:spPr>
          <a:xfrm>
            <a:off x="8265494" y="1403187"/>
            <a:ext cx="3164776" cy="400110"/>
          </a:xfrm>
          <a:prstGeom prst="rect">
            <a:avLst/>
          </a:prstGeom>
          <a:ln>
            <a:solidFill>
              <a:schemeClr val="tx1"/>
            </a:solidFill>
          </a:ln>
        </p:spPr>
        <p:txBody>
          <a:bodyPr wrap="square">
            <a:spAutoFit/>
          </a:bodyPr>
          <a:lstStyle/>
          <a:p>
            <a:pPr algn="ctr">
              <a:spcAft>
                <a:spcPts val="1200"/>
              </a:spcAft>
              <a:defRPr/>
            </a:pPr>
            <a:r>
              <a:rPr lang="en-US" sz="2000" b="1">
                <a:solidFill>
                  <a:schemeClr val="accent1"/>
                </a:solidFill>
                <a:latin typeface="Century Gothic Regular" charset="0"/>
                <a:ea typeface="Century Gothic Regular" charset="0"/>
                <a:cs typeface="Century Gothic Regular" charset="0"/>
              </a:rPr>
              <a:t>FUNGSI PENGAWASAN</a:t>
            </a:r>
            <a:endParaRPr lang="en-ID" sz="2000" b="1" dirty="0">
              <a:solidFill>
                <a:schemeClr val="accent1"/>
              </a:solidFill>
              <a:latin typeface="Century Gothic Regular" charset="0"/>
              <a:ea typeface="Century Gothic Regular" charset="0"/>
              <a:cs typeface="Century Gothic Regular" charset="0"/>
            </a:endParaRPr>
          </a:p>
        </p:txBody>
      </p:sp>
    </p:spTree>
    <p:extLst>
      <p:ext uri="{BB962C8B-B14F-4D97-AF65-F5344CB8AC3E}">
        <p14:creationId xmlns:p14="http://schemas.microsoft.com/office/powerpoint/2010/main" val="508382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C4486-7BDF-B701-88FE-14E9107500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F22F75-A870-42C4-D54C-965DCD10C268}"/>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0C4D8E22-089D-F90D-2393-F33C40716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9280CDB0-03C8-792E-B006-F72C763153D4}"/>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13" name="Rectangle 12">
            <a:extLst>
              <a:ext uri="{FF2B5EF4-FFF2-40B4-BE49-F238E27FC236}">
                <a16:creationId xmlns:a16="http://schemas.microsoft.com/office/drawing/2014/main" id="{1A13D295-50F7-E77A-4377-8ED9FEB77E58}"/>
              </a:ext>
            </a:extLst>
          </p:cNvPr>
          <p:cNvSpPr/>
          <p:nvPr/>
        </p:nvSpPr>
        <p:spPr>
          <a:xfrm>
            <a:off x="407623" y="387220"/>
            <a:ext cx="11245370" cy="400110"/>
          </a:xfrm>
          <a:prstGeom prst="rect">
            <a:avLst/>
          </a:prstGeom>
        </p:spPr>
        <p:txBody>
          <a:bodyPr wrap="square">
            <a:spAutoFit/>
          </a:bodyPr>
          <a:lstStyle/>
          <a:p>
            <a:pPr algn="ctr">
              <a:defRPr/>
            </a:pPr>
            <a:r>
              <a:rPr lang="en-ID" sz="2000" b="1">
                <a:latin typeface="Century Gothic Regular" charset="0"/>
                <a:ea typeface="Century Gothic Regular" charset="0"/>
                <a:cs typeface="Century Gothic Regular" charset="0"/>
              </a:rPr>
              <a:t>PENGAWASAN JASA KONSTRUKSI</a:t>
            </a:r>
            <a:endParaRPr lang="en-ID" sz="2000" b="1" dirty="0">
              <a:latin typeface="Century Gothic Regular" charset="0"/>
              <a:ea typeface="Century Gothic Regular" charset="0"/>
              <a:cs typeface="Century Gothic Regular" charset="0"/>
            </a:endParaRPr>
          </a:p>
        </p:txBody>
      </p:sp>
      <p:pic>
        <p:nvPicPr>
          <p:cNvPr id="3" name="Picture 2">
            <a:extLst>
              <a:ext uri="{FF2B5EF4-FFF2-40B4-BE49-F238E27FC236}">
                <a16:creationId xmlns:a16="http://schemas.microsoft.com/office/drawing/2014/main" id="{C8D7A57E-3948-4175-FD19-295F1AC7487A}"/>
              </a:ext>
            </a:extLst>
          </p:cNvPr>
          <p:cNvPicPr>
            <a:picLocks noChangeAspect="1"/>
          </p:cNvPicPr>
          <p:nvPr/>
        </p:nvPicPr>
        <p:blipFill>
          <a:blip r:embed="rId4"/>
          <a:stretch>
            <a:fillRect/>
          </a:stretch>
        </p:blipFill>
        <p:spPr>
          <a:xfrm>
            <a:off x="1005676" y="1050563"/>
            <a:ext cx="3779848" cy="5303980"/>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0A241A1-6B83-5ACD-D713-66CA1D5BD29F}"/>
              </a:ext>
            </a:extLst>
          </p:cNvPr>
          <p:cNvPicPr>
            <a:picLocks noChangeAspect="1"/>
          </p:cNvPicPr>
          <p:nvPr/>
        </p:nvPicPr>
        <p:blipFill>
          <a:blip r:embed="rId5"/>
          <a:stretch>
            <a:fillRect/>
          </a:stretch>
        </p:blipFill>
        <p:spPr>
          <a:xfrm>
            <a:off x="6868048" y="1039059"/>
            <a:ext cx="3825572" cy="5395428"/>
          </a:xfrm>
          <a:prstGeom prst="rect">
            <a:avLst/>
          </a:prstGeom>
        </p:spPr>
      </p:pic>
      <p:sp>
        <p:nvSpPr>
          <p:cNvPr id="12" name="Arrow: Right 11">
            <a:extLst>
              <a:ext uri="{FF2B5EF4-FFF2-40B4-BE49-F238E27FC236}">
                <a16:creationId xmlns:a16="http://schemas.microsoft.com/office/drawing/2014/main" id="{825CA83B-A293-7C8B-650C-30D85ACA71C0}"/>
              </a:ext>
            </a:extLst>
          </p:cNvPr>
          <p:cNvSpPr/>
          <p:nvPr/>
        </p:nvSpPr>
        <p:spPr>
          <a:xfrm>
            <a:off x="5048655" y="2772383"/>
            <a:ext cx="1585609" cy="6566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2755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7176"/>
            <a:ext cx="12192000"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sp>
        <p:nvSpPr>
          <p:cNvPr id="9" name="TextBox 8"/>
          <p:cNvSpPr txBox="1"/>
          <p:nvPr/>
        </p:nvSpPr>
        <p:spPr>
          <a:xfrm>
            <a:off x="319087" y="2012487"/>
            <a:ext cx="11553826" cy="2149288"/>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fi-FI" sz="4400" b="1" kern="0" spc="300" dirty="0">
                <a:solidFill>
                  <a:schemeClr val="accent5">
                    <a:lumMod val="75000"/>
                  </a:schemeClr>
                </a:solidFill>
                <a:latin typeface="Century Gothic" panose="020B0502020202020204" pitchFamily="34" charset="0"/>
              </a:rPr>
              <a:t>TENAGA KERJA KONSTRUKSI </a:t>
            </a:r>
          </a:p>
          <a:p>
            <a:pPr marL="12700" algn="ctr" defTabSz="914400">
              <a:spcBef>
                <a:spcPts val="100"/>
              </a:spcBef>
              <a:tabLst>
                <a:tab pos="2719070" algn="l"/>
              </a:tabLst>
              <a:defRPr/>
            </a:pPr>
            <a:r>
              <a:rPr lang="fi-FI" sz="4400" b="1" kern="0" spc="300" dirty="0">
                <a:solidFill>
                  <a:schemeClr val="accent5">
                    <a:lumMod val="75000"/>
                  </a:schemeClr>
                </a:solidFill>
                <a:latin typeface="Century Gothic" panose="020B0502020202020204" pitchFamily="34" charset="0"/>
              </a:rPr>
              <a:t> KALIMANTAN TIMUR</a:t>
            </a:r>
          </a:p>
          <a:p>
            <a:pPr marL="12700" algn="ctr" defTabSz="914400">
              <a:spcBef>
                <a:spcPts val="100"/>
              </a:spcBef>
              <a:tabLst>
                <a:tab pos="2719070" algn="l"/>
              </a:tabLst>
              <a:defRPr/>
            </a:pPr>
            <a:r>
              <a:rPr lang="fi-FI" sz="4400" b="1" kern="0" spc="300" dirty="0">
                <a:solidFill>
                  <a:schemeClr val="accent5">
                    <a:lumMod val="75000"/>
                  </a:schemeClr>
                </a:solidFill>
                <a:latin typeface="Century Gothic" panose="020B0502020202020204" pitchFamily="34" charset="0"/>
              </a:rPr>
              <a:t>2019 s.d. 2023</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32145"/>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3" name="Subtitle 2"/>
          <p:cNvSpPr>
            <a:spLocks noGrp="1"/>
          </p:cNvSpPr>
          <p:nvPr>
            <p:ph type="subTitle" idx="1"/>
          </p:nvPr>
        </p:nvSpPr>
        <p:spPr>
          <a:xfrm>
            <a:off x="899515" y="6544895"/>
            <a:ext cx="10007627" cy="457200"/>
          </a:xfrm>
        </p:spPr>
        <p:txBody>
          <a:bodyPr>
            <a:normAutofit/>
          </a:bodyPr>
          <a:lstStyle/>
          <a:p>
            <a:pPr algn="l"/>
            <a:r>
              <a:rPr lang="en-US" sz="1400" b="1" i="1" dirty="0" err="1">
                <a:solidFill>
                  <a:srgbClr val="002060"/>
                </a:solidFill>
              </a:rPr>
              <a:t>Sumber</a:t>
            </a:r>
            <a:r>
              <a:rPr lang="en-US" sz="1400" b="1" i="1" dirty="0">
                <a:solidFill>
                  <a:srgbClr val="002060"/>
                </a:solidFill>
              </a:rPr>
              <a:t> : LPJK, </a:t>
            </a:r>
            <a:r>
              <a:rPr lang="en-US" sz="1400" b="1" i="1" dirty="0" err="1">
                <a:solidFill>
                  <a:srgbClr val="002060"/>
                </a:solidFill>
              </a:rPr>
              <a:t>Balai</a:t>
            </a:r>
            <a:r>
              <a:rPr lang="en-US" sz="1400" b="1" i="1" dirty="0">
                <a:solidFill>
                  <a:srgbClr val="002060"/>
                </a:solidFill>
              </a:rPr>
              <a:t>, </a:t>
            </a:r>
            <a:r>
              <a:rPr lang="en-US" sz="1400" b="1" i="1" dirty="0" err="1">
                <a:solidFill>
                  <a:srgbClr val="002060"/>
                </a:solidFill>
              </a:rPr>
              <a:t>Pemprov</a:t>
            </a:r>
            <a:r>
              <a:rPr lang="en-US" sz="1400" b="1" i="1" dirty="0">
                <a:solidFill>
                  <a:srgbClr val="002060"/>
                </a:solidFill>
              </a:rPr>
              <a:t> </a:t>
            </a:r>
            <a:r>
              <a:rPr lang="en-US" sz="1400" b="1" i="1" dirty="0" err="1">
                <a:solidFill>
                  <a:srgbClr val="002060"/>
                </a:solidFill>
              </a:rPr>
              <a:t>Kaltim</a:t>
            </a:r>
            <a:r>
              <a:rPr lang="en-US" sz="1400" b="1" i="1" dirty="0">
                <a:solidFill>
                  <a:srgbClr val="002060"/>
                </a:solidFill>
              </a:rPr>
              <a:t>, </a:t>
            </a:r>
            <a:r>
              <a:rPr lang="en-US" sz="1400" b="1" i="1" dirty="0" err="1">
                <a:solidFill>
                  <a:srgbClr val="002060"/>
                </a:solidFill>
              </a:rPr>
              <a:t>Kab</a:t>
            </a:r>
            <a:r>
              <a:rPr lang="en-US" sz="1400" b="1" i="1" dirty="0">
                <a:solidFill>
                  <a:srgbClr val="002060"/>
                </a:solidFill>
              </a:rPr>
              <a:t>/Kota, </a:t>
            </a:r>
            <a:r>
              <a:rPr lang="en-US" sz="1400" b="1" i="1" dirty="0" err="1">
                <a:solidFill>
                  <a:srgbClr val="002060"/>
                </a:solidFill>
              </a:rPr>
              <a:t>Kemenaker</a:t>
            </a:r>
            <a:r>
              <a:rPr lang="en-US" sz="1400" b="1" i="1" dirty="0">
                <a:solidFill>
                  <a:srgbClr val="002060"/>
                </a:solidFill>
              </a:rPr>
              <a:t> BLK </a:t>
            </a:r>
            <a:r>
              <a:rPr lang="en-US" sz="1400" b="1" i="1" dirty="0" err="1">
                <a:solidFill>
                  <a:srgbClr val="002060"/>
                </a:solidFill>
              </a:rPr>
              <a:t>Samarinda</a:t>
            </a:r>
            <a:r>
              <a:rPr lang="en-US" sz="1400" b="1" i="1" dirty="0">
                <a:solidFill>
                  <a:srgbClr val="002060"/>
                </a:solidFill>
              </a:rPr>
              <a:t>, UPTD BLK </a:t>
            </a:r>
            <a:r>
              <a:rPr lang="en-US" sz="1400" b="1" i="1" dirty="0" err="1">
                <a:solidFill>
                  <a:srgbClr val="002060"/>
                </a:solidFill>
              </a:rPr>
              <a:t>Bontang</a:t>
            </a:r>
            <a:r>
              <a:rPr lang="en-US" sz="1400" b="1" i="1" dirty="0">
                <a:solidFill>
                  <a:srgbClr val="002060"/>
                </a:solidFill>
              </a:rPr>
              <a:t> dan UPTD BLK Balikpapan dan LSP</a:t>
            </a:r>
          </a:p>
        </p:txBody>
      </p:sp>
      <p:pic>
        <p:nvPicPr>
          <p:cNvPr id="6" name="Picture 5">
            <a:extLst>
              <a:ext uri="{FF2B5EF4-FFF2-40B4-BE49-F238E27FC236}">
                <a16:creationId xmlns:a16="http://schemas.microsoft.com/office/drawing/2014/main" id="{315F9445-E4FC-4912-A0E2-5EF34CBF22B9}"/>
              </a:ext>
            </a:extLst>
          </p:cNvPr>
          <p:cNvPicPr>
            <a:picLocks noChangeAspect="1"/>
          </p:cNvPicPr>
          <p:nvPr/>
        </p:nvPicPr>
        <p:blipFill>
          <a:blip r:embed="rId3"/>
          <a:stretch>
            <a:fillRect/>
          </a:stretch>
        </p:blipFill>
        <p:spPr>
          <a:xfrm>
            <a:off x="655713" y="477095"/>
            <a:ext cx="11217542" cy="5098082"/>
          </a:xfrm>
          <a:prstGeom prst="rect">
            <a:avLst/>
          </a:prstGeom>
        </p:spPr>
      </p:pic>
    </p:spTree>
    <p:extLst>
      <p:ext uri="{BB962C8B-B14F-4D97-AF65-F5344CB8AC3E}">
        <p14:creationId xmlns:p14="http://schemas.microsoft.com/office/powerpoint/2010/main" val="22778429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1ECA-9E5B-440F-00DC-484538611227}"/>
            </a:ext>
          </a:extLst>
        </p:cNvPr>
        <p:cNvGrpSpPr/>
        <p:nvPr/>
      </p:nvGrpSpPr>
      <p:grpSpPr>
        <a:xfrm>
          <a:off x="0" y="0"/>
          <a:ext cx="0" cy="0"/>
          <a:chOff x="0" y="0"/>
          <a:chExt cx="0" cy="0"/>
        </a:xfrm>
      </p:grpSpPr>
      <p:grpSp>
        <p:nvGrpSpPr>
          <p:cNvPr id="10" name="object 2">
            <a:extLst>
              <a:ext uri="{FF2B5EF4-FFF2-40B4-BE49-F238E27FC236}">
                <a16:creationId xmlns:a16="http://schemas.microsoft.com/office/drawing/2014/main" id="{F29A79FD-4A7E-C410-8F4B-82F21C301896}"/>
              </a:ext>
            </a:extLst>
          </p:cNvPr>
          <p:cNvGrpSpPr/>
          <p:nvPr/>
        </p:nvGrpSpPr>
        <p:grpSpPr>
          <a:xfrm>
            <a:off x="1" y="0"/>
            <a:ext cx="12192340" cy="6854613"/>
            <a:chOff x="5950839" y="0"/>
            <a:chExt cx="3193415" cy="5140960"/>
          </a:xfrm>
          <a:blipFill>
            <a:blip r:embed="rId2" cstate="print"/>
            <a:stretch>
              <a:fillRect/>
            </a:stretch>
          </a:blipFill>
        </p:grpSpPr>
        <p:sp>
          <p:nvSpPr>
            <p:cNvPr id="11" name="object 3">
              <a:extLst>
                <a:ext uri="{FF2B5EF4-FFF2-40B4-BE49-F238E27FC236}">
                  <a16:creationId xmlns:a16="http://schemas.microsoft.com/office/drawing/2014/main" id="{F479A13E-D373-55D4-2DF9-C7B09F9DF5AA}"/>
                </a:ext>
              </a:extLst>
            </p:cNvPr>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4">
              <a:extLst>
                <a:ext uri="{FF2B5EF4-FFF2-40B4-BE49-F238E27FC236}">
                  <a16:creationId xmlns:a16="http://schemas.microsoft.com/office/drawing/2014/main" id="{094E9AB2-91F9-C8D0-441B-0719684D1730}"/>
                </a:ext>
              </a:extLst>
            </p:cNvPr>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18687CF-4DD8-304F-061F-1E753A662355}"/>
              </a:ext>
            </a:extLst>
          </p:cNvPr>
          <p:cNvSpPr>
            <a:spLocks noGrp="1"/>
          </p:cNvSpPr>
          <p:nvPr>
            <p:ph type="title"/>
          </p:nvPr>
        </p:nvSpPr>
        <p:spPr>
          <a:xfrm>
            <a:off x="263524" y="179773"/>
            <a:ext cx="11401253" cy="1325563"/>
          </a:xfrm>
        </p:spPr>
        <p:txBody>
          <a:bodyPr>
            <a:normAutofit/>
          </a:bodyPr>
          <a:lstStyle/>
          <a:p>
            <a:r>
              <a:rPr lang="en-US" sz="3200" b="1" dirty="0"/>
              <a:t>TENAGA KERJA SEKTOR KONSTRUKSI</a:t>
            </a:r>
            <a:br>
              <a:rPr lang="en-US" sz="3200" b="1" dirty="0"/>
            </a:br>
            <a:r>
              <a:rPr lang="en-US" sz="3200" b="1" dirty="0"/>
              <a:t>KALIMANTAN TIMUR TAHUN 2019 </a:t>
            </a:r>
            <a:r>
              <a:rPr lang="en-US" sz="3200" b="1"/>
              <a:t>- 202</a:t>
            </a:r>
            <a:r>
              <a:rPr lang="en-US" sz="3200" b="1" dirty="0"/>
              <a:t>3</a:t>
            </a:r>
          </a:p>
        </p:txBody>
      </p:sp>
      <p:pic>
        <p:nvPicPr>
          <p:cNvPr id="13" name="Picture 12">
            <a:extLst>
              <a:ext uri="{FF2B5EF4-FFF2-40B4-BE49-F238E27FC236}">
                <a16:creationId xmlns:a16="http://schemas.microsoft.com/office/drawing/2014/main" id="{E9EBAB8A-8E50-A80E-A69F-848AA7C1E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a:extLst>
              <a:ext uri="{FF2B5EF4-FFF2-40B4-BE49-F238E27FC236}">
                <a16:creationId xmlns:a16="http://schemas.microsoft.com/office/drawing/2014/main" id="{FE470B9E-294E-8D1C-1F11-10450DFB0E1C}"/>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2A0C88F9-A45A-90F5-E929-85022E8BAFA2}"/>
              </a:ext>
            </a:extLst>
          </p:cNvPr>
          <p:cNvSpPr txBox="1"/>
          <p:nvPr/>
        </p:nvSpPr>
        <p:spPr>
          <a:xfrm>
            <a:off x="6463228" y="6110379"/>
            <a:ext cx="62585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BERDASARKAN DATA BPS SASKERNAS AGUSTUS 2022</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PROVINSI KALIMANTAN TIMUR TAHUN 2019 - 2022</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F4D6D3C-8723-4405-7288-27E37D6A1A05}"/>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cxnSp>
        <p:nvCxnSpPr>
          <p:cNvPr id="17" name="Straight Connector 16">
            <a:extLst>
              <a:ext uri="{FF2B5EF4-FFF2-40B4-BE49-F238E27FC236}">
                <a16:creationId xmlns:a16="http://schemas.microsoft.com/office/drawing/2014/main" id="{5F829622-92A4-13C0-4EE1-BC7A47B52A19}"/>
              </a:ext>
            </a:extLst>
          </p:cNvPr>
          <p:cNvCxnSpPr/>
          <p:nvPr/>
        </p:nvCxnSpPr>
        <p:spPr>
          <a:xfrm rot="16200000" flipH="1">
            <a:off x="-115819" y="6487690"/>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C7186B2F-942B-CA4E-055E-8205B8406AE1}"/>
              </a:ext>
            </a:extLst>
          </p:cNvPr>
          <p:cNvGraphicFramePr>
            <a:graphicFrameLocks noGrp="1"/>
          </p:cNvGraphicFramePr>
          <p:nvPr>
            <p:extLst>
              <p:ext uri="{D42A27DB-BD31-4B8C-83A1-F6EECF244321}">
                <p14:modId xmlns:p14="http://schemas.microsoft.com/office/powerpoint/2010/main" val="1309947273"/>
              </p:ext>
            </p:extLst>
          </p:nvPr>
        </p:nvGraphicFramePr>
        <p:xfrm>
          <a:off x="651754" y="1909627"/>
          <a:ext cx="8089103" cy="3257284"/>
        </p:xfrm>
        <a:graphic>
          <a:graphicData uri="http://schemas.openxmlformats.org/drawingml/2006/table">
            <a:tbl>
              <a:tblPr/>
              <a:tblGrid>
                <a:gridCol w="573018">
                  <a:extLst>
                    <a:ext uri="{9D8B030D-6E8A-4147-A177-3AD203B41FA5}">
                      <a16:colId xmlns:a16="http://schemas.microsoft.com/office/drawing/2014/main" val="666251481"/>
                    </a:ext>
                  </a:extLst>
                </a:gridCol>
                <a:gridCol w="1403893">
                  <a:extLst>
                    <a:ext uri="{9D8B030D-6E8A-4147-A177-3AD203B41FA5}">
                      <a16:colId xmlns:a16="http://schemas.microsoft.com/office/drawing/2014/main" val="1797245518"/>
                    </a:ext>
                  </a:extLst>
                </a:gridCol>
                <a:gridCol w="1528048">
                  <a:extLst>
                    <a:ext uri="{9D8B030D-6E8A-4147-A177-3AD203B41FA5}">
                      <a16:colId xmlns:a16="http://schemas.microsoft.com/office/drawing/2014/main" val="726726795"/>
                    </a:ext>
                  </a:extLst>
                </a:gridCol>
                <a:gridCol w="1528048">
                  <a:extLst>
                    <a:ext uri="{9D8B030D-6E8A-4147-A177-3AD203B41FA5}">
                      <a16:colId xmlns:a16="http://schemas.microsoft.com/office/drawing/2014/main" val="2255898310"/>
                    </a:ext>
                  </a:extLst>
                </a:gridCol>
                <a:gridCol w="1528048">
                  <a:extLst>
                    <a:ext uri="{9D8B030D-6E8A-4147-A177-3AD203B41FA5}">
                      <a16:colId xmlns:a16="http://schemas.microsoft.com/office/drawing/2014/main" val="1691901402"/>
                    </a:ext>
                  </a:extLst>
                </a:gridCol>
                <a:gridCol w="1528048">
                  <a:extLst>
                    <a:ext uri="{9D8B030D-6E8A-4147-A177-3AD203B41FA5}">
                      <a16:colId xmlns:a16="http://schemas.microsoft.com/office/drawing/2014/main" val="2135220917"/>
                    </a:ext>
                  </a:extLst>
                </a:gridCol>
              </a:tblGrid>
              <a:tr h="540591">
                <a:tc>
                  <a:txBody>
                    <a:bodyPr/>
                    <a:lstStyle/>
                    <a:p>
                      <a:pPr algn="ctr" fontAlgn="ctr"/>
                      <a:r>
                        <a:rPr lang="en-ID" sz="1700" b="1" i="0" u="none" strike="noStrike">
                          <a:solidFill>
                            <a:srgbClr val="000000"/>
                          </a:solidFill>
                          <a:effectLst/>
                          <a:latin typeface="Calibri" panose="020F0502020204030204" pitchFamily="34" charset="0"/>
                        </a:rPr>
                        <a:t>NO</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ID" sz="1700" b="1" i="0" u="none" strike="noStrike">
                          <a:solidFill>
                            <a:srgbClr val="000000"/>
                          </a:solidFill>
                          <a:effectLst/>
                          <a:latin typeface="Calibri" panose="020F0502020204030204" pitchFamily="34" charset="0"/>
                        </a:rPr>
                        <a:t>Tingkat Pendidikan</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ID" sz="1700" b="1" i="0" u="none" strike="noStrike">
                          <a:solidFill>
                            <a:srgbClr val="000000"/>
                          </a:solidFill>
                          <a:effectLst/>
                          <a:latin typeface="Calibri" panose="020F0502020204030204" pitchFamily="34" charset="0"/>
                        </a:rPr>
                        <a:t>2019</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ID" sz="1700" b="1" i="0" u="none" strike="noStrike">
                          <a:solidFill>
                            <a:srgbClr val="000000"/>
                          </a:solidFill>
                          <a:effectLst/>
                          <a:latin typeface="Calibri" panose="020F0502020204030204" pitchFamily="34" charset="0"/>
                        </a:rPr>
                        <a:t>2020</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ID" sz="1700" b="1" i="0" u="none" strike="noStrike">
                          <a:solidFill>
                            <a:srgbClr val="000000"/>
                          </a:solidFill>
                          <a:effectLst/>
                          <a:latin typeface="Calibri" panose="020F0502020204030204" pitchFamily="34" charset="0"/>
                        </a:rPr>
                        <a:t>2021</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ID" sz="1700" b="1" i="0" u="none" strike="noStrike">
                          <a:solidFill>
                            <a:srgbClr val="000000"/>
                          </a:solidFill>
                          <a:effectLst/>
                          <a:latin typeface="Calibri" panose="020F0502020204030204" pitchFamily="34" charset="0"/>
                        </a:rPr>
                        <a:t>2022</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84407506"/>
                  </a:ext>
                </a:extLst>
              </a:tr>
              <a:tr h="370268">
                <a:tc>
                  <a:txBody>
                    <a:bodyPr/>
                    <a:lstStyle/>
                    <a:p>
                      <a:pPr algn="ctr" fontAlgn="ctr"/>
                      <a:r>
                        <a:rPr lang="en-ID" sz="1600" b="0" i="0" u="none" strike="noStrike">
                          <a:solidFill>
                            <a:srgbClr val="000000"/>
                          </a:solidFill>
                          <a:effectLst/>
                          <a:latin typeface="Calibri" panose="020F0502020204030204" pitchFamily="34" charset="0"/>
                        </a:rPr>
                        <a:t>1.</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SD</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33.892</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37.318</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28.960</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34.511</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36665722"/>
                  </a:ext>
                </a:extLst>
              </a:tr>
              <a:tr h="370268">
                <a:tc>
                  <a:txBody>
                    <a:bodyPr/>
                    <a:lstStyle/>
                    <a:p>
                      <a:pPr algn="ctr" fontAlgn="ctr"/>
                      <a:r>
                        <a:rPr lang="en-ID" sz="1600" b="0" i="0" u="none" strike="noStrike">
                          <a:solidFill>
                            <a:srgbClr val="000000"/>
                          </a:solidFill>
                          <a:effectLst/>
                          <a:latin typeface="Calibri" panose="020F0502020204030204" pitchFamily="34" charset="0"/>
                        </a:rPr>
                        <a:t>2.</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SMP</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24.212</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23.978</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23.944</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21.668</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53309848"/>
                  </a:ext>
                </a:extLst>
              </a:tr>
              <a:tr h="370268">
                <a:tc>
                  <a:txBody>
                    <a:bodyPr/>
                    <a:lstStyle/>
                    <a:p>
                      <a:pPr algn="ctr" fontAlgn="ctr"/>
                      <a:r>
                        <a:rPr lang="en-ID" sz="1600" b="0" i="0" u="none" strike="noStrike">
                          <a:solidFill>
                            <a:srgbClr val="000000"/>
                          </a:solidFill>
                          <a:effectLst/>
                          <a:latin typeface="Calibri" panose="020F0502020204030204" pitchFamily="34" charset="0"/>
                        </a:rPr>
                        <a:t>3.</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SMA UMUM</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22.544</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22.132</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19.431</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41.529</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79797989"/>
                  </a:ext>
                </a:extLst>
              </a:tr>
              <a:tr h="370268">
                <a:tc>
                  <a:txBody>
                    <a:bodyPr/>
                    <a:lstStyle/>
                    <a:p>
                      <a:pPr algn="ctr" fontAlgn="ctr"/>
                      <a:r>
                        <a:rPr lang="en-ID" sz="1600" b="0" i="0" u="none" strike="noStrike">
                          <a:solidFill>
                            <a:srgbClr val="000000"/>
                          </a:solidFill>
                          <a:effectLst/>
                          <a:latin typeface="Calibri" panose="020F0502020204030204" pitchFamily="34" charset="0"/>
                        </a:rPr>
                        <a:t>4.</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SMA KEJURUAN</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13.572</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13.632</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16.875</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ID" sz="1600" b="0" i="0" u="none" strike="noStrike">
                          <a:solidFill>
                            <a:srgbClr val="000000"/>
                          </a:solidFill>
                          <a:effectLst/>
                          <a:latin typeface="Calibri" panose="020F0502020204030204" pitchFamily="34" charset="0"/>
                        </a:rPr>
                        <a:t> </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99957124"/>
                  </a:ext>
                </a:extLst>
              </a:tr>
              <a:tr h="370268">
                <a:tc>
                  <a:txBody>
                    <a:bodyPr/>
                    <a:lstStyle/>
                    <a:p>
                      <a:pPr algn="ctr" fontAlgn="ctr"/>
                      <a:r>
                        <a:rPr lang="en-ID" sz="1600" b="0" i="0" u="none" strike="noStrike">
                          <a:solidFill>
                            <a:srgbClr val="000000"/>
                          </a:solidFill>
                          <a:effectLst/>
                          <a:latin typeface="Calibri" panose="020F0502020204030204" pitchFamily="34" charset="0"/>
                        </a:rPr>
                        <a:t>5.</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DIPLOMA I/II/III</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1.384</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2.740</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2.403</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 </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72710197"/>
                  </a:ext>
                </a:extLst>
              </a:tr>
              <a:tr h="481348">
                <a:tc>
                  <a:txBody>
                    <a:bodyPr/>
                    <a:lstStyle/>
                    <a:p>
                      <a:pPr algn="ctr" fontAlgn="ctr"/>
                      <a:r>
                        <a:rPr lang="en-ID" sz="1600" b="0" i="0" u="none" strike="noStrike">
                          <a:solidFill>
                            <a:srgbClr val="000000"/>
                          </a:solidFill>
                          <a:effectLst/>
                          <a:latin typeface="Calibri" panose="020F0502020204030204" pitchFamily="34" charset="0"/>
                        </a:rPr>
                        <a:t>6.</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PERGURUAN TINGGI</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6.067</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8.693</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8.080</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D" sz="1600" b="0" i="0" u="none" strike="noStrike">
                          <a:solidFill>
                            <a:srgbClr val="000000"/>
                          </a:solidFill>
                          <a:effectLst/>
                          <a:latin typeface="Calibri" panose="020F0502020204030204" pitchFamily="34" charset="0"/>
                        </a:rPr>
                        <a:t>7.687</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98035491"/>
                  </a:ext>
                </a:extLst>
              </a:tr>
              <a:tr h="370268">
                <a:tc gridSpan="2">
                  <a:txBody>
                    <a:bodyPr/>
                    <a:lstStyle/>
                    <a:p>
                      <a:pPr algn="ctr" fontAlgn="ctr"/>
                      <a:r>
                        <a:rPr lang="en-ID" sz="1700" b="1" i="0" u="none" strike="noStrike">
                          <a:solidFill>
                            <a:srgbClr val="000000"/>
                          </a:solidFill>
                          <a:effectLst/>
                          <a:latin typeface="Calibri" panose="020F0502020204030204" pitchFamily="34" charset="0"/>
                        </a:rPr>
                        <a:t>TOTAL</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hMerge="1">
                  <a:txBody>
                    <a:bodyPr/>
                    <a:lstStyle/>
                    <a:p>
                      <a:endParaRPr lang="en-ID"/>
                    </a:p>
                  </a:txBody>
                  <a:tcPr/>
                </a:tc>
                <a:tc>
                  <a:txBody>
                    <a:bodyPr/>
                    <a:lstStyle/>
                    <a:p>
                      <a:pPr algn="ctr" fontAlgn="ctr"/>
                      <a:r>
                        <a:rPr lang="en-ID" sz="1700" b="1" i="0" u="none" strike="noStrike">
                          <a:solidFill>
                            <a:srgbClr val="000000"/>
                          </a:solidFill>
                          <a:effectLst/>
                          <a:latin typeface="Calibri" panose="020F0502020204030204" pitchFamily="34" charset="0"/>
                        </a:rPr>
                        <a:t>101.671</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ID" sz="1700" b="1" i="0" u="none" strike="noStrike">
                          <a:solidFill>
                            <a:srgbClr val="000000"/>
                          </a:solidFill>
                          <a:effectLst/>
                          <a:latin typeface="Calibri" panose="020F0502020204030204" pitchFamily="34" charset="0"/>
                        </a:rPr>
                        <a:t>108.493</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ID" sz="1700" b="1" i="0" u="none" strike="noStrike">
                          <a:solidFill>
                            <a:srgbClr val="000000"/>
                          </a:solidFill>
                          <a:effectLst/>
                          <a:latin typeface="Calibri" panose="020F0502020204030204" pitchFamily="34" charset="0"/>
                        </a:rPr>
                        <a:t>99.693</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ID" sz="1700" b="1" i="0" u="none" strike="noStrike">
                          <a:solidFill>
                            <a:srgbClr val="000000"/>
                          </a:solidFill>
                          <a:effectLst/>
                          <a:latin typeface="Calibri" panose="020F0502020204030204" pitchFamily="34" charset="0"/>
                        </a:rPr>
                        <a:t>105.395</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916887670"/>
                  </a:ext>
                </a:extLst>
              </a:tr>
            </a:tbl>
          </a:graphicData>
        </a:graphic>
      </p:graphicFrame>
      <p:graphicFrame>
        <p:nvGraphicFramePr>
          <p:cNvPr id="4" name="Table 3">
            <a:extLst>
              <a:ext uri="{FF2B5EF4-FFF2-40B4-BE49-F238E27FC236}">
                <a16:creationId xmlns:a16="http://schemas.microsoft.com/office/drawing/2014/main" id="{7D68AF97-FD58-E77D-2AC2-16BFEEE03C1A}"/>
              </a:ext>
            </a:extLst>
          </p:cNvPr>
          <p:cNvGraphicFramePr>
            <a:graphicFrameLocks noGrp="1"/>
          </p:cNvGraphicFramePr>
          <p:nvPr/>
        </p:nvGraphicFramePr>
        <p:xfrm>
          <a:off x="10262759" y="1909627"/>
          <a:ext cx="1356457" cy="3243547"/>
        </p:xfrm>
        <a:graphic>
          <a:graphicData uri="http://schemas.openxmlformats.org/drawingml/2006/table">
            <a:tbl>
              <a:tblPr/>
              <a:tblGrid>
                <a:gridCol w="449810">
                  <a:extLst>
                    <a:ext uri="{9D8B030D-6E8A-4147-A177-3AD203B41FA5}">
                      <a16:colId xmlns:a16="http://schemas.microsoft.com/office/drawing/2014/main" val="3839230930"/>
                    </a:ext>
                  </a:extLst>
                </a:gridCol>
                <a:gridCol w="906647">
                  <a:extLst>
                    <a:ext uri="{9D8B030D-6E8A-4147-A177-3AD203B41FA5}">
                      <a16:colId xmlns:a16="http://schemas.microsoft.com/office/drawing/2014/main" val="35115062"/>
                    </a:ext>
                  </a:extLst>
                </a:gridCol>
              </a:tblGrid>
              <a:tr h="540591">
                <a:tc gridSpan="2">
                  <a:txBody>
                    <a:bodyPr/>
                    <a:lstStyle/>
                    <a:p>
                      <a:pPr algn="ctr" fontAlgn="ctr"/>
                      <a:r>
                        <a:rPr lang="en-ID" sz="1700" b="1" i="0" u="none" strike="noStrike">
                          <a:solidFill>
                            <a:srgbClr val="000000"/>
                          </a:solidFill>
                          <a:effectLst/>
                          <a:latin typeface="Calibri" panose="020F0502020204030204" pitchFamily="34" charset="0"/>
                        </a:rPr>
                        <a:t>Keterangan</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hMerge="1">
                  <a:txBody>
                    <a:bodyPr/>
                    <a:lstStyle/>
                    <a:p>
                      <a:endParaRPr lang="en-ID"/>
                    </a:p>
                  </a:txBody>
                  <a:tcPr/>
                </a:tc>
                <a:extLst>
                  <a:ext uri="{0D108BD9-81ED-4DB2-BD59-A6C34878D82A}">
                    <a16:rowId xmlns:a16="http://schemas.microsoft.com/office/drawing/2014/main" val="2365289867"/>
                  </a:ext>
                </a:extLst>
              </a:tr>
              <a:tr h="1481072">
                <a:tc gridSpan="2">
                  <a:txBody>
                    <a:bodyPr/>
                    <a:lstStyle/>
                    <a:p>
                      <a:pPr algn="ctr" fontAlgn="ctr"/>
                      <a:r>
                        <a:rPr lang="en-ID" sz="1700" b="1" i="0" u="none" strike="noStrike">
                          <a:solidFill>
                            <a:srgbClr val="000000"/>
                          </a:solidFill>
                          <a:effectLst/>
                          <a:latin typeface="Calibri" panose="020F0502020204030204" pitchFamily="34" charset="0"/>
                        </a:rPr>
                        <a:t>Tenaga Terampil</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en-ID"/>
                    </a:p>
                  </a:txBody>
                  <a:tcPr/>
                </a:tc>
                <a:extLst>
                  <a:ext uri="{0D108BD9-81ED-4DB2-BD59-A6C34878D82A}">
                    <a16:rowId xmlns:a16="http://schemas.microsoft.com/office/drawing/2014/main" val="1774157521"/>
                  </a:ext>
                </a:extLst>
              </a:tr>
              <a:tr h="851616">
                <a:tc gridSpan="2">
                  <a:txBody>
                    <a:bodyPr/>
                    <a:lstStyle/>
                    <a:p>
                      <a:pPr algn="ctr" fontAlgn="ctr"/>
                      <a:r>
                        <a:rPr lang="en-ID" sz="1700" b="1" i="0" u="none" strike="noStrike">
                          <a:solidFill>
                            <a:srgbClr val="000000"/>
                          </a:solidFill>
                          <a:effectLst/>
                          <a:latin typeface="Calibri" panose="020F0502020204030204" pitchFamily="34" charset="0"/>
                        </a:rPr>
                        <a:t>Tenaga Ahli</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92D050"/>
                    </a:solidFill>
                  </a:tcPr>
                </a:tc>
                <a:tc hMerge="1">
                  <a:txBody>
                    <a:bodyPr/>
                    <a:lstStyle/>
                    <a:p>
                      <a:endParaRPr lang="en-ID"/>
                    </a:p>
                  </a:txBody>
                  <a:tcPr/>
                </a:tc>
                <a:extLst>
                  <a:ext uri="{0D108BD9-81ED-4DB2-BD59-A6C34878D82A}">
                    <a16:rowId xmlns:a16="http://schemas.microsoft.com/office/drawing/2014/main" val="2513731677"/>
                  </a:ext>
                </a:extLst>
              </a:tr>
              <a:tr h="370268">
                <a:tc>
                  <a:txBody>
                    <a:bodyPr/>
                    <a:lstStyle/>
                    <a:p>
                      <a:pPr algn="l" fontAlgn="ctr"/>
                      <a:r>
                        <a:rPr lang="en-ID" sz="1600" b="0" i="0" u="none" strike="noStrike">
                          <a:solidFill>
                            <a:srgbClr val="000000"/>
                          </a:solidFill>
                          <a:effectLst/>
                          <a:latin typeface="Calibri" panose="020F0502020204030204" pitchFamily="34" charset="0"/>
                        </a:rPr>
                        <a:t> </a:t>
                      </a:r>
                    </a:p>
                  </a:txBody>
                  <a:tcPr marL="7405" marR="7405" marT="740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ID" sz="1600" b="0" i="0" u="none" strike="noStrike">
                          <a:solidFill>
                            <a:srgbClr val="000000"/>
                          </a:solidFill>
                          <a:effectLst/>
                          <a:latin typeface="Calibri" panose="020F0502020204030204" pitchFamily="34" charset="0"/>
                        </a:rPr>
                        <a:t> </a:t>
                      </a:r>
                      <a:endParaRPr lang="en-ID" sz="1600" b="0" i="0" u="none" strike="noStrike" dirty="0">
                        <a:solidFill>
                          <a:srgbClr val="000000"/>
                        </a:solidFill>
                        <a:effectLst/>
                        <a:latin typeface="Calibri" panose="020F0502020204030204" pitchFamily="34" charset="0"/>
                      </a:endParaRPr>
                    </a:p>
                  </a:txBody>
                  <a:tcPr marL="7405" marR="7405" marT="7405" marB="0" anchor="ctr">
                    <a:lnL>
                      <a:noFill/>
                    </a:lnL>
                    <a:lnR w="19050" cap="flat" cmpd="sng" algn="ctr">
                      <a:solidFill>
                        <a:srgbClr val="000000"/>
                      </a:solidFill>
                      <a:prstDash val="solid"/>
                      <a:round/>
                      <a:headEnd type="none" w="med" len="med"/>
                      <a:tailEnd type="none" w="med" len="med"/>
                    </a:lnR>
                    <a:lnB w="190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24580004"/>
                  </a:ext>
                </a:extLst>
              </a:tr>
            </a:tbl>
          </a:graphicData>
        </a:graphic>
      </p:graphicFrame>
      <p:graphicFrame>
        <p:nvGraphicFramePr>
          <p:cNvPr id="5" name="Table 4">
            <a:extLst>
              <a:ext uri="{FF2B5EF4-FFF2-40B4-BE49-F238E27FC236}">
                <a16:creationId xmlns:a16="http://schemas.microsoft.com/office/drawing/2014/main" id="{E34FCBE3-1B7D-25F2-DEA7-A3E44CA9B853}"/>
              </a:ext>
            </a:extLst>
          </p:cNvPr>
          <p:cNvGraphicFramePr>
            <a:graphicFrameLocks noGrp="1"/>
          </p:cNvGraphicFramePr>
          <p:nvPr>
            <p:extLst>
              <p:ext uri="{D42A27DB-BD31-4B8C-83A1-F6EECF244321}">
                <p14:modId xmlns:p14="http://schemas.microsoft.com/office/powerpoint/2010/main" val="2407069211"/>
              </p:ext>
            </p:extLst>
          </p:nvPr>
        </p:nvGraphicFramePr>
        <p:xfrm>
          <a:off x="8750583" y="1910848"/>
          <a:ext cx="1499365" cy="3243547"/>
        </p:xfrm>
        <a:graphic>
          <a:graphicData uri="http://schemas.openxmlformats.org/drawingml/2006/table">
            <a:tbl>
              <a:tblPr/>
              <a:tblGrid>
                <a:gridCol w="1499365">
                  <a:extLst>
                    <a:ext uri="{9D8B030D-6E8A-4147-A177-3AD203B41FA5}">
                      <a16:colId xmlns:a16="http://schemas.microsoft.com/office/drawing/2014/main" val="1865178775"/>
                    </a:ext>
                  </a:extLst>
                </a:gridCol>
              </a:tblGrid>
              <a:tr h="540591">
                <a:tc>
                  <a:txBody>
                    <a:bodyPr/>
                    <a:lstStyle/>
                    <a:p>
                      <a:pPr algn="ctr" fontAlgn="ctr"/>
                      <a:r>
                        <a:rPr lang="en-ID" sz="1700" b="1" i="0" u="none" strike="noStrike">
                          <a:solidFill>
                            <a:srgbClr val="000000"/>
                          </a:solidFill>
                          <a:effectLst/>
                          <a:latin typeface="Calibri" panose="020F0502020204030204" pitchFamily="34" charset="0"/>
                        </a:rPr>
                        <a:t>2023</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33589966"/>
                  </a:ext>
                </a:extLst>
              </a:tr>
              <a:tr h="370268">
                <a:tc>
                  <a:txBody>
                    <a:bodyPr/>
                    <a:lstStyle/>
                    <a:p>
                      <a:pPr algn="ctr" fontAlgn="ctr"/>
                      <a:r>
                        <a:rPr lang="en-ID" sz="1600" b="0" i="0" u="none" strike="noStrike">
                          <a:solidFill>
                            <a:srgbClr val="000000"/>
                          </a:solidFill>
                          <a:effectLst/>
                          <a:latin typeface="Calibri" panose="020F0502020204030204" pitchFamily="34" charset="0"/>
                        </a:rPr>
                        <a:t>36.220</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519343933"/>
                  </a:ext>
                </a:extLst>
              </a:tr>
              <a:tr h="370268">
                <a:tc>
                  <a:txBody>
                    <a:bodyPr/>
                    <a:lstStyle/>
                    <a:p>
                      <a:pPr algn="ctr" fontAlgn="ctr"/>
                      <a:r>
                        <a:rPr lang="en-ID" sz="1600" b="0" i="0" u="none" strike="noStrike">
                          <a:solidFill>
                            <a:srgbClr val="000000"/>
                          </a:solidFill>
                          <a:effectLst/>
                          <a:latin typeface="Calibri" panose="020F0502020204030204" pitchFamily="34" charset="0"/>
                        </a:rPr>
                        <a:t>23.699</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04924890"/>
                  </a:ext>
                </a:extLst>
              </a:tr>
              <a:tr h="370268">
                <a:tc>
                  <a:txBody>
                    <a:bodyPr/>
                    <a:lstStyle/>
                    <a:p>
                      <a:pPr algn="ctr" fontAlgn="ctr"/>
                      <a:r>
                        <a:rPr lang="en-ID" sz="1600" b="0" i="0" u="none" strike="noStrike">
                          <a:solidFill>
                            <a:srgbClr val="000000"/>
                          </a:solidFill>
                          <a:effectLst/>
                          <a:latin typeface="Calibri" panose="020F0502020204030204" pitchFamily="34" charset="0"/>
                        </a:rPr>
                        <a:t>46.431</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81521381"/>
                  </a:ext>
                </a:extLst>
              </a:tr>
              <a:tr h="370268">
                <a:tc>
                  <a:txBody>
                    <a:bodyPr/>
                    <a:lstStyle/>
                    <a:p>
                      <a:pPr algn="ctr" fontAlgn="ctr"/>
                      <a:r>
                        <a:rPr lang="en-ID" sz="1600" b="0" i="0" u="none" strike="noStrike">
                          <a:solidFill>
                            <a:srgbClr val="000000"/>
                          </a:solidFill>
                          <a:effectLst/>
                          <a:latin typeface="Calibri" panose="020F0502020204030204" pitchFamily="34" charset="0"/>
                        </a:rPr>
                        <a:t> </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17798281"/>
                  </a:ext>
                </a:extLst>
              </a:tr>
              <a:tr h="370268">
                <a:tc>
                  <a:txBody>
                    <a:bodyPr/>
                    <a:lstStyle/>
                    <a:p>
                      <a:pPr algn="ctr" fontAlgn="ctr"/>
                      <a:r>
                        <a:rPr lang="en-ID" sz="1600" b="0" i="0" u="none" strike="noStrike">
                          <a:solidFill>
                            <a:srgbClr val="000000"/>
                          </a:solidFill>
                          <a:effectLst/>
                          <a:latin typeface="Calibri" panose="020F0502020204030204" pitchFamily="34" charset="0"/>
                        </a:rPr>
                        <a:t> </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45326149"/>
                  </a:ext>
                </a:extLst>
              </a:tr>
              <a:tr h="481348">
                <a:tc>
                  <a:txBody>
                    <a:bodyPr/>
                    <a:lstStyle/>
                    <a:p>
                      <a:pPr algn="ctr" fontAlgn="ctr"/>
                      <a:r>
                        <a:rPr lang="en-ID" sz="1600" b="0" i="0" u="none" strike="noStrike">
                          <a:solidFill>
                            <a:srgbClr val="000000"/>
                          </a:solidFill>
                          <a:effectLst/>
                          <a:latin typeface="Calibri" panose="020F0502020204030204" pitchFamily="34" charset="0"/>
                        </a:rPr>
                        <a:t>12.308</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30385721"/>
                  </a:ext>
                </a:extLst>
              </a:tr>
              <a:tr h="370268">
                <a:tc>
                  <a:txBody>
                    <a:bodyPr/>
                    <a:lstStyle/>
                    <a:p>
                      <a:pPr algn="ctr" fontAlgn="ctr"/>
                      <a:r>
                        <a:rPr lang="en-ID" sz="1700" b="1" i="0" u="none" strike="noStrike">
                          <a:solidFill>
                            <a:srgbClr val="000000"/>
                          </a:solidFill>
                          <a:effectLst/>
                          <a:latin typeface="Calibri" panose="020F0502020204030204" pitchFamily="34" charset="0"/>
                        </a:rPr>
                        <a:t>118.658</a:t>
                      </a:r>
                    </a:p>
                  </a:txBody>
                  <a:tcPr marL="7405" marR="7405" marT="740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14156952"/>
                  </a:ext>
                </a:extLst>
              </a:tr>
            </a:tbl>
          </a:graphicData>
        </a:graphic>
      </p:graphicFrame>
    </p:spTree>
    <p:extLst>
      <p:ext uri="{BB962C8B-B14F-4D97-AF65-F5344CB8AC3E}">
        <p14:creationId xmlns:p14="http://schemas.microsoft.com/office/powerpoint/2010/main" val="16215867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3916F-C60A-E911-6969-40CE7E054ADD}"/>
            </a:ext>
          </a:extLst>
        </p:cNvPr>
        <p:cNvGrpSpPr/>
        <p:nvPr/>
      </p:nvGrpSpPr>
      <p:grpSpPr>
        <a:xfrm>
          <a:off x="0" y="0"/>
          <a:ext cx="0" cy="0"/>
          <a:chOff x="0" y="0"/>
          <a:chExt cx="0" cy="0"/>
        </a:xfrm>
      </p:grpSpPr>
      <p:grpSp>
        <p:nvGrpSpPr>
          <p:cNvPr id="14" name="object 2">
            <a:extLst>
              <a:ext uri="{FF2B5EF4-FFF2-40B4-BE49-F238E27FC236}">
                <a16:creationId xmlns:a16="http://schemas.microsoft.com/office/drawing/2014/main" id="{C2398367-58D7-FD49-F8D1-DA04BFED0232}"/>
              </a:ext>
            </a:extLst>
          </p:cNvPr>
          <p:cNvGrpSpPr/>
          <p:nvPr/>
        </p:nvGrpSpPr>
        <p:grpSpPr>
          <a:xfrm>
            <a:off x="0" y="0"/>
            <a:ext cx="12192340" cy="6854613"/>
            <a:chOff x="5950839" y="0"/>
            <a:chExt cx="3193415" cy="5140960"/>
          </a:xfrm>
          <a:blipFill>
            <a:blip r:embed="rId2" cstate="print"/>
            <a:stretch>
              <a:fillRect/>
            </a:stretch>
          </a:blipFill>
        </p:grpSpPr>
        <p:sp>
          <p:nvSpPr>
            <p:cNvPr id="16" name="object 3">
              <a:extLst>
                <a:ext uri="{FF2B5EF4-FFF2-40B4-BE49-F238E27FC236}">
                  <a16:creationId xmlns:a16="http://schemas.microsoft.com/office/drawing/2014/main" id="{7F300006-8CF8-4C81-AD64-4B206660C251}"/>
                </a:ext>
              </a:extLst>
            </p:cNvPr>
            <p:cNvSpPr/>
            <p:nvPr/>
          </p:nvSpPr>
          <p:spPr>
            <a:xfrm>
              <a:off x="5950839" y="0"/>
              <a:ext cx="3193160" cy="5140960"/>
            </a:xfrm>
            <a:prstGeom prst="rect">
              <a:avLst/>
            </a:prstGeom>
            <a:grpFill/>
          </p:spPr>
          <p:txBody>
            <a:bodyPr wrap="square" lIns="0" tIns="0" rIns="0" bIns="0" rtlCol="0"/>
            <a:lstStyle/>
            <a:p>
              <a:endParaRPr sz="2400"/>
            </a:p>
          </p:txBody>
        </p:sp>
        <p:sp>
          <p:nvSpPr>
            <p:cNvPr id="17" name="object 4">
              <a:extLst>
                <a:ext uri="{FF2B5EF4-FFF2-40B4-BE49-F238E27FC236}">
                  <a16:creationId xmlns:a16="http://schemas.microsoft.com/office/drawing/2014/main" id="{E74DFE38-9F06-846C-DF9B-79FC61079FE5}"/>
                </a:ext>
              </a:extLst>
            </p:cNvPr>
            <p:cNvSpPr/>
            <p:nvPr/>
          </p:nvSpPr>
          <p:spPr>
            <a:xfrm>
              <a:off x="5950839" y="3"/>
              <a:ext cx="2982849" cy="5140960"/>
            </a:xfrm>
            <a:prstGeom prst="rect">
              <a:avLst/>
            </a:prstGeom>
            <a:grpFill/>
          </p:spPr>
          <p:txBody>
            <a:bodyPr wrap="square" lIns="0" tIns="0" rIns="0" bIns="0" rtlCol="0"/>
            <a:lstStyle/>
            <a:p>
              <a:endParaRPr sz="2400" dirty="0"/>
            </a:p>
          </p:txBody>
        </p:sp>
      </p:grpSp>
      <p:sp>
        <p:nvSpPr>
          <p:cNvPr id="2" name="Title 1">
            <a:extLst>
              <a:ext uri="{FF2B5EF4-FFF2-40B4-BE49-F238E27FC236}">
                <a16:creationId xmlns:a16="http://schemas.microsoft.com/office/drawing/2014/main" id="{E7B39608-5D18-3F53-904E-165E1FBEC9AA}"/>
              </a:ext>
            </a:extLst>
          </p:cNvPr>
          <p:cNvSpPr>
            <a:spLocks noGrp="1"/>
          </p:cNvSpPr>
          <p:nvPr>
            <p:ph type="title"/>
          </p:nvPr>
        </p:nvSpPr>
        <p:spPr>
          <a:xfrm>
            <a:off x="344898" y="105985"/>
            <a:ext cx="11568559" cy="1325563"/>
          </a:xfrm>
          <a:effectLst>
            <a:glow rad="139700">
              <a:schemeClr val="accent5">
                <a:satMod val="175000"/>
                <a:alpha val="40000"/>
              </a:schemeClr>
            </a:glow>
          </a:effectLst>
        </p:spPr>
        <p:txBody>
          <a:bodyPr>
            <a:normAutofit/>
          </a:bodyPr>
          <a:lstStyle/>
          <a:p>
            <a:r>
              <a:rPr lang="en-US" sz="3600" b="1" dirty="0">
                <a:effectLst>
                  <a:glow rad="228600">
                    <a:schemeClr val="accent3">
                      <a:satMod val="175000"/>
                      <a:alpha val="40000"/>
                    </a:schemeClr>
                  </a:glow>
                </a:effectLst>
                <a:latin typeface="+mn-lt"/>
              </a:rPr>
              <a:t>KONDISI TENAGA KERJA KONSTRUKSI </a:t>
            </a:r>
            <a:br>
              <a:rPr lang="en-US" sz="3600" b="1" dirty="0">
                <a:effectLst>
                  <a:glow rad="228600">
                    <a:schemeClr val="accent3">
                      <a:satMod val="175000"/>
                      <a:alpha val="40000"/>
                    </a:schemeClr>
                  </a:glow>
                </a:effectLst>
                <a:latin typeface="+mn-lt"/>
              </a:rPr>
            </a:br>
            <a:r>
              <a:rPr lang="en-US" sz="3600" b="1" dirty="0">
                <a:effectLst>
                  <a:glow rad="228600">
                    <a:schemeClr val="accent3">
                      <a:satMod val="175000"/>
                      <a:alpha val="40000"/>
                    </a:schemeClr>
                  </a:glow>
                </a:effectLst>
                <a:latin typeface="+mn-lt"/>
              </a:rPr>
              <a:t>PROV. KALTIM </a:t>
            </a:r>
            <a:r>
              <a:rPr lang="en-US" sz="3600" b="1">
                <a:effectLst>
                  <a:glow rad="228600">
                    <a:schemeClr val="accent3">
                      <a:satMod val="175000"/>
                      <a:alpha val="40000"/>
                    </a:schemeClr>
                  </a:glow>
                </a:effectLst>
                <a:latin typeface="+mn-lt"/>
              </a:rPr>
              <a:t>TAHUN 2023</a:t>
            </a:r>
            <a:endParaRPr lang="en-US" sz="3600" b="1" dirty="0">
              <a:effectLst>
                <a:glow rad="228600">
                  <a:schemeClr val="accent3">
                    <a:satMod val="175000"/>
                    <a:alpha val="40000"/>
                  </a:schemeClr>
                </a:glow>
              </a:effectLst>
              <a:latin typeface="+mn-lt"/>
            </a:endParaRPr>
          </a:p>
        </p:txBody>
      </p:sp>
      <p:sp>
        <p:nvSpPr>
          <p:cNvPr id="13" name="TextBox 12">
            <a:extLst>
              <a:ext uri="{FF2B5EF4-FFF2-40B4-BE49-F238E27FC236}">
                <a16:creationId xmlns:a16="http://schemas.microsoft.com/office/drawing/2014/main" id="{C8BD8C83-64A4-6B89-3DDE-9CD96C1D59DD}"/>
              </a:ext>
            </a:extLst>
          </p:cNvPr>
          <p:cNvSpPr txBox="1">
            <a:spLocks noChangeArrowheads="1"/>
          </p:cNvSpPr>
          <p:nvPr/>
        </p:nvSpPr>
        <p:spPr bwMode="auto">
          <a:xfrm>
            <a:off x="2835445" y="3019346"/>
            <a:ext cx="7753919" cy="1317593"/>
          </a:xfrm>
          <a:prstGeom prst="rect">
            <a:avLst/>
          </a:prstGeom>
          <a:solidFill>
            <a:schemeClr val="tx1">
              <a:lumMod val="75000"/>
              <a:lumOff val="25000"/>
            </a:schemeClr>
          </a:solidFill>
          <a:ln/>
          <a:effectLst>
            <a:glow rad="2286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lIns="85650" tIns="42825" rIns="85650" bIns="4282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854273" rtl="0" eaLnBrk="1" fontAlgn="base" latinLnBrk="0" hangingPunct="1">
              <a:lnSpc>
                <a:spcPct val="100000"/>
              </a:lnSpc>
              <a:spcBef>
                <a:spcPct val="0"/>
              </a:spcBef>
              <a:spcAft>
                <a:spcPct val="0"/>
              </a:spcAft>
              <a:buClrTx/>
              <a:buSzTx/>
              <a:buFontTx/>
              <a:buNone/>
              <a:tabLst/>
              <a:defRPr/>
            </a:pPr>
            <a:r>
              <a:rPr kumimoji="0" lang="id-ID" sz="1600" b="0" i="0" u="none" strike="noStrike" kern="1200" cap="none" spc="0" normalizeH="0" baseline="0" noProof="0" dirty="0">
                <a:ln>
                  <a:noFill/>
                </a:ln>
                <a:solidFill>
                  <a:schemeClr val="bg1"/>
                </a:solidFill>
                <a:effectLst/>
                <a:uLnTx/>
                <a:uFillTx/>
                <a:latin typeface="Apple Braille"/>
              </a:rPr>
              <a:t>Berdasarkan data </a:t>
            </a:r>
            <a:r>
              <a:rPr kumimoji="0" lang="en-US" sz="1600" b="0" i="0" u="none" strike="noStrike" kern="1200" cap="none" spc="0" normalizeH="0" baseline="0" noProof="0" dirty="0">
                <a:ln>
                  <a:noFill/>
                </a:ln>
                <a:solidFill>
                  <a:schemeClr val="bg1"/>
                </a:solidFill>
                <a:effectLst/>
                <a:uLnTx/>
                <a:uFillTx/>
                <a:latin typeface="Apple Braille"/>
              </a:rPr>
              <a:t>LPJK Prov. </a:t>
            </a:r>
            <a:r>
              <a:rPr kumimoji="0" lang="en-US" sz="1600" b="0" i="0" u="none" strike="noStrike" kern="1200" cap="none" spc="0" normalizeH="0" baseline="0" noProof="0" dirty="0" err="1">
                <a:ln>
                  <a:noFill/>
                </a:ln>
                <a:solidFill>
                  <a:schemeClr val="bg1"/>
                </a:solidFill>
                <a:effectLst/>
                <a:uLnTx/>
                <a:uFillTx/>
                <a:latin typeface="Apple Braille"/>
              </a:rPr>
              <a:t>Kaltim</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Balai</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Wil</a:t>
            </a:r>
            <a:r>
              <a:rPr kumimoji="0" lang="en-US" sz="1600" b="0" i="0" u="none" strike="noStrike" kern="1200" cap="none" spc="0" normalizeH="0" baseline="0" noProof="0" dirty="0">
                <a:ln>
                  <a:noFill/>
                </a:ln>
                <a:solidFill>
                  <a:schemeClr val="bg1"/>
                </a:solidFill>
                <a:effectLst/>
                <a:uLnTx/>
                <a:uFillTx/>
                <a:latin typeface="Apple Braille"/>
              </a:rPr>
              <a:t> V. Banjarmasin, Dinas PU </a:t>
            </a:r>
            <a:r>
              <a:rPr kumimoji="0" lang="en-US" sz="1600" b="0" i="0" u="none" strike="noStrike" kern="1200" cap="none" spc="0" normalizeH="0" baseline="0" noProof="0" dirty="0" err="1">
                <a:ln>
                  <a:noFill/>
                </a:ln>
                <a:solidFill>
                  <a:schemeClr val="bg1"/>
                </a:solidFill>
                <a:effectLst/>
                <a:uLnTx/>
                <a:uFillTx/>
                <a:latin typeface="Apple Braille"/>
              </a:rPr>
              <a:t>Provinsi</a:t>
            </a:r>
            <a:r>
              <a:rPr kumimoji="0" lang="en-US" sz="1600" b="0" i="0" u="none" strike="noStrike" kern="1200" cap="none" spc="0" normalizeH="0" noProof="0" dirty="0">
                <a:ln>
                  <a:noFill/>
                </a:ln>
                <a:solidFill>
                  <a:schemeClr val="bg1"/>
                </a:solidFill>
                <a:effectLst/>
                <a:uLnTx/>
                <a:uFillTx/>
                <a:latin typeface="Apple Braille"/>
              </a:rPr>
              <a:t> dan Dinas PU </a:t>
            </a:r>
            <a:r>
              <a:rPr kumimoji="0" lang="en-US" sz="1600" b="0" i="0" u="none" strike="noStrike" kern="1200" cap="none" spc="0" normalizeH="0" noProof="0" dirty="0" err="1">
                <a:ln>
                  <a:noFill/>
                </a:ln>
                <a:solidFill>
                  <a:schemeClr val="bg1"/>
                </a:solidFill>
                <a:effectLst/>
                <a:uLnTx/>
                <a:uFillTx/>
                <a:latin typeface="Apple Braille"/>
              </a:rPr>
              <a:t>Kab</a:t>
            </a:r>
            <a:r>
              <a:rPr kumimoji="0" lang="en-US" sz="1600" b="0" i="0" u="none" strike="noStrike" kern="1200" cap="none" spc="0" normalizeH="0" noProof="0" dirty="0">
                <a:ln>
                  <a:noFill/>
                </a:ln>
                <a:solidFill>
                  <a:schemeClr val="bg1"/>
                </a:solidFill>
                <a:effectLst/>
                <a:uLnTx/>
                <a:uFillTx/>
                <a:latin typeface="Apple Braille"/>
              </a:rPr>
              <a:t>/Kota, </a:t>
            </a:r>
            <a:r>
              <a:rPr lang="en-US" sz="1600" dirty="0" err="1">
                <a:solidFill>
                  <a:schemeClr val="bg1"/>
                </a:solidFill>
                <a:latin typeface="Apple Braille"/>
              </a:rPr>
              <a:t>Balai</a:t>
            </a:r>
            <a:r>
              <a:rPr lang="en-US" sz="1600" dirty="0">
                <a:solidFill>
                  <a:schemeClr val="bg1"/>
                </a:solidFill>
                <a:latin typeface="Apple Braille"/>
              </a:rPr>
              <a:t> Latihan </a:t>
            </a:r>
            <a:r>
              <a:rPr lang="en-US" sz="1600" dirty="0" err="1">
                <a:solidFill>
                  <a:schemeClr val="bg1"/>
                </a:solidFill>
                <a:latin typeface="Apple Braille"/>
              </a:rPr>
              <a:t>Kerja</a:t>
            </a:r>
            <a:r>
              <a:rPr lang="en-US" sz="1600" dirty="0">
                <a:solidFill>
                  <a:schemeClr val="bg1"/>
                </a:solidFill>
                <a:latin typeface="Apple Braille"/>
              </a:rPr>
              <a:t> </a:t>
            </a:r>
            <a:r>
              <a:rPr lang="en-US" sz="1600" dirty="0" err="1">
                <a:solidFill>
                  <a:schemeClr val="bg1"/>
                </a:solidFill>
                <a:latin typeface="Apple Braille"/>
              </a:rPr>
              <a:t>Samarinda</a:t>
            </a:r>
            <a:r>
              <a:rPr lang="en-US" sz="1600" dirty="0">
                <a:solidFill>
                  <a:schemeClr val="bg1"/>
                </a:solidFill>
                <a:latin typeface="Apple Braille"/>
              </a:rPr>
              <a:t>, </a:t>
            </a:r>
            <a:r>
              <a:rPr kumimoji="0" lang="en-US" sz="1600" b="0" i="0" u="none" strike="noStrike" kern="1200" cap="none" spc="0" normalizeH="0" noProof="0" dirty="0" err="1">
                <a:ln>
                  <a:noFill/>
                </a:ln>
                <a:solidFill>
                  <a:schemeClr val="bg1"/>
                </a:solidFill>
                <a:effectLst/>
                <a:uLnTx/>
                <a:uFillTx/>
                <a:latin typeface="Apple Braille"/>
              </a:rPr>
              <a:t>Disnakertrans</a:t>
            </a:r>
            <a:r>
              <a:rPr kumimoji="0" lang="en-US" sz="1600" b="0" i="0" u="none" strike="noStrike" kern="1200" cap="none" spc="0" normalizeH="0" noProof="0" dirty="0">
                <a:ln>
                  <a:noFill/>
                </a:ln>
                <a:solidFill>
                  <a:schemeClr val="bg1"/>
                </a:solidFill>
                <a:effectLst/>
                <a:uLnTx/>
                <a:uFillTx/>
                <a:latin typeface="Apple Braille"/>
              </a:rPr>
              <a:t> Prov </a:t>
            </a:r>
            <a:r>
              <a:rPr kumimoji="0" lang="en-US" sz="1600" b="0" i="0" u="none" strike="noStrike" kern="1200" cap="none" spc="0" normalizeH="0" noProof="0" dirty="0" err="1">
                <a:ln>
                  <a:noFill/>
                </a:ln>
                <a:solidFill>
                  <a:schemeClr val="bg1"/>
                </a:solidFill>
                <a:effectLst/>
                <a:uLnTx/>
                <a:uFillTx/>
                <a:latin typeface="Apple Braille"/>
              </a:rPr>
              <a:t>Kaltim</a:t>
            </a:r>
            <a:r>
              <a:rPr kumimoji="0" lang="en-US" sz="1600" b="0" i="0" u="none" strike="noStrike" kern="1200" cap="none" spc="0" normalizeH="0" noProof="0" dirty="0">
                <a:ln>
                  <a:noFill/>
                </a:ln>
                <a:solidFill>
                  <a:schemeClr val="bg1"/>
                </a:solidFill>
                <a:effectLst/>
                <a:uLnTx/>
                <a:uFillTx/>
                <a:latin typeface="Apple Braille"/>
              </a:rPr>
              <a:t>,</a:t>
            </a:r>
            <a:r>
              <a:rPr lang="en-US" sz="1600" dirty="0">
                <a:solidFill>
                  <a:schemeClr val="bg1"/>
                </a:solidFill>
                <a:latin typeface="Apple Braille"/>
              </a:rPr>
              <a:t> </a:t>
            </a:r>
            <a:r>
              <a:rPr kumimoji="0" lang="en-US" sz="1600" b="0" i="0" u="none" strike="noStrike" kern="1200" cap="none" spc="0" normalizeH="0" noProof="0" dirty="0">
                <a:ln>
                  <a:noFill/>
                </a:ln>
                <a:solidFill>
                  <a:schemeClr val="bg1"/>
                </a:solidFill>
                <a:effectLst/>
                <a:uLnTx/>
                <a:uFillTx/>
                <a:latin typeface="Apple Braille"/>
              </a:rPr>
              <a:t>LSP dan </a:t>
            </a:r>
            <a:r>
              <a:rPr kumimoji="0" lang="en-US" sz="1600" b="0" i="0" u="none" strike="noStrike" kern="1200" cap="none" spc="0" normalizeH="0" noProof="0" dirty="0" err="1">
                <a:ln>
                  <a:noFill/>
                </a:ln>
                <a:solidFill>
                  <a:schemeClr val="bg1"/>
                </a:solidFill>
                <a:effectLst/>
                <a:uLnTx/>
                <a:uFillTx/>
                <a:latin typeface="Apple Braille"/>
              </a:rPr>
              <a:t>Rantai</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noProof="0" dirty="0" err="1">
                <a:ln>
                  <a:noFill/>
                </a:ln>
                <a:solidFill>
                  <a:schemeClr val="bg1"/>
                </a:solidFill>
                <a:effectLst/>
                <a:uLnTx/>
                <a:uFillTx/>
                <a:latin typeface="Apple Braille"/>
              </a:rPr>
              <a:t>Pasok</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baseline="0" noProof="0" dirty="0">
                <a:ln>
                  <a:noFill/>
                </a:ln>
                <a:solidFill>
                  <a:schemeClr val="bg1"/>
                </a:solidFill>
                <a:effectLst/>
                <a:uLnTx/>
                <a:uFillTx/>
                <a:latin typeface="Apple Braille"/>
              </a:rPr>
              <a:t>s/d </a:t>
            </a:r>
            <a:r>
              <a:rPr kumimoji="0" lang="en-US" sz="1600" b="0" i="0" u="none" strike="noStrike" kern="1200" cap="none" spc="0" normalizeH="0" baseline="0" noProof="0" err="1">
                <a:ln>
                  <a:noFill/>
                </a:ln>
                <a:solidFill>
                  <a:schemeClr val="bg1"/>
                </a:solidFill>
                <a:effectLst/>
                <a:uLnTx/>
                <a:uFillTx/>
                <a:latin typeface="Apple Braille"/>
              </a:rPr>
              <a:t>tahun</a:t>
            </a:r>
            <a:r>
              <a:rPr kumimoji="0" lang="en-US" sz="1600" b="0" i="0" u="none" strike="noStrike" kern="1200" cap="none" spc="0" normalizeH="0" baseline="0" noProof="0">
                <a:ln>
                  <a:noFill/>
                </a:ln>
                <a:solidFill>
                  <a:schemeClr val="bg1"/>
                </a:solidFill>
                <a:effectLst/>
                <a:uLnTx/>
                <a:uFillTx/>
                <a:latin typeface="Apple Braille"/>
              </a:rPr>
              <a:t> 2023, </a:t>
            </a:r>
            <a:r>
              <a:rPr kumimoji="0" lang="en-US" sz="1600" b="0" i="0" u="none" strike="noStrike" kern="1200" cap="none" spc="0" normalizeH="0" baseline="0" noProof="0" dirty="0" err="1">
                <a:ln>
                  <a:noFill/>
                </a:ln>
                <a:solidFill>
                  <a:schemeClr val="bg1"/>
                </a:solidFill>
                <a:effectLst/>
                <a:uLnTx/>
                <a:uFillTx/>
                <a:latin typeface="Apple Braille"/>
              </a:rPr>
              <a:t>bahwa</a:t>
            </a:r>
            <a:r>
              <a:rPr kumimoji="0" lang="en-US" sz="1600" b="0" i="0" u="none" strike="noStrike" kern="1200" cap="none" spc="0" normalizeH="0" baseline="0" noProof="0" dirty="0">
                <a:ln>
                  <a:noFill/>
                </a:ln>
                <a:solidFill>
                  <a:schemeClr val="bg1"/>
                </a:solidFill>
                <a:effectLst/>
                <a:uLnTx/>
                <a:uFillTx/>
                <a:latin typeface="Apple Braille"/>
              </a:rPr>
              <a:t> total </a:t>
            </a:r>
            <a:r>
              <a:rPr kumimoji="0" lang="en-US" sz="1600" b="0" i="0" u="none" strike="noStrike" kern="1200" cap="none" spc="0" normalizeH="0" baseline="0" noProof="0" dirty="0" err="1">
                <a:ln>
                  <a:noFill/>
                </a:ln>
                <a:solidFill>
                  <a:schemeClr val="bg1"/>
                </a:solidFill>
                <a:effectLst/>
                <a:uLnTx/>
                <a:uFillTx/>
                <a:latin typeface="Apple Braille"/>
              </a:rPr>
              <a:t>tenaga</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kerja</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sektor</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noProof="0" dirty="0" err="1">
                <a:ln>
                  <a:noFill/>
                </a:ln>
                <a:solidFill>
                  <a:schemeClr val="bg1"/>
                </a:solidFill>
                <a:effectLst/>
                <a:uLnTx/>
                <a:uFillTx/>
                <a:latin typeface="Apple Braille"/>
              </a:rPr>
              <a:t>konstruksi</a:t>
            </a:r>
            <a:r>
              <a:rPr kumimoji="0" lang="en-US" sz="1600" b="0" i="0" u="none" strike="noStrike" kern="1200" cap="none" spc="0" normalizeH="0" noProof="0" dirty="0">
                <a:ln>
                  <a:noFill/>
                </a:ln>
                <a:solidFill>
                  <a:schemeClr val="bg1"/>
                </a:solidFill>
                <a:effectLst/>
                <a:uLnTx/>
                <a:uFillTx/>
                <a:latin typeface="Apple Braille"/>
              </a:rPr>
              <a:t> yang </a:t>
            </a:r>
            <a:r>
              <a:rPr kumimoji="0" lang="en-US" sz="1600" b="0" i="0" u="none" strike="noStrike" kern="1200" cap="none" spc="0" normalizeH="0" noProof="0" dirty="0" err="1">
                <a:ln>
                  <a:noFill/>
                </a:ln>
                <a:solidFill>
                  <a:schemeClr val="bg1"/>
                </a:solidFill>
                <a:effectLst/>
                <a:uLnTx/>
                <a:uFillTx/>
                <a:latin typeface="Apple Braille"/>
              </a:rPr>
              <a:t>bersertifikat</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noProof="0" err="1">
                <a:ln>
                  <a:noFill/>
                </a:ln>
                <a:solidFill>
                  <a:schemeClr val="bg1"/>
                </a:solidFill>
                <a:effectLst/>
                <a:uLnTx/>
                <a:uFillTx/>
                <a:latin typeface="Apple Braille"/>
              </a:rPr>
              <a:t>adalah</a:t>
            </a:r>
            <a:r>
              <a:rPr kumimoji="0" lang="en-US" sz="1600" b="0" i="0" u="none" strike="noStrike" kern="1200" cap="none" spc="0" normalizeH="0" noProof="0">
                <a:ln>
                  <a:noFill/>
                </a:ln>
                <a:solidFill>
                  <a:schemeClr val="bg1"/>
                </a:solidFill>
                <a:effectLst/>
                <a:uLnTx/>
                <a:uFillTx/>
                <a:latin typeface="Apple Braille"/>
              </a:rPr>
              <a:t> </a:t>
            </a:r>
            <a:r>
              <a:rPr lang="en-US" sz="1600" b="1">
                <a:solidFill>
                  <a:schemeClr val="bg1"/>
                </a:solidFill>
                <a:latin typeface="Apple Braille"/>
              </a:rPr>
              <a:t>43.945</a:t>
            </a:r>
            <a:r>
              <a:rPr kumimoji="0" lang="en-US" sz="1600" b="1" i="0" u="none" strike="noStrike" kern="1200" cap="none" spc="0" normalizeH="0" noProof="0">
                <a:ln>
                  <a:noFill/>
                </a:ln>
                <a:solidFill>
                  <a:schemeClr val="bg1"/>
                </a:solidFill>
                <a:effectLst/>
                <a:uLnTx/>
                <a:uFillTx/>
                <a:latin typeface="Apple Braille"/>
              </a:rPr>
              <a:t> </a:t>
            </a:r>
            <a:r>
              <a:rPr kumimoji="0" lang="en-US" sz="1600" b="1" i="0" u="none" strike="noStrike" kern="1200" cap="none" spc="0" normalizeH="0" noProof="0" dirty="0">
                <a:ln>
                  <a:noFill/>
                </a:ln>
                <a:solidFill>
                  <a:schemeClr val="bg1"/>
                </a:solidFill>
                <a:effectLst/>
                <a:uLnTx/>
                <a:uFillTx/>
                <a:latin typeface="Apple Braille"/>
              </a:rPr>
              <a:t>orang. </a:t>
            </a:r>
            <a:r>
              <a:rPr kumimoji="0" lang="en-US" sz="1600" b="1" i="0" u="none" strike="noStrike" kern="1200" cap="none" spc="0" normalizeH="0" noProof="0" dirty="0" err="1">
                <a:ln>
                  <a:noFill/>
                </a:ln>
                <a:solidFill>
                  <a:schemeClr val="bg1"/>
                </a:solidFill>
                <a:effectLst/>
                <a:uLnTx/>
                <a:uFillTx/>
                <a:latin typeface="Apple Braille"/>
              </a:rPr>
              <a:t>Terdiri</a:t>
            </a:r>
            <a:r>
              <a:rPr kumimoji="0" lang="en-US" sz="1600" b="1" i="0" u="none" strike="noStrike" kern="1200" cap="none" spc="0" normalizeH="0" noProof="0" dirty="0">
                <a:ln>
                  <a:noFill/>
                </a:ln>
                <a:solidFill>
                  <a:schemeClr val="bg1"/>
                </a:solidFill>
                <a:effectLst/>
                <a:uLnTx/>
                <a:uFillTx/>
                <a:latin typeface="Apple Braille"/>
              </a:rPr>
              <a:t> </a:t>
            </a:r>
            <a:r>
              <a:rPr kumimoji="0" lang="en-US" sz="1600" b="1" i="0" u="none" strike="noStrike" kern="1200" cap="none" spc="0" normalizeH="0" noProof="0" err="1">
                <a:ln>
                  <a:noFill/>
                </a:ln>
                <a:solidFill>
                  <a:schemeClr val="bg1"/>
                </a:solidFill>
                <a:effectLst/>
                <a:uLnTx/>
                <a:uFillTx/>
                <a:latin typeface="Apple Braille"/>
              </a:rPr>
              <a:t>dari</a:t>
            </a:r>
            <a:r>
              <a:rPr kumimoji="0" lang="en-US" sz="1600" b="1" i="0" u="none" strike="noStrike" kern="1200" cap="none" spc="0" normalizeH="0" noProof="0">
                <a:ln>
                  <a:noFill/>
                </a:ln>
                <a:solidFill>
                  <a:schemeClr val="bg1"/>
                </a:solidFill>
                <a:effectLst/>
                <a:uLnTx/>
                <a:uFillTx/>
                <a:latin typeface="Apple Braille"/>
              </a:rPr>
              <a:t> 12.556 </a:t>
            </a:r>
            <a:r>
              <a:rPr kumimoji="0" lang="en-US" sz="1600" b="1" i="0" u="none" strike="noStrike" kern="1200" cap="none" spc="0" normalizeH="0" noProof="0" dirty="0" err="1">
                <a:ln>
                  <a:noFill/>
                </a:ln>
                <a:solidFill>
                  <a:schemeClr val="bg1"/>
                </a:solidFill>
                <a:effectLst/>
                <a:uLnTx/>
                <a:uFillTx/>
                <a:latin typeface="Apple Braille"/>
              </a:rPr>
              <a:t>tenaga</a:t>
            </a:r>
            <a:r>
              <a:rPr kumimoji="0" lang="en-US" sz="1600" b="1" i="0" u="none" strike="noStrike" kern="1200" cap="none" spc="0" normalizeH="0" noProof="0" dirty="0">
                <a:ln>
                  <a:noFill/>
                </a:ln>
                <a:solidFill>
                  <a:schemeClr val="bg1"/>
                </a:solidFill>
                <a:effectLst/>
                <a:uLnTx/>
                <a:uFillTx/>
                <a:latin typeface="Apple Braille"/>
              </a:rPr>
              <a:t> </a:t>
            </a:r>
            <a:r>
              <a:rPr kumimoji="0" lang="en-US" sz="1600" b="1" i="0" u="none" strike="noStrike" kern="1200" cap="none" spc="0" normalizeH="0" noProof="0" dirty="0" err="1">
                <a:ln>
                  <a:noFill/>
                </a:ln>
                <a:solidFill>
                  <a:schemeClr val="bg1"/>
                </a:solidFill>
                <a:effectLst/>
                <a:uLnTx/>
                <a:uFillTx/>
                <a:latin typeface="Apple Braille"/>
              </a:rPr>
              <a:t>ahli</a:t>
            </a:r>
            <a:r>
              <a:rPr kumimoji="0" lang="en-US" sz="1600" b="1" i="0" u="none" strike="noStrike" kern="1200" cap="none" spc="0" normalizeH="0" noProof="0" dirty="0">
                <a:ln>
                  <a:noFill/>
                </a:ln>
                <a:solidFill>
                  <a:schemeClr val="bg1"/>
                </a:solidFill>
                <a:effectLst/>
                <a:uLnTx/>
                <a:uFillTx/>
                <a:latin typeface="Apple Braille"/>
              </a:rPr>
              <a:t> </a:t>
            </a:r>
            <a:r>
              <a:rPr kumimoji="0" lang="en-US" sz="1600" b="1" i="0" u="none" strike="noStrike" kern="1200" cap="none" spc="0" normalizeH="0" noProof="0">
                <a:ln>
                  <a:noFill/>
                </a:ln>
                <a:solidFill>
                  <a:schemeClr val="bg1"/>
                </a:solidFill>
                <a:effectLst/>
                <a:uLnTx/>
                <a:uFillTx/>
                <a:latin typeface="Apple Braille"/>
              </a:rPr>
              <a:t>dan </a:t>
            </a:r>
            <a:r>
              <a:rPr lang="en-US" sz="1600" b="1">
                <a:solidFill>
                  <a:schemeClr val="bg1"/>
                </a:solidFill>
                <a:latin typeface="Apple Braille"/>
              </a:rPr>
              <a:t>31.389</a:t>
            </a:r>
            <a:r>
              <a:rPr kumimoji="0" lang="en-US" sz="1600" b="1" i="0" u="none" strike="noStrike" kern="1200" cap="none" spc="0" normalizeH="0" noProof="0">
                <a:ln>
                  <a:noFill/>
                </a:ln>
                <a:solidFill>
                  <a:schemeClr val="bg1"/>
                </a:solidFill>
                <a:effectLst/>
                <a:uLnTx/>
                <a:uFillTx/>
                <a:latin typeface="Apple Braille"/>
              </a:rPr>
              <a:t> </a:t>
            </a:r>
            <a:r>
              <a:rPr kumimoji="0" lang="en-US" sz="1600" b="1" i="0" u="none" strike="noStrike" kern="1200" cap="none" spc="0" normalizeH="0" noProof="0" dirty="0" err="1">
                <a:ln>
                  <a:noFill/>
                </a:ln>
                <a:solidFill>
                  <a:schemeClr val="bg1"/>
                </a:solidFill>
                <a:effectLst/>
                <a:uLnTx/>
                <a:uFillTx/>
                <a:latin typeface="Apple Braille"/>
              </a:rPr>
              <a:t>tenaga</a:t>
            </a:r>
            <a:r>
              <a:rPr lang="en-US" sz="1600" b="1" dirty="0">
                <a:solidFill>
                  <a:schemeClr val="bg1"/>
                </a:solidFill>
                <a:latin typeface="Apple Braille"/>
              </a:rPr>
              <a:t> </a:t>
            </a:r>
            <a:r>
              <a:rPr lang="en-US" sz="1600" b="1" dirty="0" err="1">
                <a:solidFill>
                  <a:schemeClr val="bg1"/>
                </a:solidFill>
                <a:latin typeface="Apple Braille"/>
              </a:rPr>
              <a:t>tekhnisi</a:t>
            </a:r>
            <a:r>
              <a:rPr lang="en-US" sz="1600" b="1" dirty="0">
                <a:solidFill>
                  <a:schemeClr val="bg1"/>
                </a:solidFill>
                <a:latin typeface="Apple Braille"/>
              </a:rPr>
              <a:t>/</a:t>
            </a:r>
            <a:r>
              <a:rPr lang="en-US" sz="1600" b="1" dirty="0" err="1">
                <a:solidFill>
                  <a:schemeClr val="bg1"/>
                </a:solidFill>
                <a:latin typeface="Apple Braille"/>
              </a:rPr>
              <a:t>analis</a:t>
            </a:r>
            <a:r>
              <a:rPr lang="en-US" sz="1600" b="1" dirty="0">
                <a:solidFill>
                  <a:schemeClr val="bg1"/>
                </a:solidFill>
                <a:latin typeface="Apple Braille"/>
              </a:rPr>
              <a:t> dan operator (</a:t>
            </a:r>
            <a:r>
              <a:rPr lang="en-US" sz="1600" b="1" dirty="0" err="1">
                <a:solidFill>
                  <a:schemeClr val="bg1"/>
                </a:solidFill>
                <a:latin typeface="Apple Braille"/>
              </a:rPr>
              <a:t>terampil</a:t>
            </a:r>
            <a:r>
              <a:rPr lang="en-US" sz="1600" b="1" dirty="0">
                <a:solidFill>
                  <a:schemeClr val="bg1"/>
                </a:solidFill>
                <a:latin typeface="Apple Braille"/>
              </a:rPr>
              <a:t>)</a:t>
            </a:r>
            <a:endParaRPr kumimoji="0" lang="id-ID" sz="1600" i="0" u="none" strike="noStrike" kern="1200" cap="none" spc="0" normalizeH="0" baseline="0" noProof="0" dirty="0">
              <a:ln>
                <a:noFill/>
              </a:ln>
              <a:solidFill>
                <a:schemeClr val="bg1"/>
              </a:solidFill>
              <a:effectLst/>
              <a:uLnTx/>
              <a:uFillTx/>
              <a:latin typeface="Apple Braille"/>
            </a:endParaRPr>
          </a:p>
        </p:txBody>
      </p:sp>
      <p:sp>
        <p:nvSpPr>
          <p:cNvPr id="15" name="TextBox 12">
            <a:extLst>
              <a:ext uri="{FF2B5EF4-FFF2-40B4-BE49-F238E27FC236}">
                <a16:creationId xmlns:a16="http://schemas.microsoft.com/office/drawing/2014/main" id="{29A07DB8-2F5E-9C9C-D92B-42FE4FBDCA43}"/>
              </a:ext>
            </a:extLst>
          </p:cNvPr>
          <p:cNvSpPr txBox="1">
            <a:spLocks noChangeArrowheads="1"/>
          </p:cNvSpPr>
          <p:nvPr/>
        </p:nvSpPr>
        <p:spPr bwMode="auto">
          <a:xfrm>
            <a:off x="4511757" y="5321375"/>
            <a:ext cx="7278130" cy="1111306"/>
          </a:xfrm>
          <a:prstGeom prst="rect">
            <a:avLst/>
          </a:prstGeom>
          <a:solidFill>
            <a:schemeClr val="tx1">
              <a:lumMod val="50000"/>
              <a:lumOff val="50000"/>
            </a:schemeClr>
          </a:solidFill>
          <a:ln/>
          <a:effectLst>
            <a:glow rad="228600">
              <a:schemeClr val="accent3">
                <a:satMod val="175000"/>
                <a:alpha val="40000"/>
              </a:schemeClr>
            </a:glow>
          </a:effectLst>
        </p:spPr>
        <p:style>
          <a:lnRef idx="3">
            <a:schemeClr val="lt1"/>
          </a:lnRef>
          <a:fillRef idx="1">
            <a:schemeClr val="accent6"/>
          </a:fillRef>
          <a:effectRef idx="1">
            <a:schemeClr val="accent6"/>
          </a:effectRef>
          <a:fontRef idx="minor">
            <a:schemeClr val="lt1"/>
          </a:fontRef>
        </p:style>
        <p:txBody>
          <a:bodyPr wrap="square" lIns="64238" tIns="32119" rIns="64238" bIns="321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40705" eaLnBrk="1" hangingPunct="1">
              <a:defRPr/>
            </a:pPr>
            <a:r>
              <a:rPr lang="en-US" sz="1600" dirty="0" err="1">
                <a:solidFill>
                  <a:schemeClr val="bg1"/>
                </a:solidFill>
                <a:latin typeface="Apple Braille"/>
              </a:rPr>
              <a:t>Dengan</a:t>
            </a:r>
            <a:r>
              <a:rPr lang="en-US" sz="1600" dirty="0">
                <a:solidFill>
                  <a:schemeClr val="bg1"/>
                </a:solidFill>
                <a:latin typeface="Apple Braille"/>
              </a:rPr>
              <a:t> </a:t>
            </a:r>
            <a:r>
              <a:rPr lang="en-US" sz="1600" dirty="0" err="1">
                <a:solidFill>
                  <a:schemeClr val="bg1"/>
                </a:solidFill>
                <a:latin typeface="Apple Braille"/>
              </a:rPr>
              <a:t>demikian</a:t>
            </a:r>
            <a:r>
              <a:rPr lang="en-US" sz="1600" dirty="0">
                <a:solidFill>
                  <a:schemeClr val="bg1"/>
                </a:solidFill>
                <a:latin typeface="Apple Braille"/>
              </a:rPr>
              <a:t> </a:t>
            </a:r>
            <a:r>
              <a:rPr lang="en-US" sz="1600" dirty="0" err="1">
                <a:solidFill>
                  <a:schemeClr val="bg1"/>
                </a:solidFill>
                <a:latin typeface="Apple Braille"/>
              </a:rPr>
              <a:t>terdapat</a:t>
            </a:r>
            <a:r>
              <a:rPr lang="en-US" sz="1600" dirty="0">
                <a:solidFill>
                  <a:schemeClr val="bg1"/>
                </a:solidFill>
                <a:latin typeface="Apple Braille"/>
              </a:rPr>
              <a:t> </a:t>
            </a:r>
            <a:r>
              <a:rPr lang="en-US" sz="1600" b="1" dirty="0">
                <a:solidFill>
                  <a:srgbClr val="FFFF00"/>
                </a:solidFill>
                <a:latin typeface="Apple Braille"/>
              </a:rPr>
              <a:t>GAP</a:t>
            </a:r>
            <a:r>
              <a:rPr lang="en-US" sz="1600" dirty="0">
                <a:solidFill>
                  <a:schemeClr val="bg1"/>
                </a:solidFill>
                <a:latin typeface="Apple Braille"/>
              </a:rPr>
              <a:t> </a:t>
            </a:r>
            <a:r>
              <a:rPr lang="id-ID" sz="1600" dirty="0">
                <a:solidFill>
                  <a:schemeClr val="bg1"/>
                </a:solidFill>
                <a:latin typeface="Apple Braille"/>
              </a:rPr>
              <a:t>tenaga kerja </a:t>
            </a:r>
          </a:p>
          <a:p>
            <a:pPr algn="ctr" defTabSz="640705" eaLnBrk="1" hangingPunct="1">
              <a:defRPr/>
            </a:pPr>
            <a:r>
              <a:rPr lang="id-ID" sz="1600" dirty="0">
                <a:solidFill>
                  <a:schemeClr val="bg1"/>
                </a:solidFill>
                <a:latin typeface="Apple Braille"/>
              </a:rPr>
              <a:t>sektor konstruksi </a:t>
            </a:r>
            <a:r>
              <a:rPr lang="en-US" sz="1600" err="1">
                <a:solidFill>
                  <a:schemeClr val="bg1"/>
                </a:solidFill>
                <a:latin typeface="Apple Braille"/>
              </a:rPr>
              <a:t>sebesar</a:t>
            </a:r>
            <a:r>
              <a:rPr lang="id-ID" sz="1600">
                <a:solidFill>
                  <a:schemeClr val="bg1"/>
                </a:solidFill>
                <a:latin typeface="Apple Braille"/>
              </a:rPr>
              <a:t> </a:t>
            </a:r>
            <a:r>
              <a:rPr lang="en-US" sz="2000" b="1">
                <a:solidFill>
                  <a:srgbClr val="FFFF00"/>
                </a:solidFill>
                <a:latin typeface="Apple Braille"/>
              </a:rPr>
              <a:t>61.450 </a:t>
            </a:r>
            <a:r>
              <a:rPr lang="id-ID" sz="2000" b="1">
                <a:solidFill>
                  <a:srgbClr val="FFFF00"/>
                </a:solidFill>
                <a:latin typeface="Apple Braille"/>
              </a:rPr>
              <a:t>orang</a:t>
            </a:r>
            <a:r>
              <a:rPr lang="id-ID" sz="2000" b="1" dirty="0">
                <a:solidFill>
                  <a:srgbClr val="FFFF00"/>
                </a:solidFill>
                <a:latin typeface="Apple Braille"/>
              </a:rPr>
              <a:t>, masih terjadi </a:t>
            </a:r>
            <a:r>
              <a:rPr lang="id-ID" sz="2000" b="1">
                <a:solidFill>
                  <a:srgbClr val="FFFF00"/>
                </a:solidFill>
                <a:latin typeface="Apple Braille"/>
              </a:rPr>
              <a:t>GAP </a:t>
            </a:r>
            <a:r>
              <a:rPr lang="en-US" sz="2000" b="1">
                <a:solidFill>
                  <a:srgbClr val="FFFF00"/>
                </a:solidFill>
                <a:latin typeface="Apple Braille"/>
              </a:rPr>
              <a:t>58,30</a:t>
            </a:r>
            <a:r>
              <a:rPr lang="id-ID" sz="2000" b="1">
                <a:solidFill>
                  <a:srgbClr val="FFFF00"/>
                </a:solidFill>
                <a:latin typeface="Apple Braille"/>
              </a:rPr>
              <a:t>% </a:t>
            </a:r>
            <a:endParaRPr lang="id-ID" sz="2000" b="1" dirty="0">
              <a:solidFill>
                <a:srgbClr val="FFFF00"/>
              </a:solidFill>
              <a:latin typeface="Apple Braille"/>
            </a:endParaRPr>
          </a:p>
          <a:p>
            <a:pPr algn="ctr" defTabSz="640705" eaLnBrk="1" hangingPunct="1">
              <a:defRPr/>
            </a:pPr>
            <a:r>
              <a:rPr lang="en-US" sz="1600" b="1" dirty="0">
                <a:solidFill>
                  <a:schemeClr val="bg1"/>
                </a:solidFill>
                <a:latin typeface="Apple Braille"/>
              </a:rPr>
              <a:t> </a:t>
            </a:r>
            <a:r>
              <a:rPr lang="en-US" sz="1600" dirty="0" err="1">
                <a:solidFill>
                  <a:schemeClr val="bg1"/>
                </a:solidFill>
                <a:latin typeface="Apple Braille"/>
              </a:rPr>
              <a:t>didominasi</a:t>
            </a:r>
            <a:r>
              <a:rPr lang="en-US" sz="1600" dirty="0">
                <a:solidFill>
                  <a:schemeClr val="bg1"/>
                </a:solidFill>
                <a:latin typeface="Apple Braille"/>
              </a:rPr>
              <a:t> oleh</a:t>
            </a:r>
            <a:r>
              <a:rPr lang="id-ID" sz="1600" dirty="0">
                <a:solidFill>
                  <a:schemeClr val="bg1"/>
                </a:solidFill>
                <a:latin typeface="Apple Braille"/>
              </a:rPr>
              <a:t> tingkat pendidikan SD – SMA sederajat</a:t>
            </a:r>
            <a:r>
              <a:rPr lang="en-US" sz="1600" dirty="0">
                <a:solidFill>
                  <a:schemeClr val="bg1"/>
                </a:solidFill>
                <a:latin typeface="Apple Braille"/>
              </a:rPr>
              <a:t> </a:t>
            </a:r>
            <a:r>
              <a:rPr kumimoji="0" lang="en-US" sz="1600" b="1" i="0" u="none" strike="noStrike" kern="1200" cap="none" spc="0" normalizeH="0" noProof="0" dirty="0" err="1">
                <a:ln>
                  <a:noFill/>
                </a:ln>
                <a:solidFill>
                  <a:schemeClr val="bg1"/>
                </a:solidFill>
                <a:effectLst/>
                <a:uLnTx/>
                <a:uFillTx/>
                <a:latin typeface="Apple Braille"/>
              </a:rPr>
              <a:t>tenaga</a:t>
            </a:r>
            <a:r>
              <a:rPr lang="en-US" sz="1600" b="1" dirty="0">
                <a:solidFill>
                  <a:schemeClr val="bg1"/>
                </a:solidFill>
                <a:latin typeface="Apple Braille"/>
              </a:rPr>
              <a:t> </a:t>
            </a:r>
            <a:r>
              <a:rPr lang="en-US" sz="1600" b="1" dirty="0" err="1">
                <a:solidFill>
                  <a:schemeClr val="bg1"/>
                </a:solidFill>
                <a:latin typeface="Apple Braille"/>
              </a:rPr>
              <a:t>tekhnisi</a:t>
            </a:r>
            <a:r>
              <a:rPr lang="en-US" sz="1600" b="1" dirty="0">
                <a:solidFill>
                  <a:schemeClr val="bg1"/>
                </a:solidFill>
                <a:latin typeface="Apple Braille"/>
              </a:rPr>
              <a:t>/</a:t>
            </a:r>
            <a:r>
              <a:rPr lang="en-US" sz="1600" b="1" dirty="0" err="1">
                <a:solidFill>
                  <a:schemeClr val="bg1"/>
                </a:solidFill>
                <a:latin typeface="Apple Braille"/>
              </a:rPr>
              <a:t>analis</a:t>
            </a:r>
            <a:r>
              <a:rPr lang="en-US" sz="1600" b="1" dirty="0">
                <a:solidFill>
                  <a:schemeClr val="bg1"/>
                </a:solidFill>
                <a:latin typeface="Apple Braille"/>
              </a:rPr>
              <a:t> dan operator (</a:t>
            </a:r>
            <a:r>
              <a:rPr lang="en-US" sz="1600" b="1" dirty="0" err="1">
                <a:solidFill>
                  <a:schemeClr val="bg1"/>
                </a:solidFill>
                <a:latin typeface="Apple Braille"/>
              </a:rPr>
              <a:t>terampil</a:t>
            </a:r>
            <a:r>
              <a:rPr lang="en-US" sz="1600" b="1" dirty="0">
                <a:solidFill>
                  <a:schemeClr val="bg1"/>
                </a:solidFill>
                <a:latin typeface="Apple Braille"/>
              </a:rPr>
              <a:t>)</a:t>
            </a:r>
            <a:endParaRPr lang="id-ID" sz="1600" b="1" dirty="0">
              <a:solidFill>
                <a:schemeClr val="bg1"/>
              </a:solidFill>
              <a:latin typeface="Apple Braille"/>
            </a:endParaRPr>
          </a:p>
        </p:txBody>
      </p:sp>
      <p:pic>
        <p:nvPicPr>
          <p:cNvPr id="21" name="Picture 20">
            <a:extLst>
              <a:ext uri="{FF2B5EF4-FFF2-40B4-BE49-F238E27FC236}">
                <a16:creationId xmlns:a16="http://schemas.microsoft.com/office/drawing/2014/main" id="{DEF64FD2-7520-15E7-F9A3-361AB09DC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0115" y="74739"/>
            <a:ext cx="348806" cy="441938"/>
          </a:xfrm>
          <a:prstGeom prst="rect">
            <a:avLst/>
          </a:prstGeom>
        </p:spPr>
      </p:pic>
      <p:sp>
        <p:nvSpPr>
          <p:cNvPr id="22" name="Rectangle 21">
            <a:extLst>
              <a:ext uri="{FF2B5EF4-FFF2-40B4-BE49-F238E27FC236}">
                <a16:creationId xmlns:a16="http://schemas.microsoft.com/office/drawing/2014/main" id="{6347957E-625B-AA0F-8461-281327E34AC0}"/>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6" name="Curved Up Arrow 5">
            <a:extLst>
              <a:ext uri="{FF2B5EF4-FFF2-40B4-BE49-F238E27FC236}">
                <a16:creationId xmlns:a16="http://schemas.microsoft.com/office/drawing/2014/main" id="{BDD984F0-6A78-CE2F-246A-8E34883C6CDB}"/>
              </a:ext>
            </a:extLst>
          </p:cNvPr>
          <p:cNvSpPr/>
          <p:nvPr/>
        </p:nvSpPr>
        <p:spPr>
          <a:xfrm rot="3489415">
            <a:off x="1031136" y="3152903"/>
            <a:ext cx="1143000" cy="870277"/>
          </a:xfrm>
          <a:prstGeom prst="curvedUp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Up Arrow 22">
            <a:extLst>
              <a:ext uri="{FF2B5EF4-FFF2-40B4-BE49-F238E27FC236}">
                <a16:creationId xmlns:a16="http://schemas.microsoft.com/office/drawing/2014/main" id="{9EBC0C03-129A-ED49-A548-AC9D67B552DE}"/>
              </a:ext>
            </a:extLst>
          </p:cNvPr>
          <p:cNvSpPr/>
          <p:nvPr/>
        </p:nvSpPr>
        <p:spPr>
          <a:xfrm rot="3620571" flipV="1">
            <a:off x="10835199" y="3858789"/>
            <a:ext cx="1143000" cy="888635"/>
          </a:xfrm>
          <a:prstGeom prst="curvedUp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389382CA-1A23-978F-D67F-45557B95E250}"/>
              </a:ext>
            </a:extLst>
          </p:cNvPr>
          <p:cNvSpPr txBox="1">
            <a:spLocks noChangeArrowheads="1"/>
          </p:cNvSpPr>
          <p:nvPr/>
        </p:nvSpPr>
        <p:spPr bwMode="auto">
          <a:xfrm>
            <a:off x="414863" y="1388435"/>
            <a:ext cx="5760513" cy="1071371"/>
          </a:xfrm>
          <a:prstGeom prst="rect">
            <a:avLst/>
          </a:prstGeom>
          <a:solidFill>
            <a:schemeClr val="tx1">
              <a:lumMod val="65000"/>
              <a:lumOff val="35000"/>
            </a:schemeClr>
          </a:solidFill>
          <a:ln/>
          <a:effectLst>
            <a:glow rad="228600">
              <a:schemeClr val="accent3">
                <a:satMod val="175000"/>
                <a:alpha val="40000"/>
              </a:schemeClr>
            </a:glow>
          </a:effectLst>
        </p:spPr>
        <p:style>
          <a:lnRef idx="3">
            <a:schemeClr val="lt1"/>
          </a:lnRef>
          <a:fillRef idx="1">
            <a:schemeClr val="dk1"/>
          </a:fillRef>
          <a:effectRef idx="1">
            <a:schemeClr val="dk1"/>
          </a:effectRef>
          <a:fontRef idx="minor">
            <a:schemeClr val="lt1"/>
          </a:fontRef>
        </p:style>
        <p:txBody>
          <a:bodyPr wrap="square" lIns="85650" tIns="42825" rIns="85650" bIns="4282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85427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chemeClr val="bg1"/>
                </a:solidFill>
                <a:effectLst/>
                <a:uLnTx/>
                <a:uFillTx/>
                <a:latin typeface="Apple Braille"/>
              </a:rPr>
              <a:t>Jumlah</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2400" b="1" i="0" u="none" strike="noStrike" kern="1200" cap="none" spc="0" normalizeH="0" baseline="0" noProof="0" dirty="0" err="1">
                <a:ln>
                  <a:noFill/>
                </a:ln>
                <a:solidFill>
                  <a:schemeClr val="bg1"/>
                </a:solidFill>
                <a:effectLst/>
                <a:uLnTx/>
                <a:uFillTx/>
                <a:latin typeface="Apple Braille"/>
              </a:rPr>
              <a:t>angka</a:t>
            </a:r>
            <a:r>
              <a:rPr kumimoji="0" lang="en-US" sz="2400" b="1" i="0" u="none" strike="noStrike" kern="1200" cap="none" spc="0" normalizeH="0" baseline="0" noProof="0" dirty="0">
                <a:ln>
                  <a:noFill/>
                </a:ln>
                <a:solidFill>
                  <a:schemeClr val="bg1"/>
                </a:solidFill>
                <a:effectLst/>
                <a:uLnTx/>
                <a:uFillTx/>
                <a:latin typeface="Apple Braille"/>
              </a:rPr>
              <a:t> </a:t>
            </a:r>
            <a:r>
              <a:rPr kumimoji="0" lang="en-US" sz="2400" b="1" i="0" u="none" strike="noStrike" kern="1200" cap="none" spc="0" normalizeH="0" baseline="0" noProof="0" dirty="0" err="1">
                <a:ln>
                  <a:noFill/>
                </a:ln>
                <a:solidFill>
                  <a:schemeClr val="bg1"/>
                </a:solidFill>
                <a:effectLst/>
                <a:uLnTx/>
                <a:uFillTx/>
                <a:latin typeface="Apple Braille"/>
              </a:rPr>
              <a:t>penggangguran</a:t>
            </a:r>
            <a:r>
              <a:rPr kumimoji="0" lang="en-US" sz="2400" b="1"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a:ln>
                  <a:noFill/>
                </a:ln>
                <a:solidFill>
                  <a:schemeClr val="bg1"/>
                </a:solidFill>
                <a:effectLst/>
                <a:uLnTx/>
                <a:uFillTx/>
                <a:latin typeface="Apple Braille"/>
              </a:rPr>
              <a:t>di Wilayah </a:t>
            </a:r>
            <a:r>
              <a:rPr kumimoji="0" lang="en-US" sz="1600" b="0" i="0" u="none" strike="noStrike" kern="1200" cap="none" spc="0" normalizeH="0" baseline="0" noProof="0" dirty="0" err="1">
                <a:ln>
                  <a:noFill/>
                </a:ln>
                <a:solidFill>
                  <a:schemeClr val="bg1"/>
                </a:solidFill>
                <a:effectLst/>
                <a:uLnTx/>
                <a:uFillTx/>
                <a:latin typeface="Apple Braille"/>
              </a:rPr>
              <a:t>Provinsi</a:t>
            </a:r>
            <a:r>
              <a:rPr kumimoji="0" lang="en-US" sz="1600" b="0" i="0" u="none" strike="noStrike" kern="1200" cap="none" spc="0" normalizeH="0" baseline="0" noProof="0" dirty="0">
                <a:ln>
                  <a:noFill/>
                </a:ln>
                <a:solidFill>
                  <a:schemeClr val="bg1"/>
                </a:solidFill>
                <a:effectLst/>
                <a:uLnTx/>
                <a:uFillTx/>
                <a:latin typeface="Apple Braille"/>
              </a:rPr>
              <a:t> Kalimantan Timur </a:t>
            </a:r>
            <a:r>
              <a:rPr lang="id-ID" sz="1600" dirty="0">
                <a:solidFill>
                  <a:schemeClr val="bg1"/>
                </a:solidFill>
                <a:latin typeface="Apple Braille"/>
              </a:rPr>
              <a:t>tahun 2021</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2000" b="1" i="0" u="none" strike="noStrike" kern="1200" cap="none" spc="0" normalizeH="0" baseline="0" noProof="0" dirty="0">
                <a:ln>
                  <a:noFill/>
                </a:ln>
                <a:solidFill>
                  <a:schemeClr val="bg1"/>
                </a:solidFill>
                <a:effectLst/>
                <a:uLnTx/>
                <a:uFillTx/>
                <a:latin typeface="Apple Braille"/>
              </a:rPr>
              <a:t>126.</a:t>
            </a:r>
            <a:r>
              <a:rPr kumimoji="0" lang="id-ID" sz="2000" b="1" i="0" u="none" strike="noStrike" kern="1200" cap="none" spc="0" normalizeH="0" baseline="0" noProof="0" dirty="0">
                <a:ln>
                  <a:noFill/>
                </a:ln>
                <a:solidFill>
                  <a:schemeClr val="bg1"/>
                </a:solidFill>
                <a:effectLst/>
                <a:uLnTx/>
                <a:uFillTx/>
                <a:latin typeface="Apple Braille"/>
              </a:rPr>
              <a:t>186</a:t>
            </a:r>
            <a:r>
              <a:rPr kumimoji="0" lang="en-US" sz="2000" b="1" i="0" u="none" strike="noStrike" kern="1200" cap="none" spc="0" normalizeH="0" baseline="0" noProof="0" dirty="0">
                <a:ln>
                  <a:noFill/>
                </a:ln>
                <a:solidFill>
                  <a:schemeClr val="bg1"/>
                </a:solidFill>
                <a:effectLst/>
                <a:uLnTx/>
                <a:uFillTx/>
                <a:latin typeface="Apple Braille"/>
              </a:rPr>
              <a:t> orang</a:t>
            </a:r>
            <a:r>
              <a:rPr kumimoji="0" lang="id-ID" sz="2000" b="1" i="0" u="none" strike="noStrike" kern="1200" cap="none" spc="0" normalizeH="0" baseline="0" noProof="0" dirty="0">
                <a:ln>
                  <a:noFill/>
                </a:ln>
                <a:solidFill>
                  <a:schemeClr val="bg1"/>
                </a:solidFill>
                <a:effectLst/>
                <a:uLnTx/>
                <a:uFillTx/>
                <a:latin typeface="Apple Braille"/>
              </a:rPr>
              <a:t>, </a:t>
            </a:r>
            <a:r>
              <a:rPr kumimoji="0" lang="id-ID" sz="2000" i="0" u="none" strike="noStrike" kern="1200" cap="none" spc="0" normalizeH="0" baseline="0" noProof="0" dirty="0">
                <a:ln>
                  <a:noFill/>
                </a:ln>
                <a:solidFill>
                  <a:schemeClr val="bg1"/>
                </a:solidFill>
                <a:effectLst/>
                <a:uLnTx/>
                <a:uFillTx/>
                <a:latin typeface="Apple Braille"/>
              </a:rPr>
              <a:t>tahun 2022 105.882 orang</a:t>
            </a:r>
          </a:p>
        </p:txBody>
      </p:sp>
    </p:spTree>
    <p:extLst>
      <p:ext uri="{BB962C8B-B14F-4D97-AF65-F5344CB8AC3E}">
        <p14:creationId xmlns:p14="http://schemas.microsoft.com/office/powerpoint/2010/main" val="29370482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3916F-C60A-E911-6969-40CE7E054ADD}"/>
            </a:ext>
          </a:extLst>
        </p:cNvPr>
        <p:cNvGrpSpPr/>
        <p:nvPr/>
      </p:nvGrpSpPr>
      <p:grpSpPr>
        <a:xfrm>
          <a:off x="0" y="0"/>
          <a:ext cx="0" cy="0"/>
          <a:chOff x="0" y="0"/>
          <a:chExt cx="0" cy="0"/>
        </a:xfrm>
      </p:grpSpPr>
      <p:grpSp>
        <p:nvGrpSpPr>
          <p:cNvPr id="14" name="object 2">
            <a:extLst>
              <a:ext uri="{FF2B5EF4-FFF2-40B4-BE49-F238E27FC236}">
                <a16:creationId xmlns:a16="http://schemas.microsoft.com/office/drawing/2014/main" id="{C2398367-58D7-FD49-F8D1-DA04BFED0232}"/>
              </a:ext>
            </a:extLst>
          </p:cNvPr>
          <p:cNvGrpSpPr/>
          <p:nvPr/>
        </p:nvGrpSpPr>
        <p:grpSpPr>
          <a:xfrm>
            <a:off x="0" y="0"/>
            <a:ext cx="12192340" cy="6854613"/>
            <a:chOff x="5950839" y="0"/>
            <a:chExt cx="3193415" cy="5140960"/>
          </a:xfrm>
          <a:blipFill>
            <a:blip r:embed="rId2" cstate="print"/>
            <a:stretch>
              <a:fillRect/>
            </a:stretch>
          </a:blipFill>
        </p:grpSpPr>
        <p:sp>
          <p:nvSpPr>
            <p:cNvPr id="16" name="object 3">
              <a:extLst>
                <a:ext uri="{FF2B5EF4-FFF2-40B4-BE49-F238E27FC236}">
                  <a16:creationId xmlns:a16="http://schemas.microsoft.com/office/drawing/2014/main" id="{7F300006-8CF8-4C81-AD64-4B206660C251}"/>
                </a:ext>
              </a:extLst>
            </p:cNvPr>
            <p:cNvSpPr/>
            <p:nvPr/>
          </p:nvSpPr>
          <p:spPr>
            <a:xfrm>
              <a:off x="5950839" y="0"/>
              <a:ext cx="3193160" cy="5140960"/>
            </a:xfrm>
            <a:prstGeom prst="rect">
              <a:avLst/>
            </a:prstGeom>
            <a:grpFill/>
          </p:spPr>
          <p:txBody>
            <a:bodyPr wrap="square" lIns="0" tIns="0" rIns="0" bIns="0" rtlCol="0"/>
            <a:lstStyle/>
            <a:p>
              <a:endParaRPr sz="2400"/>
            </a:p>
          </p:txBody>
        </p:sp>
        <p:sp>
          <p:nvSpPr>
            <p:cNvPr id="17" name="object 4">
              <a:extLst>
                <a:ext uri="{FF2B5EF4-FFF2-40B4-BE49-F238E27FC236}">
                  <a16:creationId xmlns:a16="http://schemas.microsoft.com/office/drawing/2014/main" id="{E74DFE38-9F06-846C-DF9B-79FC61079FE5}"/>
                </a:ext>
              </a:extLst>
            </p:cNvPr>
            <p:cNvSpPr/>
            <p:nvPr/>
          </p:nvSpPr>
          <p:spPr>
            <a:xfrm>
              <a:off x="5950839" y="3"/>
              <a:ext cx="2982849" cy="5140960"/>
            </a:xfrm>
            <a:prstGeom prst="rect">
              <a:avLst/>
            </a:prstGeom>
            <a:grpFill/>
          </p:spPr>
          <p:txBody>
            <a:bodyPr wrap="square" lIns="0" tIns="0" rIns="0" bIns="0" rtlCol="0"/>
            <a:lstStyle/>
            <a:p>
              <a:endParaRPr sz="2400" dirty="0"/>
            </a:p>
          </p:txBody>
        </p:sp>
      </p:grpSp>
      <p:sp>
        <p:nvSpPr>
          <p:cNvPr id="2" name="Title 1">
            <a:extLst>
              <a:ext uri="{FF2B5EF4-FFF2-40B4-BE49-F238E27FC236}">
                <a16:creationId xmlns:a16="http://schemas.microsoft.com/office/drawing/2014/main" id="{E7B39608-5D18-3F53-904E-165E1FBEC9AA}"/>
              </a:ext>
            </a:extLst>
          </p:cNvPr>
          <p:cNvSpPr>
            <a:spLocks noGrp="1"/>
          </p:cNvSpPr>
          <p:nvPr>
            <p:ph type="title"/>
          </p:nvPr>
        </p:nvSpPr>
        <p:spPr>
          <a:xfrm>
            <a:off x="344898" y="105985"/>
            <a:ext cx="11568559" cy="1325563"/>
          </a:xfrm>
          <a:effectLst>
            <a:glow rad="139700">
              <a:schemeClr val="accent5">
                <a:satMod val="175000"/>
                <a:alpha val="40000"/>
              </a:schemeClr>
            </a:glow>
          </a:effectLst>
        </p:spPr>
        <p:txBody>
          <a:bodyPr>
            <a:normAutofit/>
          </a:bodyPr>
          <a:lstStyle/>
          <a:p>
            <a:r>
              <a:rPr lang="en-US" sz="3600" b="1" dirty="0">
                <a:effectLst>
                  <a:glow rad="228600">
                    <a:schemeClr val="accent3">
                      <a:satMod val="175000"/>
                      <a:alpha val="40000"/>
                    </a:schemeClr>
                  </a:glow>
                </a:effectLst>
                <a:latin typeface="+mn-lt"/>
              </a:rPr>
              <a:t>KONDISI TENAGA KERJA KONSTRUKSI </a:t>
            </a:r>
            <a:br>
              <a:rPr lang="en-US" sz="3600" b="1" dirty="0">
                <a:effectLst>
                  <a:glow rad="228600">
                    <a:schemeClr val="accent3">
                      <a:satMod val="175000"/>
                      <a:alpha val="40000"/>
                    </a:schemeClr>
                  </a:glow>
                </a:effectLst>
                <a:latin typeface="+mn-lt"/>
              </a:rPr>
            </a:br>
            <a:r>
              <a:rPr lang="en-US" sz="3600" b="1" dirty="0">
                <a:effectLst>
                  <a:glow rad="228600">
                    <a:schemeClr val="accent3">
                      <a:satMod val="175000"/>
                      <a:alpha val="40000"/>
                    </a:schemeClr>
                  </a:glow>
                </a:effectLst>
                <a:latin typeface="+mn-lt"/>
              </a:rPr>
              <a:t>PROV. KALTIM </a:t>
            </a:r>
            <a:r>
              <a:rPr lang="en-US" sz="3600" b="1">
                <a:effectLst>
                  <a:glow rad="228600">
                    <a:schemeClr val="accent3">
                      <a:satMod val="175000"/>
                      <a:alpha val="40000"/>
                    </a:schemeClr>
                  </a:glow>
                </a:effectLst>
                <a:latin typeface="+mn-lt"/>
              </a:rPr>
              <a:t>TAHUN 2024</a:t>
            </a:r>
            <a:endParaRPr lang="en-US" sz="3600" b="1" dirty="0">
              <a:effectLst>
                <a:glow rad="228600">
                  <a:schemeClr val="accent3">
                    <a:satMod val="175000"/>
                    <a:alpha val="40000"/>
                  </a:schemeClr>
                </a:glow>
              </a:effectLst>
              <a:latin typeface="+mn-lt"/>
            </a:endParaRPr>
          </a:p>
        </p:txBody>
      </p:sp>
      <p:sp>
        <p:nvSpPr>
          <p:cNvPr id="13" name="TextBox 12">
            <a:extLst>
              <a:ext uri="{FF2B5EF4-FFF2-40B4-BE49-F238E27FC236}">
                <a16:creationId xmlns:a16="http://schemas.microsoft.com/office/drawing/2014/main" id="{C8BD8C83-64A4-6B89-3DDE-9CD96C1D59DD}"/>
              </a:ext>
            </a:extLst>
          </p:cNvPr>
          <p:cNvSpPr txBox="1">
            <a:spLocks noChangeArrowheads="1"/>
          </p:cNvSpPr>
          <p:nvPr/>
        </p:nvSpPr>
        <p:spPr bwMode="auto">
          <a:xfrm>
            <a:off x="2835445" y="3019346"/>
            <a:ext cx="7753919" cy="1317593"/>
          </a:xfrm>
          <a:prstGeom prst="rect">
            <a:avLst/>
          </a:prstGeom>
          <a:solidFill>
            <a:schemeClr val="tx1">
              <a:lumMod val="75000"/>
              <a:lumOff val="25000"/>
            </a:schemeClr>
          </a:solidFill>
          <a:ln/>
          <a:effectLst>
            <a:glow rad="2286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lIns="85650" tIns="42825" rIns="85650" bIns="4282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854273" rtl="0" eaLnBrk="1" fontAlgn="base" latinLnBrk="0" hangingPunct="1">
              <a:lnSpc>
                <a:spcPct val="100000"/>
              </a:lnSpc>
              <a:spcBef>
                <a:spcPct val="0"/>
              </a:spcBef>
              <a:spcAft>
                <a:spcPct val="0"/>
              </a:spcAft>
              <a:buClrTx/>
              <a:buSzTx/>
              <a:buFontTx/>
              <a:buNone/>
              <a:tabLst/>
              <a:defRPr/>
            </a:pPr>
            <a:r>
              <a:rPr kumimoji="0" lang="id-ID" sz="1600" b="0" i="0" u="none" strike="noStrike" kern="1200" cap="none" spc="0" normalizeH="0" baseline="0" noProof="0" dirty="0">
                <a:ln>
                  <a:noFill/>
                </a:ln>
                <a:solidFill>
                  <a:schemeClr val="bg1"/>
                </a:solidFill>
                <a:effectLst/>
                <a:uLnTx/>
                <a:uFillTx/>
                <a:latin typeface="Apple Braille"/>
              </a:rPr>
              <a:t>Berdasarkan data </a:t>
            </a:r>
            <a:r>
              <a:rPr kumimoji="0" lang="en-US" sz="1600" b="0" i="0" u="none" strike="noStrike" kern="1200" cap="none" spc="0" normalizeH="0" baseline="0" noProof="0" dirty="0">
                <a:ln>
                  <a:noFill/>
                </a:ln>
                <a:solidFill>
                  <a:schemeClr val="bg1"/>
                </a:solidFill>
                <a:effectLst/>
                <a:uLnTx/>
                <a:uFillTx/>
                <a:latin typeface="Apple Braille"/>
              </a:rPr>
              <a:t>LPJK Prov. </a:t>
            </a:r>
            <a:r>
              <a:rPr kumimoji="0" lang="en-US" sz="1600" b="0" i="0" u="none" strike="noStrike" kern="1200" cap="none" spc="0" normalizeH="0" baseline="0" noProof="0" dirty="0" err="1">
                <a:ln>
                  <a:noFill/>
                </a:ln>
                <a:solidFill>
                  <a:schemeClr val="bg1"/>
                </a:solidFill>
                <a:effectLst/>
                <a:uLnTx/>
                <a:uFillTx/>
                <a:latin typeface="Apple Braille"/>
              </a:rPr>
              <a:t>Kaltim</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Balai</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Wil</a:t>
            </a:r>
            <a:r>
              <a:rPr kumimoji="0" lang="en-US" sz="1600" b="0" i="0" u="none" strike="noStrike" kern="1200" cap="none" spc="0" normalizeH="0" baseline="0" noProof="0" dirty="0">
                <a:ln>
                  <a:noFill/>
                </a:ln>
                <a:solidFill>
                  <a:schemeClr val="bg1"/>
                </a:solidFill>
                <a:effectLst/>
                <a:uLnTx/>
                <a:uFillTx/>
                <a:latin typeface="Apple Braille"/>
              </a:rPr>
              <a:t> V. Banjarmasin, Dinas PU </a:t>
            </a:r>
            <a:r>
              <a:rPr kumimoji="0" lang="en-US" sz="1600" b="0" i="0" u="none" strike="noStrike" kern="1200" cap="none" spc="0" normalizeH="0" baseline="0" noProof="0" dirty="0" err="1">
                <a:ln>
                  <a:noFill/>
                </a:ln>
                <a:solidFill>
                  <a:schemeClr val="bg1"/>
                </a:solidFill>
                <a:effectLst/>
                <a:uLnTx/>
                <a:uFillTx/>
                <a:latin typeface="Apple Braille"/>
              </a:rPr>
              <a:t>Provinsi</a:t>
            </a:r>
            <a:r>
              <a:rPr kumimoji="0" lang="en-US" sz="1600" b="0" i="0" u="none" strike="noStrike" kern="1200" cap="none" spc="0" normalizeH="0" noProof="0" dirty="0">
                <a:ln>
                  <a:noFill/>
                </a:ln>
                <a:solidFill>
                  <a:schemeClr val="bg1"/>
                </a:solidFill>
                <a:effectLst/>
                <a:uLnTx/>
                <a:uFillTx/>
                <a:latin typeface="Apple Braille"/>
              </a:rPr>
              <a:t> dan Dinas PU </a:t>
            </a:r>
            <a:r>
              <a:rPr kumimoji="0" lang="en-US" sz="1600" b="0" i="0" u="none" strike="noStrike" kern="1200" cap="none" spc="0" normalizeH="0" noProof="0" dirty="0" err="1">
                <a:ln>
                  <a:noFill/>
                </a:ln>
                <a:solidFill>
                  <a:schemeClr val="bg1"/>
                </a:solidFill>
                <a:effectLst/>
                <a:uLnTx/>
                <a:uFillTx/>
                <a:latin typeface="Apple Braille"/>
              </a:rPr>
              <a:t>Kab</a:t>
            </a:r>
            <a:r>
              <a:rPr kumimoji="0" lang="en-US" sz="1600" b="0" i="0" u="none" strike="noStrike" kern="1200" cap="none" spc="0" normalizeH="0" noProof="0" dirty="0">
                <a:ln>
                  <a:noFill/>
                </a:ln>
                <a:solidFill>
                  <a:schemeClr val="bg1"/>
                </a:solidFill>
                <a:effectLst/>
                <a:uLnTx/>
                <a:uFillTx/>
                <a:latin typeface="Apple Braille"/>
              </a:rPr>
              <a:t>/Kota, </a:t>
            </a:r>
            <a:r>
              <a:rPr lang="en-US" sz="1600" dirty="0" err="1">
                <a:solidFill>
                  <a:schemeClr val="bg1"/>
                </a:solidFill>
                <a:latin typeface="Apple Braille"/>
              </a:rPr>
              <a:t>Balai</a:t>
            </a:r>
            <a:r>
              <a:rPr lang="en-US" sz="1600" dirty="0">
                <a:solidFill>
                  <a:schemeClr val="bg1"/>
                </a:solidFill>
                <a:latin typeface="Apple Braille"/>
              </a:rPr>
              <a:t> Latihan </a:t>
            </a:r>
            <a:r>
              <a:rPr lang="en-US" sz="1600" dirty="0" err="1">
                <a:solidFill>
                  <a:schemeClr val="bg1"/>
                </a:solidFill>
                <a:latin typeface="Apple Braille"/>
              </a:rPr>
              <a:t>Kerja</a:t>
            </a:r>
            <a:r>
              <a:rPr lang="en-US" sz="1600" dirty="0">
                <a:solidFill>
                  <a:schemeClr val="bg1"/>
                </a:solidFill>
                <a:latin typeface="Apple Braille"/>
              </a:rPr>
              <a:t> </a:t>
            </a:r>
            <a:r>
              <a:rPr lang="en-US" sz="1600" dirty="0" err="1">
                <a:solidFill>
                  <a:schemeClr val="bg1"/>
                </a:solidFill>
                <a:latin typeface="Apple Braille"/>
              </a:rPr>
              <a:t>Samarinda</a:t>
            </a:r>
            <a:r>
              <a:rPr lang="en-US" sz="1600" dirty="0">
                <a:solidFill>
                  <a:schemeClr val="bg1"/>
                </a:solidFill>
                <a:latin typeface="Apple Braille"/>
              </a:rPr>
              <a:t>, </a:t>
            </a:r>
            <a:r>
              <a:rPr kumimoji="0" lang="en-US" sz="1600" b="0" i="0" u="none" strike="noStrike" kern="1200" cap="none" spc="0" normalizeH="0" noProof="0" dirty="0" err="1">
                <a:ln>
                  <a:noFill/>
                </a:ln>
                <a:solidFill>
                  <a:schemeClr val="bg1"/>
                </a:solidFill>
                <a:effectLst/>
                <a:uLnTx/>
                <a:uFillTx/>
                <a:latin typeface="Apple Braille"/>
              </a:rPr>
              <a:t>Disnakertrans</a:t>
            </a:r>
            <a:r>
              <a:rPr kumimoji="0" lang="en-US" sz="1600" b="0" i="0" u="none" strike="noStrike" kern="1200" cap="none" spc="0" normalizeH="0" noProof="0" dirty="0">
                <a:ln>
                  <a:noFill/>
                </a:ln>
                <a:solidFill>
                  <a:schemeClr val="bg1"/>
                </a:solidFill>
                <a:effectLst/>
                <a:uLnTx/>
                <a:uFillTx/>
                <a:latin typeface="Apple Braille"/>
              </a:rPr>
              <a:t> Prov </a:t>
            </a:r>
            <a:r>
              <a:rPr kumimoji="0" lang="en-US" sz="1600" b="0" i="0" u="none" strike="noStrike" kern="1200" cap="none" spc="0" normalizeH="0" noProof="0" dirty="0" err="1">
                <a:ln>
                  <a:noFill/>
                </a:ln>
                <a:solidFill>
                  <a:schemeClr val="bg1"/>
                </a:solidFill>
                <a:effectLst/>
                <a:uLnTx/>
                <a:uFillTx/>
                <a:latin typeface="Apple Braille"/>
              </a:rPr>
              <a:t>Kaltim</a:t>
            </a:r>
            <a:r>
              <a:rPr kumimoji="0" lang="en-US" sz="1600" b="0" i="0" u="none" strike="noStrike" kern="1200" cap="none" spc="0" normalizeH="0" noProof="0" dirty="0">
                <a:ln>
                  <a:noFill/>
                </a:ln>
                <a:solidFill>
                  <a:schemeClr val="bg1"/>
                </a:solidFill>
                <a:effectLst/>
                <a:uLnTx/>
                <a:uFillTx/>
                <a:latin typeface="Apple Braille"/>
              </a:rPr>
              <a:t>,</a:t>
            </a:r>
            <a:r>
              <a:rPr lang="en-US" sz="1600" dirty="0">
                <a:solidFill>
                  <a:schemeClr val="bg1"/>
                </a:solidFill>
                <a:latin typeface="Apple Braille"/>
              </a:rPr>
              <a:t> </a:t>
            </a:r>
            <a:r>
              <a:rPr kumimoji="0" lang="en-US" sz="1600" b="0" i="0" u="none" strike="noStrike" kern="1200" cap="none" spc="0" normalizeH="0" noProof="0" dirty="0">
                <a:ln>
                  <a:noFill/>
                </a:ln>
                <a:solidFill>
                  <a:schemeClr val="bg1"/>
                </a:solidFill>
                <a:effectLst/>
                <a:uLnTx/>
                <a:uFillTx/>
                <a:latin typeface="Apple Braille"/>
              </a:rPr>
              <a:t>LSP dan </a:t>
            </a:r>
            <a:r>
              <a:rPr kumimoji="0" lang="en-US" sz="1600" b="0" i="0" u="none" strike="noStrike" kern="1200" cap="none" spc="0" normalizeH="0" noProof="0" dirty="0" err="1">
                <a:ln>
                  <a:noFill/>
                </a:ln>
                <a:solidFill>
                  <a:schemeClr val="bg1"/>
                </a:solidFill>
                <a:effectLst/>
                <a:uLnTx/>
                <a:uFillTx/>
                <a:latin typeface="Apple Braille"/>
              </a:rPr>
              <a:t>Rantai</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noProof="0" dirty="0" err="1">
                <a:ln>
                  <a:noFill/>
                </a:ln>
                <a:solidFill>
                  <a:schemeClr val="bg1"/>
                </a:solidFill>
                <a:effectLst/>
                <a:uLnTx/>
                <a:uFillTx/>
                <a:latin typeface="Apple Braille"/>
              </a:rPr>
              <a:t>Pasok</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baseline="0" noProof="0" dirty="0">
                <a:ln>
                  <a:noFill/>
                </a:ln>
                <a:solidFill>
                  <a:schemeClr val="bg1"/>
                </a:solidFill>
                <a:effectLst/>
                <a:uLnTx/>
                <a:uFillTx/>
                <a:latin typeface="Apple Braille"/>
              </a:rPr>
              <a:t>s/d </a:t>
            </a:r>
            <a:r>
              <a:rPr kumimoji="0" lang="en-US" sz="1600" b="0" i="0" u="none" strike="noStrike" kern="1200" cap="none" spc="0" normalizeH="0" baseline="0" noProof="0" err="1">
                <a:ln>
                  <a:noFill/>
                </a:ln>
                <a:solidFill>
                  <a:schemeClr val="bg1"/>
                </a:solidFill>
                <a:effectLst/>
                <a:uLnTx/>
                <a:uFillTx/>
                <a:latin typeface="Apple Braille"/>
              </a:rPr>
              <a:t>tahun</a:t>
            </a:r>
            <a:r>
              <a:rPr kumimoji="0" lang="en-US" sz="1600" b="0" i="0" u="none" strike="noStrike" kern="1200" cap="none" spc="0" normalizeH="0" baseline="0" noProof="0">
                <a:ln>
                  <a:noFill/>
                </a:ln>
                <a:solidFill>
                  <a:schemeClr val="bg1"/>
                </a:solidFill>
                <a:effectLst/>
                <a:uLnTx/>
                <a:uFillTx/>
                <a:latin typeface="Apple Braille"/>
              </a:rPr>
              <a:t> 2024, </a:t>
            </a:r>
            <a:r>
              <a:rPr kumimoji="0" lang="en-US" sz="1600" b="0" i="0" u="none" strike="noStrike" kern="1200" cap="none" spc="0" normalizeH="0" baseline="0" noProof="0" dirty="0" err="1">
                <a:ln>
                  <a:noFill/>
                </a:ln>
                <a:solidFill>
                  <a:schemeClr val="bg1"/>
                </a:solidFill>
                <a:effectLst/>
                <a:uLnTx/>
                <a:uFillTx/>
                <a:latin typeface="Apple Braille"/>
              </a:rPr>
              <a:t>bahwa</a:t>
            </a:r>
            <a:r>
              <a:rPr kumimoji="0" lang="en-US" sz="1600" b="0" i="0" u="none" strike="noStrike" kern="1200" cap="none" spc="0" normalizeH="0" baseline="0" noProof="0" dirty="0">
                <a:ln>
                  <a:noFill/>
                </a:ln>
                <a:solidFill>
                  <a:schemeClr val="bg1"/>
                </a:solidFill>
                <a:effectLst/>
                <a:uLnTx/>
                <a:uFillTx/>
                <a:latin typeface="Apple Braille"/>
              </a:rPr>
              <a:t> total </a:t>
            </a:r>
            <a:r>
              <a:rPr kumimoji="0" lang="en-US" sz="1600" b="0" i="0" u="none" strike="noStrike" kern="1200" cap="none" spc="0" normalizeH="0" baseline="0" noProof="0" dirty="0" err="1">
                <a:ln>
                  <a:noFill/>
                </a:ln>
                <a:solidFill>
                  <a:schemeClr val="bg1"/>
                </a:solidFill>
                <a:effectLst/>
                <a:uLnTx/>
                <a:uFillTx/>
                <a:latin typeface="Apple Braille"/>
              </a:rPr>
              <a:t>tenaga</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kerja</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err="1">
                <a:ln>
                  <a:noFill/>
                </a:ln>
                <a:solidFill>
                  <a:schemeClr val="bg1"/>
                </a:solidFill>
                <a:effectLst/>
                <a:uLnTx/>
                <a:uFillTx/>
                <a:latin typeface="Apple Braille"/>
              </a:rPr>
              <a:t>sektor</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noProof="0" dirty="0" err="1">
                <a:ln>
                  <a:noFill/>
                </a:ln>
                <a:solidFill>
                  <a:schemeClr val="bg1"/>
                </a:solidFill>
                <a:effectLst/>
                <a:uLnTx/>
                <a:uFillTx/>
                <a:latin typeface="Apple Braille"/>
              </a:rPr>
              <a:t>konstruksi</a:t>
            </a:r>
            <a:r>
              <a:rPr kumimoji="0" lang="en-US" sz="1600" b="0" i="0" u="none" strike="noStrike" kern="1200" cap="none" spc="0" normalizeH="0" noProof="0" dirty="0">
                <a:ln>
                  <a:noFill/>
                </a:ln>
                <a:solidFill>
                  <a:schemeClr val="bg1"/>
                </a:solidFill>
                <a:effectLst/>
                <a:uLnTx/>
                <a:uFillTx/>
                <a:latin typeface="Apple Braille"/>
              </a:rPr>
              <a:t> yang </a:t>
            </a:r>
            <a:r>
              <a:rPr kumimoji="0" lang="en-US" sz="1600" b="0" i="0" u="none" strike="noStrike" kern="1200" cap="none" spc="0" normalizeH="0" noProof="0" dirty="0" err="1">
                <a:ln>
                  <a:noFill/>
                </a:ln>
                <a:solidFill>
                  <a:schemeClr val="bg1"/>
                </a:solidFill>
                <a:effectLst/>
                <a:uLnTx/>
                <a:uFillTx/>
                <a:latin typeface="Apple Braille"/>
              </a:rPr>
              <a:t>bersertifikat</a:t>
            </a:r>
            <a:r>
              <a:rPr kumimoji="0" lang="en-US" sz="1600" b="0" i="0" u="none" strike="noStrike" kern="1200" cap="none" spc="0" normalizeH="0" noProof="0" dirty="0">
                <a:ln>
                  <a:noFill/>
                </a:ln>
                <a:solidFill>
                  <a:schemeClr val="bg1"/>
                </a:solidFill>
                <a:effectLst/>
                <a:uLnTx/>
                <a:uFillTx/>
                <a:latin typeface="Apple Braille"/>
              </a:rPr>
              <a:t> </a:t>
            </a:r>
            <a:r>
              <a:rPr kumimoji="0" lang="en-US" sz="1600" b="0" i="0" u="none" strike="noStrike" kern="1200" cap="none" spc="0" normalizeH="0" noProof="0" err="1">
                <a:ln>
                  <a:noFill/>
                </a:ln>
                <a:solidFill>
                  <a:schemeClr val="bg1"/>
                </a:solidFill>
                <a:effectLst/>
                <a:uLnTx/>
                <a:uFillTx/>
                <a:latin typeface="Apple Braille"/>
              </a:rPr>
              <a:t>adalah</a:t>
            </a:r>
            <a:r>
              <a:rPr kumimoji="0" lang="en-US" sz="1600" b="0" i="0" u="none" strike="noStrike" kern="1200" cap="none" spc="0" normalizeH="0" noProof="0">
                <a:ln>
                  <a:noFill/>
                </a:ln>
                <a:solidFill>
                  <a:schemeClr val="bg1"/>
                </a:solidFill>
                <a:effectLst/>
                <a:uLnTx/>
                <a:uFillTx/>
                <a:latin typeface="Apple Braille"/>
              </a:rPr>
              <a:t> </a:t>
            </a:r>
            <a:r>
              <a:rPr lang="en-US" sz="1600" b="1">
                <a:solidFill>
                  <a:schemeClr val="bg1"/>
                </a:solidFill>
                <a:latin typeface="Apple Braille"/>
              </a:rPr>
              <a:t>45.048</a:t>
            </a:r>
            <a:r>
              <a:rPr kumimoji="0" lang="en-US" sz="1600" b="1" i="0" u="none" strike="noStrike" kern="1200" cap="none" spc="0" normalizeH="0" noProof="0">
                <a:ln>
                  <a:noFill/>
                </a:ln>
                <a:solidFill>
                  <a:schemeClr val="bg1"/>
                </a:solidFill>
                <a:effectLst/>
                <a:uLnTx/>
                <a:uFillTx/>
                <a:latin typeface="Apple Braille"/>
              </a:rPr>
              <a:t> </a:t>
            </a:r>
            <a:r>
              <a:rPr kumimoji="0" lang="en-US" sz="1600" b="1" i="0" u="none" strike="noStrike" kern="1200" cap="none" spc="0" normalizeH="0" noProof="0" dirty="0">
                <a:ln>
                  <a:noFill/>
                </a:ln>
                <a:solidFill>
                  <a:schemeClr val="bg1"/>
                </a:solidFill>
                <a:effectLst/>
                <a:uLnTx/>
                <a:uFillTx/>
                <a:latin typeface="Apple Braille"/>
              </a:rPr>
              <a:t>orang. </a:t>
            </a:r>
            <a:r>
              <a:rPr kumimoji="0" lang="en-US" sz="1600" b="1" i="0" u="none" strike="noStrike" kern="1200" cap="none" spc="0" normalizeH="0" noProof="0" dirty="0" err="1">
                <a:ln>
                  <a:noFill/>
                </a:ln>
                <a:solidFill>
                  <a:schemeClr val="bg1"/>
                </a:solidFill>
                <a:effectLst/>
                <a:uLnTx/>
                <a:uFillTx/>
                <a:latin typeface="Apple Braille"/>
              </a:rPr>
              <a:t>Terdiri</a:t>
            </a:r>
            <a:r>
              <a:rPr kumimoji="0" lang="en-US" sz="1600" b="1" i="0" u="none" strike="noStrike" kern="1200" cap="none" spc="0" normalizeH="0" noProof="0" dirty="0">
                <a:ln>
                  <a:noFill/>
                </a:ln>
                <a:solidFill>
                  <a:schemeClr val="bg1"/>
                </a:solidFill>
                <a:effectLst/>
                <a:uLnTx/>
                <a:uFillTx/>
                <a:latin typeface="Apple Braille"/>
              </a:rPr>
              <a:t> </a:t>
            </a:r>
            <a:r>
              <a:rPr kumimoji="0" lang="en-US" sz="1600" b="1" i="0" u="none" strike="noStrike" kern="1200" cap="none" spc="0" normalizeH="0" noProof="0" err="1">
                <a:ln>
                  <a:noFill/>
                </a:ln>
                <a:solidFill>
                  <a:schemeClr val="bg1"/>
                </a:solidFill>
                <a:effectLst/>
                <a:uLnTx/>
                <a:uFillTx/>
                <a:latin typeface="Apple Braille"/>
              </a:rPr>
              <a:t>dari</a:t>
            </a:r>
            <a:r>
              <a:rPr kumimoji="0" lang="en-US" sz="1600" b="1" i="0" u="none" strike="noStrike" kern="1200" cap="none" spc="0" normalizeH="0" noProof="0">
                <a:ln>
                  <a:noFill/>
                </a:ln>
                <a:solidFill>
                  <a:schemeClr val="bg1"/>
                </a:solidFill>
                <a:effectLst/>
                <a:uLnTx/>
                <a:uFillTx/>
                <a:latin typeface="Apple Braille"/>
              </a:rPr>
              <a:t> 13.238 </a:t>
            </a:r>
            <a:r>
              <a:rPr kumimoji="0" lang="en-US" sz="1600" b="1" i="0" u="none" strike="noStrike" kern="1200" cap="none" spc="0" normalizeH="0" noProof="0" dirty="0" err="1">
                <a:ln>
                  <a:noFill/>
                </a:ln>
                <a:solidFill>
                  <a:schemeClr val="bg1"/>
                </a:solidFill>
                <a:effectLst/>
                <a:uLnTx/>
                <a:uFillTx/>
                <a:latin typeface="Apple Braille"/>
              </a:rPr>
              <a:t>tenaga</a:t>
            </a:r>
            <a:r>
              <a:rPr kumimoji="0" lang="en-US" sz="1600" b="1" i="0" u="none" strike="noStrike" kern="1200" cap="none" spc="0" normalizeH="0" noProof="0" dirty="0">
                <a:ln>
                  <a:noFill/>
                </a:ln>
                <a:solidFill>
                  <a:schemeClr val="bg1"/>
                </a:solidFill>
                <a:effectLst/>
                <a:uLnTx/>
                <a:uFillTx/>
                <a:latin typeface="Apple Braille"/>
              </a:rPr>
              <a:t> </a:t>
            </a:r>
            <a:r>
              <a:rPr kumimoji="0" lang="en-US" sz="1600" b="1" i="0" u="none" strike="noStrike" kern="1200" cap="none" spc="0" normalizeH="0" noProof="0" dirty="0" err="1">
                <a:ln>
                  <a:noFill/>
                </a:ln>
                <a:solidFill>
                  <a:schemeClr val="bg1"/>
                </a:solidFill>
                <a:effectLst/>
                <a:uLnTx/>
                <a:uFillTx/>
                <a:latin typeface="Apple Braille"/>
              </a:rPr>
              <a:t>ahli</a:t>
            </a:r>
            <a:r>
              <a:rPr kumimoji="0" lang="en-US" sz="1600" b="1" i="0" u="none" strike="noStrike" kern="1200" cap="none" spc="0" normalizeH="0" noProof="0" dirty="0">
                <a:ln>
                  <a:noFill/>
                </a:ln>
                <a:solidFill>
                  <a:schemeClr val="bg1"/>
                </a:solidFill>
                <a:effectLst/>
                <a:uLnTx/>
                <a:uFillTx/>
                <a:latin typeface="Apple Braille"/>
              </a:rPr>
              <a:t> </a:t>
            </a:r>
            <a:r>
              <a:rPr kumimoji="0" lang="en-US" sz="1600" b="1" i="0" u="none" strike="noStrike" kern="1200" cap="none" spc="0" normalizeH="0" noProof="0">
                <a:ln>
                  <a:noFill/>
                </a:ln>
                <a:solidFill>
                  <a:schemeClr val="bg1"/>
                </a:solidFill>
                <a:effectLst/>
                <a:uLnTx/>
                <a:uFillTx/>
                <a:latin typeface="Apple Braille"/>
              </a:rPr>
              <a:t>dan </a:t>
            </a:r>
            <a:r>
              <a:rPr lang="en-US" sz="1600" b="1">
                <a:solidFill>
                  <a:schemeClr val="bg1"/>
                </a:solidFill>
                <a:latin typeface="Apple Braille"/>
              </a:rPr>
              <a:t>31.810</a:t>
            </a:r>
            <a:r>
              <a:rPr kumimoji="0" lang="en-US" sz="1600" b="1" i="0" u="none" strike="noStrike" kern="1200" cap="none" spc="0" normalizeH="0" noProof="0">
                <a:ln>
                  <a:noFill/>
                </a:ln>
                <a:solidFill>
                  <a:schemeClr val="bg1"/>
                </a:solidFill>
                <a:effectLst/>
                <a:uLnTx/>
                <a:uFillTx/>
                <a:latin typeface="Apple Braille"/>
              </a:rPr>
              <a:t> </a:t>
            </a:r>
            <a:r>
              <a:rPr kumimoji="0" lang="en-US" sz="1600" b="1" i="0" u="none" strike="noStrike" kern="1200" cap="none" spc="0" normalizeH="0" noProof="0" dirty="0" err="1">
                <a:ln>
                  <a:noFill/>
                </a:ln>
                <a:solidFill>
                  <a:schemeClr val="bg1"/>
                </a:solidFill>
                <a:effectLst/>
                <a:uLnTx/>
                <a:uFillTx/>
                <a:latin typeface="Apple Braille"/>
              </a:rPr>
              <a:t>tenaga</a:t>
            </a:r>
            <a:r>
              <a:rPr lang="en-US" sz="1600" b="1" dirty="0">
                <a:solidFill>
                  <a:schemeClr val="bg1"/>
                </a:solidFill>
                <a:latin typeface="Apple Braille"/>
              </a:rPr>
              <a:t> </a:t>
            </a:r>
            <a:r>
              <a:rPr lang="en-US" sz="1600" b="1" dirty="0" err="1">
                <a:solidFill>
                  <a:schemeClr val="bg1"/>
                </a:solidFill>
                <a:latin typeface="Apple Braille"/>
              </a:rPr>
              <a:t>tekhnisi</a:t>
            </a:r>
            <a:r>
              <a:rPr lang="en-US" sz="1600" b="1" dirty="0">
                <a:solidFill>
                  <a:schemeClr val="bg1"/>
                </a:solidFill>
                <a:latin typeface="Apple Braille"/>
              </a:rPr>
              <a:t>/</a:t>
            </a:r>
            <a:r>
              <a:rPr lang="en-US" sz="1600" b="1" dirty="0" err="1">
                <a:solidFill>
                  <a:schemeClr val="bg1"/>
                </a:solidFill>
                <a:latin typeface="Apple Braille"/>
              </a:rPr>
              <a:t>analis</a:t>
            </a:r>
            <a:r>
              <a:rPr lang="en-US" sz="1600" b="1" dirty="0">
                <a:solidFill>
                  <a:schemeClr val="bg1"/>
                </a:solidFill>
                <a:latin typeface="Apple Braille"/>
              </a:rPr>
              <a:t> dan operator (</a:t>
            </a:r>
            <a:r>
              <a:rPr lang="en-US" sz="1600" b="1" dirty="0" err="1">
                <a:solidFill>
                  <a:schemeClr val="bg1"/>
                </a:solidFill>
                <a:latin typeface="Apple Braille"/>
              </a:rPr>
              <a:t>terampil</a:t>
            </a:r>
            <a:r>
              <a:rPr lang="en-US" sz="1600" b="1" dirty="0">
                <a:solidFill>
                  <a:schemeClr val="bg1"/>
                </a:solidFill>
                <a:latin typeface="Apple Braille"/>
              </a:rPr>
              <a:t>)</a:t>
            </a:r>
            <a:endParaRPr kumimoji="0" lang="id-ID" sz="1600" i="0" u="none" strike="noStrike" kern="1200" cap="none" spc="0" normalizeH="0" baseline="0" noProof="0" dirty="0">
              <a:ln>
                <a:noFill/>
              </a:ln>
              <a:solidFill>
                <a:schemeClr val="bg1"/>
              </a:solidFill>
              <a:effectLst/>
              <a:uLnTx/>
              <a:uFillTx/>
              <a:latin typeface="Apple Braille"/>
            </a:endParaRPr>
          </a:p>
        </p:txBody>
      </p:sp>
      <p:sp>
        <p:nvSpPr>
          <p:cNvPr id="15" name="TextBox 12">
            <a:extLst>
              <a:ext uri="{FF2B5EF4-FFF2-40B4-BE49-F238E27FC236}">
                <a16:creationId xmlns:a16="http://schemas.microsoft.com/office/drawing/2014/main" id="{29A07DB8-2F5E-9C9C-D92B-42FE4FBDCA43}"/>
              </a:ext>
            </a:extLst>
          </p:cNvPr>
          <p:cNvSpPr txBox="1">
            <a:spLocks noChangeArrowheads="1"/>
          </p:cNvSpPr>
          <p:nvPr/>
        </p:nvSpPr>
        <p:spPr bwMode="auto">
          <a:xfrm>
            <a:off x="4511757" y="5321375"/>
            <a:ext cx="7278130" cy="1111306"/>
          </a:xfrm>
          <a:prstGeom prst="rect">
            <a:avLst/>
          </a:prstGeom>
          <a:solidFill>
            <a:schemeClr val="tx1">
              <a:lumMod val="50000"/>
              <a:lumOff val="50000"/>
            </a:schemeClr>
          </a:solidFill>
          <a:ln/>
          <a:effectLst>
            <a:glow rad="228600">
              <a:schemeClr val="accent3">
                <a:satMod val="175000"/>
                <a:alpha val="40000"/>
              </a:schemeClr>
            </a:glow>
          </a:effectLst>
        </p:spPr>
        <p:style>
          <a:lnRef idx="3">
            <a:schemeClr val="lt1"/>
          </a:lnRef>
          <a:fillRef idx="1">
            <a:schemeClr val="accent6"/>
          </a:fillRef>
          <a:effectRef idx="1">
            <a:schemeClr val="accent6"/>
          </a:effectRef>
          <a:fontRef idx="minor">
            <a:schemeClr val="lt1"/>
          </a:fontRef>
        </p:style>
        <p:txBody>
          <a:bodyPr wrap="square" lIns="64238" tIns="32119" rIns="64238" bIns="321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40705" eaLnBrk="1" hangingPunct="1">
              <a:defRPr/>
            </a:pPr>
            <a:r>
              <a:rPr lang="en-US" sz="1600" dirty="0" err="1">
                <a:solidFill>
                  <a:schemeClr val="bg1"/>
                </a:solidFill>
                <a:latin typeface="Apple Braille"/>
              </a:rPr>
              <a:t>Dengan</a:t>
            </a:r>
            <a:r>
              <a:rPr lang="en-US" sz="1600" dirty="0">
                <a:solidFill>
                  <a:schemeClr val="bg1"/>
                </a:solidFill>
                <a:latin typeface="Apple Braille"/>
              </a:rPr>
              <a:t> </a:t>
            </a:r>
            <a:r>
              <a:rPr lang="en-US" sz="1600" dirty="0" err="1">
                <a:solidFill>
                  <a:schemeClr val="bg1"/>
                </a:solidFill>
                <a:latin typeface="Apple Braille"/>
              </a:rPr>
              <a:t>demikian</a:t>
            </a:r>
            <a:r>
              <a:rPr lang="en-US" sz="1600" dirty="0">
                <a:solidFill>
                  <a:schemeClr val="bg1"/>
                </a:solidFill>
                <a:latin typeface="Apple Braille"/>
              </a:rPr>
              <a:t> </a:t>
            </a:r>
            <a:r>
              <a:rPr lang="en-US" sz="1600" dirty="0" err="1">
                <a:solidFill>
                  <a:schemeClr val="bg1"/>
                </a:solidFill>
                <a:latin typeface="Apple Braille"/>
              </a:rPr>
              <a:t>terdapat</a:t>
            </a:r>
            <a:r>
              <a:rPr lang="en-US" sz="1600" dirty="0">
                <a:solidFill>
                  <a:schemeClr val="bg1"/>
                </a:solidFill>
                <a:latin typeface="Apple Braille"/>
              </a:rPr>
              <a:t> </a:t>
            </a:r>
            <a:r>
              <a:rPr lang="en-US" sz="1600" b="1" dirty="0">
                <a:solidFill>
                  <a:srgbClr val="FFFF00"/>
                </a:solidFill>
                <a:latin typeface="Apple Braille"/>
              </a:rPr>
              <a:t>GAP</a:t>
            </a:r>
            <a:r>
              <a:rPr lang="en-US" sz="1600" dirty="0">
                <a:solidFill>
                  <a:schemeClr val="bg1"/>
                </a:solidFill>
                <a:latin typeface="Apple Braille"/>
              </a:rPr>
              <a:t> </a:t>
            </a:r>
            <a:r>
              <a:rPr lang="id-ID" sz="1600" dirty="0">
                <a:solidFill>
                  <a:schemeClr val="bg1"/>
                </a:solidFill>
                <a:latin typeface="Apple Braille"/>
              </a:rPr>
              <a:t>tenaga kerja </a:t>
            </a:r>
          </a:p>
          <a:p>
            <a:pPr algn="ctr" defTabSz="640705" eaLnBrk="1" hangingPunct="1">
              <a:defRPr/>
            </a:pPr>
            <a:r>
              <a:rPr lang="id-ID" sz="1600" dirty="0">
                <a:solidFill>
                  <a:schemeClr val="bg1"/>
                </a:solidFill>
                <a:latin typeface="Apple Braille"/>
              </a:rPr>
              <a:t>sektor konstruksi </a:t>
            </a:r>
            <a:r>
              <a:rPr lang="en-US" sz="1600" err="1">
                <a:solidFill>
                  <a:schemeClr val="bg1"/>
                </a:solidFill>
                <a:latin typeface="Apple Braille"/>
              </a:rPr>
              <a:t>sebesar</a:t>
            </a:r>
            <a:r>
              <a:rPr lang="id-ID" sz="1600">
                <a:solidFill>
                  <a:schemeClr val="bg1"/>
                </a:solidFill>
                <a:latin typeface="Apple Braille"/>
              </a:rPr>
              <a:t> </a:t>
            </a:r>
            <a:r>
              <a:rPr lang="en-US" sz="2000" b="1">
                <a:solidFill>
                  <a:srgbClr val="FFFF00"/>
                </a:solidFill>
                <a:latin typeface="Apple Braille"/>
              </a:rPr>
              <a:t>73.610 </a:t>
            </a:r>
            <a:r>
              <a:rPr lang="id-ID" sz="2000" b="1">
                <a:solidFill>
                  <a:srgbClr val="FFFF00"/>
                </a:solidFill>
                <a:latin typeface="Apple Braille"/>
              </a:rPr>
              <a:t>orang</a:t>
            </a:r>
            <a:r>
              <a:rPr lang="id-ID" sz="2000" b="1" dirty="0">
                <a:solidFill>
                  <a:srgbClr val="FFFF00"/>
                </a:solidFill>
                <a:latin typeface="Apple Braille"/>
              </a:rPr>
              <a:t>, masih terjadi </a:t>
            </a:r>
            <a:r>
              <a:rPr lang="id-ID" sz="2000" b="1">
                <a:solidFill>
                  <a:srgbClr val="FFFF00"/>
                </a:solidFill>
                <a:latin typeface="Apple Braille"/>
              </a:rPr>
              <a:t>GAP </a:t>
            </a:r>
            <a:r>
              <a:rPr lang="en-US" sz="2000" b="1">
                <a:solidFill>
                  <a:srgbClr val="FFFF00"/>
                </a:solidFill>
                <a:latin typeface="Apple Braille"/>
              </a:rPr>
              <a:t>62.04</a:t>
            </a:r>
            <a:r>
              <a:rPr lang="id-ID" sz="2000" b="1">
                <a:solidFill>
                  <a:srgbClr val="FFFF00"/>
                </a:solidFill>
                <a:latin typeface="Apple Braille"/>
              </a:rPr>
              <a:t>% </a:t>
            </a:r>
            <a:endParaRPr lang="id-ID" sz="2000" b="1" dirty="0">
              <a:solidFill>
                <a:srgbClr val="FFFF00"/>
              </a:solidFill>
              <a:latin typeface="Apple Braille"/>
            </a:endParaRPr>
          </a:p>
          <a:p>
            <a:pPr algn="ctr" defTabSz="640705" eaLnBrk="1" hangingPunct="1">
              <a:defRPr/>
            </a:pPr>
            <a:r>
              <a:rPr lang="en-US" sz="1600" b="1" dirty="0">
                <a:solidFill>
                  <a:schemeClr val="bg1"/>
                </a:solidFill>
                <a:latin typeface="Apple Braille"/>
              </a:rPr>
              <a:t> </a:t>
            </a:r>
            <a:r>
              <a:rPr lang="en-US" sz="1600" dirty="0" err="1">
                <a:solidFill>
                  <a:schemeClr val="bg1"/>
                </a:solidFill>
                <a:latin typeface="Apple Braille"/>
              </a:rPr>
              <a:t>didominasi</a:t>
            </a:r>
            <a:r>
              <a:rPr lang="en-US" sz="1600" dirty="0">
                <a:solidFill>
                  <a:schemeClr val="bg1"/>
                </a:solidFill>
                <a:latin typeface="Apple Braille"/>
              </a:rPr>
              <a:t> oleh</a:t>
            </a:r>
            <a:r>
              <a:rPr lang="id-ID" sz="1600" dirty="0">
                <a:solidFill>
                  <a:schemeClr val="bg1"/>
                </a:solidFill>
                <a:latin typeface="Apple Braille"/>
              </a:rPr>
              <a:t> tingkat pendidikan SD – SMA sederajat</a:t>
            </a:r>
            <a:r>
              <a:rPr lang="en-US" sz="1600" dirty="0">
                <a:solidFill>
                  <a:schemeClr val="bg1"/>
                </a:solidFill>
                <a:latin typeface="Apple Braille"/>
              </a:rPr>
              <a:t> </a:t>
            </a:r>
            <a:r>
              <a:rPr kumimoji="0" lang="en-US" sz="1600" b="1" i="0" u="none" strike="noStrike" kern="1200" cap="none" spc="0" normalizeH="0" noProof="0" dirty="0" err="1">
                <a:ln>
                  <a:noFill/>
                </a:ln>
                <a:solidFill>
                  <a:schemeClr val="bg1"/>
                </a:solidFill>
                <a:effectLst/>
                <a:uLnTx/>
                <a:uFillTx/>
                <a:latin typeface="Apple Braille"/>
              </a:rPr>
              <a:t>tenaga</a:t>
            </a:r>
            <a:r>
              <a:rPr lang="en-US" sz="1600" b="1" dirty="0">
                <a:solidFill>
                  <a:schemeClr val="bg1"/>
                </a:solidFill>
                <a:latin typeface="Apple Braille"/>
              </a:rPr>
              <a:t> </a:t>
            </a:r>
            <a:r>
              <a:rPr lang="en-US" sz="1600" b="1" dirty="0" err="1">
                <a:solidFill>
                  <a:schemeClr val="bg1"/>
                </a:solidFill>
                <a:latin typeface="Apple Braille"/>
              </a:rPr>
              <a:t>tekhnisi</a:t>
            </a:r>
            <a:r>
              <a:rPr lang="en-US" sz="1600" b="1" dirty="0">
                <a:solidFill>
                  <a:schemeClr val="bg1"/>
                </a:solidFill>
                <a:latin typeface="Apple Braille"/>
              </a:rPr>
              <a:t>/</a:t>
            </a:r>
            <a:r>
              <a:rPr lang="en-US" sz="1600" b="1" dirty="0" err="1">
                <a:solidFill>
                  <a:schemeClr val="bg1"/>
                </a:solidFill>
                <a:latin typeface="Apple Braille"/>
              </a:rPr>
              <a:t>analis</a:t>
            </a:r>
            <a:r>
              <a:rPr lang="en-US" sz="1600" b="1" dirty="0">
                <a:solidFill>
                  <a:schemeClr val="bg1"/>
                </a:solidFill>
                <a:latin typeface="Apple Braille"/>
              </a:rPr>
              <a:t> dan operator (</a:t>
            </a:r>
            <a:r>
              <a:rPr lang="en-US" sz="1600" b="1" dirty="0" err="1">
                <a:solidFill>
                  <a:schemeClr val="bg1"/>
                </a:solidFill>
                <a:latin typeface="Apple Braille"/>
              </a:rPr>
              <a:t>terampil</a:t>
            </a:r>
            <a:r>
              <a:rPr lang="en-US" sz="1600" b="1" dirty="0">
                <a:solidFill>
                  <a:schemeClr val="bg1"/>
                </a:solidFill>
                <a:latin typeface="Apple Braille"/>
              </a:rPr>
              <a:t>)</a:t>
            </a:r>
            <a:endParaRPr lang="id-ID" sz="1600" b="1" dirty="0">
              <a:solidFill>
                <a:schemeClr val="bg1"/>
              </a:solidFill>
              <a:latin typeface="Apple Braille"/>
            </a:endParaRPr>
          </a:p>
        </p:txBody>
      </p:sp>
      <p:pic>
        <p:nvPicPr>
          <p:cNvPr id="21" name="Picture 20">
            <a:extLst>
              <a:ext uri="{FF2B5EF4-FFF2-40B4-BE49-F238E27FC236}">
                <a16:creationId xmlns:a16="http://schemas.microsoft.com/office/drawing/2014/main" id="{DEF64FD2-7520-15E7-F9A3-361AB09DC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0115" y="74739"/>
            <a:ext cx="348806" cy="441938"/>
          </a:xfrm>
          <a:prstGeom prst="rect">
            <a:avLst/>
          </a:prstGeom>
        </p:spPr>
      </p:pic>
      <p:sp>
        <p:nvSpPr>
          <p:cNvPr id="22" name="Rectangle 21">
            <a:extLst>
              <a:ext uri="{FF2B5EF4-FFF2-40B4-BE49-F238E27FC236}">
                <a16:creationId xmlns:a16="http://schemas.microsoft.com/office/drawing/2014/main" id="{6347957E-625B-AA0F-8461-281327E34AC0}"/>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6" name="Curved Up Arrow 5">
            <a:extLst>
              <a:ext uri="{FF2B5EF4-FFF2-40B4-BE49-F238E27FC236}">
                <a16:creationId xmlns:a16="http://schemas.microsoft.com/office/drawing/2014/main" id="{BDD984F0-6A78-CE2F-246A-8E34883C6CDB}"/>
              </a:ext>
            </a:extLst>
          </p:cNvPr>
          <p:cNvSpPr/>
          <p:nvPr/>
        </p:nvSpPr>
        <p:spPr>
          <a:xfrm rot="3489415">
            <a:off x="1031136" y="3152903"/>
            <a:ext cx="1143000" cy="870277"/>
          </a:xfrm>
          <a:prstGeom prst="curvedUp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Up Arrow 22">
            <a:extLst>
              <a:ext uri="{FF2B5EF4-FFF2-40B4-BE49-F238E27FC236}">
                <a16:creationId xmlns:a16="http://schemas.microsoft.com/office/drawing/2014/main" id="{9EBC0C03-129A-ED49-A548-AC9D67B552DE}"/>
              </a:ext>
            </a:extLst>
          </p:cNvPr>
          <p:cNvSpPr/>
          <p:nvPr/>
        </p:nvSpPr>
        <p:spPr>
          <a:xfrm rot="3620571" flipV="1">
            <a:off x="10835199" y="3858789"/>
            <a:ext cx="1143000" cy="888635"/>
          </a:xfrm>
          <a:prstGeom prst="curvedUp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389382CA-1A23-978F-D67F-45557B95E250}"/>
              </a:ext>
            </a:extLst>
          </p:cNvPr>
          <p:cNvSpPr txBox="1">
            <a:spLocks noChangeArrowheads="1"/>
          </p:cNvSpPr>
          <p:nvPr/>
        </p:nvSpPr>
        <p:spPr bwMode="auto">
          <a:xfrm>
            <a:off x="414863" y="1388435"/>
            <a:ext cx="5760513" cy="1071371"/>
          </a:xfrm>
          <a:prstGeom prst="rect">
            <a:avLst/>
          </a:prstGeom>
          <a:solidFill>
            <a:schemeClr val="tx1">
              <a:lumMod val="65000"/>
              <a:lumOff val="35000"/>
            </a:schemeClr>
          </a:solidFill>
          <a:ln/>
          <a:effectLst>
            <a:glow rad="228600">
              <a:schemeClr val="accent3">
                <a:satMod val="175000"/>
                <a:alpha val="40000"/>
              </a:schemeClr>
            </a:glow>
          </a:effectLst>
        </p:spPr>
        <p:style>
          <a:lnRef idx="3">
            <a:schemeClr val="lt1"/>
          </a:lnRef>
          <a:fillRef idx="1">
            <a:schemeClr val="dk1"/>
          </a:fillRef>
          <a:effectRef idx="1">
            <a:schemeClr val="dk1"/>
          </a:effectRef>
          <a:fontRef idx="minor">
            <a:schemeClr val="lt1"/>
          </a:fontRef>
        </p:style>
        <p:txBody>
          <a:bodyPr wrap="square" lIns="85650" tIns="42825" rIns="85650" bIns="4282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85427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chemeClr val="bg1"/>
                </a:solidFill>
                <a:effectLst/>
                <a:uLnTx/>
                <a:uFillTx/>
                <a:latin typeface="Apple Braille"/>
              </a:rPr>
              <a:t>Jumlah</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2400" b="1" i="0" u="none" strike="noStrike" kern="1200" cap="none" spc="0" normalizeH="0" baseline="0" noProof="0" dirty="0" err="1">
                <a:ln>
                  <a:noFill/>
                </a:ln>
                <a:solidFill>
                  <a:schemeClr val="bg1"/>
                </a:solidFill>
                <a:effectLst/>
                <a:uLnTx/>
                <a:uFillTx/>
                <a:latin typeface="Apple Braille"/>
              </a:rPr>
              <a:t>angka</a:t>
            </a:r>
            <a:r>
              <a:rPr kumimoji="0" lang="en-US" sz="2400" b="1" i="0" u="none" strike="noStrike" kern="1200" cap="none" spc="0" normalizeH="0" baseline="0" noProof="0" dirty="0">
                <a:ln>
                  <a:noFill/>
                </a:ln>
                <a:solidFill>
                  <a:schemeClr val="bg1"/>
                </a:solidFill>
                <a:effectLst/>
                <a:uLnTx/>
                <a:uFillTx/>
                <a:latin typeface="Apple Braille"/>
              </a:rPr>
              <a:t> </a:t>
            </a:r>
            <a:r>
              <a:rPr kumimoji="0" lang="en-US" sz="2400" b="1" i="0" u="none" strike="noStrike" kern="1200" cap="none" spc="0" normalizeH="0" baseline="0" noProof="0" dirty="0" err="1">
                <a:ln>
                  <a:noFill/>
                </a:ln>
                <a:solidFill>
                  <a:schemeClr val="bg1"/>
                </a:solidFill>
                <a:effectLst/>
                <a:uLnTx/>
                <a:uFillTx/>
                <a:latin typeface="Apple Braille"/>
              </a:rPr>
              <a:t>penggangguran</a:t>
            </a:r>
            <a:r>
              <a:rPr kumimoji="0" lang="en-US" sz="2400" b="1" i="0" u="none" strike="noStrike" kern="1200" cap="none" spc="0" normalizeH="0" baseline="0" noProof="0" dirty="0">
                <a:ln>
                  <a:noFill/>
                </a:ln>
                <a:solidFill>
                  <a:schemeClr val="bg1"/>
                </a:solidFill>
                <a:effectLst/>
                <a:uLnTx/>
                <a:uFillTx/>
                <a:latin typeface="Apple Braille"/>
              </a:rPr>
              <a:t> </a:t>
            </a:r>
            <a:r>
              <a:rPr kumimoji="0" lang="en-US" sz="1600" b="0" i="0" u="none" strike="noStrike" kern="1200" cap="none" spc="0" normalizeH="0" baseline="0" noProof="0" dirty="0">
                <a:ln>
                  <a:noFill/>
                </a:ln>
                <a:solidFill>
                  <a:schemeClr val="bg1"/>
                </a:solidFill>
                <a:effectLst/>
                <a:uLnTx/>
                <a:uFillTx/>
                <a:latin typeface="Apple Braille"/>
              </a:rPr>
              <a:t>di Wilayah </a:t>
            </a:r>
            <a:r>
              <a:rPr kumimoji="0" lang="en-US" sz="1600" b="0" i="0" u="none" strike="noStrike" kern="1200" cap="none" spc="0" normalizeH="0" baseline="0" noProof="0" dirty="0" err="1">
                <a:ln>
                  <a:noFill/>
                </a:ln>
                <a:solidFill>
                  <a:schemeClr val="bg1"/>
                </a:solidFill>
                <a:effectLst/>
                <a:uLnTx/>
                <a:uFillTx/>
                <a:latin typeface="Apple Braille"/>
              </a:rPr>
              <a:t>Provinsi</a:t>
            </a:r>
            <a:r>
              <a:rPr kumimoji="0" lang="en-US" sz="1600" b="0" i="0" u="none" strike="noStrike" kern="1200" cap="none" spc="0" normalizeH="0" baseline="0" noProof="0" dirty="0">
                <a:ln>
                  <a:noFill/>
                </a:ln>
                <a:solidFill>
                  <a:schemeClr val="bg1"/>
                </a:solidFill>
                <a:effectLst/>
                <a:uLnTx/>
                <a:uFillTx/>
                <a:latin typeface="Apple Braille"/>
              </a:rPr>
              <a:t> Kalimantan Timur </a:t>
            </a:r>
            <a:r>
              <a:rPr lang="id-ID" sz="1600" dirty="0">
                <a:solidFill>
                  <a:schemeClr val="bg1"/>
                </a:solidFill>
                <a:latin typeface="Apple Braille"/>
              </a:rPr>
              <a:t>tahun 2021</a:t>
            </a:r>
            <a:r>
              <a:rPr kumimoji="0" lang="en-US" sz="1600" b="0" i="0" u="none" strike="noStrike" kern="1200" cap="none" spc="0" normalizeH="0" baseline="0" noProof="0" dirty="0">
                <a:ln>
                  <a:noFill/>
                </a:ln>
                <a:solidFill>
                  <a:schemeClr val="bg1"/>
                </a:solidFill>
                <a:effectLst/>
                <a:uLnTx/>
                <a:uFillTx/>
                <a:latin typeface="Apple Braille"/>
              </a:rPr>
              <a:t> </a:t>
            </a:r>
            <a:r>
              <a:rPr kumimoji="0" lang="en-US" sz="2000" b="1" i="0" u="none" strike="noStrike" kern="1200" cap="none" spc="0" normalizeH="0" baseline="0" noProof="0" dirty="0">
                <a:ln>
                  <a:noFill/>
                </a:ln>
                <a:solidFill>
                  <a:schemeClr val="bg1"/>
                </a:solidFill>
                <a:effectLst/>
                <a:uLnTx/>
                <a:uFillTx/>
                <a:latin typeface="Apple Braille"/>
              </a:rPr>
              <a:t>126.</a:t>
            </a:r>
            <a:r>
              <a:rPr kumimoji="0" lang="id-ID" sz="2000" b="1" i="0" u="none" strike="noStrike" kern="1200" cap="none" spc="0" normalizeH="0" baseline="0" noProof="0" dirty="0">
                <a:ln>
                  <a:noFill/>
                </a:ln>
                <a:solidFill>
                  <a:schemeClr val="bg1"/>
                </a:solidFill>
                <a:effectLst/>
                <a:uLnTx/>
                <a:uFillTx/>
                <a:latin typeface="Apple Braille"/>
              </a:rPr>
              <a:t>186</a:t>
            </a:r>
            <a:r>
              <a:rPr kumimoji="0" lang="en-US" sz="2000" b="1" i="0" u="none" strike="noStrike" kern="1200" cap="none" spc="0" normalizeH="0" baseline="0" noProof="0" dirty="0">
                <a:ln>
                  <a:noFill/>
                </a:ln>
                <a:solidFill>
                  <a:schemeClr val="bg1"/>
                </a:solidFill>
                <a:effectLst/>
                <a:uLnTx/>
                <a:uFillTx/>
                <a:latin typeface="Apple Braille"/>
              </a:rPr>
              <a:t> orang</a:t>
            </a:r>
            <a:r>
              <a:rPr kumimoji="0" lang="id-ID" sz="2000" b="1" i="0" u="none" strike="noStrike" kern="1200" cap="none" spc="0" normalizeH="0" baseline="0" noProof="0" dirty="0">
                <a:ln>
                  <a:noFill/>
                </a:ln>
                <a:solidFill>
                  <a:schemeClr val="bg1"/>
                </a:solidFill>
                <a:effectLst/>
                <a:uLnTx/>
                <a:uFillTx/>
                <a:latin typeface="Apple Braille"/>
              </a:rPr>
              <a:t>, </a:t>
            </a:r>
            <a:r>
              <a:rPr kumimoji="0" lang="id-ID" sz="2000" i="0" u="none" strike="noStrike" kern="1200" cap="none" spc="0" normalizeH="0" baseline="0" noProof="0" dirty="0">
                <a:ln>
                  <a:noFill/>
                </a:ln>
                <a:solidFill>
                  <a:schemeClr val="bg1"/>
                </a:solidFill>
                <a:effectLst/>
                <a:uLnTx/>
                <a:uFillTx/>
                <a:latin typeface="Apple Braille"/>
              </a:rPr>
              <a:t>tahun 2022 105.882 orang</a:t>
            </a:r>
          </a:p>
        </p:txBody>
      </p:sp>
    </p:spTree>
    <p:extLst>
      <p:ext uri="{BB962C8B-B14F-4D97-AF65-F5344CB8AC3E}">
        <p14:creationId xmlns:p14="http://schemas.microsoft.com/office/powerpoint/2010/main" val="4263086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DA168-FE8A-A57C-05CD-36BD046B436C}"/>
            </a:ext>
          </a:extLst>
        </p:cNvPr>
        <p:cNvGrpSpPr/>
        <p:nvPr/>
      </p:nvGrpSpPr>
      <p:grpSpPr>
        <a:xfrm>
          <a:off x="0" y="0"/>
          <a:ext cx="0" cy="0"/>
          <a:chOff x="0" y="0"/>
          <a:chExt cx="0" cy="0"/>
        </a:xfrm>
      </p:grpSpPr>
      <p:sp>
        <p:nvSpPr>
          <p:cNvPr id="5" name="object 2">
            <a:extLst>
              <a:ext uri="{FF2B5EF4-FFF2-40B4-BE49-F238E27FC236}">
                <a16:creationId xmlns:a16="http://schemas.microsoft.com/office/drawing/2014/main" id="{641DE731-C033-351C-2A52-F5AAD8532365}"/>
              </a:ext>
            </a:extLst>
          </p:cNvPr>
          <p:cNvSpPr>
            <a:spLocks noChangeArrowheads="1"/>
          </p:cNvSpPr>
          <p:nvPr/>
        </p:nvSpPr>
        <p:spPr bwMode="auto">
          <a:xfrm>
            <a:off x="0" y="132145"/>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2" name="Title 1">
            <a:extLst>
              <a:ext uri="{FF2B5EF4-FFF2-40B4-BE49-F238E27FC236}">
                <a16:creationId xmlns:a16="http://schemas.microsoft.com/office/drawing/2014/main" id="{BB5CDCBF-C8E4-2CB9-BB96-233BA263D128}"/>
              </a:ext>
            </a:extLst>
          </p:cNvPr>
          <p:cNvSpPr>
            <a:spLocks noGrp="1"/>
          </p:cNvSpPr>
          <p:nvPr>
            <p:ph type="ctrTitle"/>
          </p:nvPr>
        </p:nvSpPr>
        <p:spPr>
          <a:xfrm>
            <a:off x="914399" y="120195"/>
            <a:ext cx="10363200" cy="577395"/>
          </a:xfrm>
          <a:effectLst>
            <a:outerShdw blurRad="50800" dist="38100" dir="5400000" algn="t" rotWithShape="0">
              <a:prstClr val="black">
                <a:alpha val="30000"/>
              </a:prstClr>
            </a:outerShdw>
          </a:effectLst>
        </p:spPr>
        <p:txBody>
          <a:bodyPr>
            <a:normAutofit/>
          </a:bodyPr>
          <a:lstStyle/>
          <a:p>
            <a:r>
              <a:rPr lang="en-US" sz="2800" b="1" dirty="0">
                <a:effectLst>
                  <a:glow rad="139700">
                    <a:schemeClr val="accent6">
                      <a:satMod val="175000"/>
                      <a:alpha val="40000"/>
                    </a:schemeClr>
                  </a:glow>
                </a:effectLst>
                <a:latin typeface="+mn-lt"/>
              </a:rPr>
              <a:t>JUMLAH TENAGA KERJA KONSTRUKSI </a:t>
            </a:r>
            <a:r>
              <a:rPr lang="en-US" sz="2800" b="1">
                <a:effectLst>
                  <a:glow rad="139700">
                    <a:schemeClr val="accent6">
                      <a:satMod val="175000"/>
                      <a:alpha val="40000"/>
                    </a:schemeClr>
                  </a:glow>
                </a:effectLst>
                <a:latin typeface="+mn-lt"/>
              </a:rPr>
              <a:t>BERSERTIFIKAT 2018-2024</a:t>
            </a:r>
            <a:endParaRPr lang="en-US" sz="2800" b="1" dirty="0">
              <a:effectLst>
                <a:glow rad="139700">
                  <a:schemeClr val="accent6">
                    <a:satMod val="175000"/>
                    <a:alpha val="40000"/>
                  </a:schemeClr>
                </a:glow>
              </a:effectLst>
              <a:latin typeface="+mn-lt"/>
            </a:endParaRPr>
          </a:p>
        </p:txBody>
      </p:sp>
      <p:sp>
        <p:nvSpPr>
          <p:cNvPr id="3" name="Subtitle 2">
            <a:extLst>
              <a:ext uri="{FF2B5EF4-FFF2-40B4-BE49-F238E27FC236}">
                <a16:creationId xmlns:a16="http://schemas.microsoft.com/office/drawing/2014/main" id="{5240C096-21DF-7CDE-BA3C-68868BC6642A}"/>
              </a:ext>
            </a:extLst>
          </p:cNvPr>
          <p:cNvSpPr>
            <a:spLocks noGrp="1"/>
          </p:cNvSpPr>
          <p:nvPr>
            <p:ph type="subTitle" idx="1"/>
          </p:nvPr>
        </p:nvSpPr>
        <p:spPr>
          <a:xfrm>
            <a:off x="899515" y="6544895"/>
            <a:ext cx="10007627" cy="457200"/>
          </a:xfrm>
        </p:spPr>
        <p:txBody>
          <a:bodyPr>
            <a:normAutofit/>
          </a:bodyPr>
          <a:lstStyle/>
          <a:p>
            <a:pPr algn="l"/>
            <a:r>
              <a:rPr lang="en-US" sz="1400" b="1" i="1" dirty="0" err="1">
                <a:solidFill>
                  <a:srgbClr val="002060"/>
                </a:solidFill>
              </a:rPr>
              <a:t>Sumber</a:t>
            </a:r>
            <a:r>
              <a:rPr lang="en-US" sz="1400" b="1" i="1" dirty="0">
                <a:solidFill>
                  <a:srgbClr val="002060"/>
                </a:solidFill>
              </a:rPr>
              <a:t> : LPJK, </a:t>
            </a:r>
            <a:r>
              <a:rPr lang="en-US" sz="1400" b="1" i="1" dirty="0" err="1">
                <a:solidFill>
                  <a:srgbClr val="002060"/>
                </a:solidFill>
              </a:rPr>
              <a:t>Balai</a:t>
            </a:r>
            <a:r>
              <a:rPr lang="en-US" sz="1400" b="1" i="1" dirty="0">
                <a:solidFill>
                  <a:srgbClr val="002060"/>
                </a:solidFill>
              </a:rPr>
              <a:t>, </a:t>
            </a:r>
            <a:r>
              <a:rPr lang="en-US" sz="1400" b="1" i="1" dirty="0" err="1">
                <a:solidFill>
                  <a:srgbClr val="002060"/>
                </a:solidFill>
              </a:rPr>
              <a:t>Pemprov</a:t>
            </a:r>
            <a:r>
              <a:rPr lang="en-US" sz="1400" b="1" i="1" dirty="0">
                <a:solidFill>
                  <a:srgbClr val="002060"/>
                </a:solidFill>
              </a:rPr>
              <a:t> </a:t>
            </a:r>
            <a:r>
              <a:rPr lang="en-US" sz="1400" b="1" i="1" dirty="0" err="1">
                <a:solidFill>
                  <a:srgbClr val="002060"/>
                </a:solidFill>
              </a:rPr>
              <a:t>Kaltim</a:t>
            </a:r>
            <a:r>
              <a:rPr lang="en-US" sz="1400" b="1" i="1" dirty="0">
                <a:solidFill>
                  <a:srgbClr val="002060"/>
                </a:solidFill>
              </a:rPr>
              <a:t>, </a:t>
            </a:r>
            <a:r>
              <a:rPr lang="en-US" sz="1400" b="1" i="1" dirty="0" err="1">
                <a:solidFill>
                  <a:srgbClr val="002060"/>
                </a:solidFill>
              </a:rPr>
              <a:t>Kab</a:t>
            </a:r>
            <a:r>
              <a:rPr lang="en-US" sz="1400" b="1" i="1" dirty="0">
                <a:solidFill>
                  <a:srgbClr val="002060"/>
                </a:solidFill>
              </a:rPr>
              <a:t>/Kota, </a:t>
            </a:r>
            <a:r>
              <a:rPr lang="en-US" sz="1400" b="1" i="1" dirty="0" err="1">
                <a:solidFill>
                  <a:srgbClr val="002060"/>
                </a:solidFill>
              </a:rPr>
              <a:t>Kemenaker</a:t>
            </a:r>
            <a:r>
              <a:rPr lang="en-US" sz="1400" b="1" i="1" dirty="0">
                <a:solidFill>
                  <a:srgbClr val="002060"/>
                </a:solidFill>
              </a:rPr>
              <a:t> BLK </a:t>
            </a:r>
            <a:r>
              <a:rPr lang="en-US" sz="1400" b="1" i="1" dirty="0" err="1">
                <a:solidFill>
                  <a:srgbClr val="002060"/>
                </a:solidFill>
              </a:rPr>
              <a:t>Samarinda</a:t>
            </a:r>
            <a:r>
              <a:rPr lang="en-US" sz="1400" b="1" i="1" dirty="0">
                <a:solidFill>
                  <a:srgbClr val="002060"/>
                </a:solidFill>
              </a:rPr>
              <a:t>, UPTD BLK </a:t>
            </a:r>
            <a:r>
              <a:rPr lang="en-US" sz="1400" b="1" i="1" dirty="0" err="1">
                <a:solidFill>
                  <a:srgbClr val="002060"/>
                </a:solidFill>
              </a:rPr>
              <a:t>Bontang</a:t>
            </a:r>
            <a:r>
              <a:rPr lang="en-US" sz="1400" b="1" i="1" dirty="0">
                <a:solidFill>
                  <a:srgbClr val="002060"/>
                </a:solidFill>
              </a:rPr>
              <a:t> dan UPTD BLK Balikpapan dan LSP</a:t>
            </a:r>
          </a:p>
        </p:txBody>
      </p:sp>
      <p:pic>
        <p:nvPicPr>
          <p:cNvPr id="7" name="Picture 6">
            <a:extLst>
              <a:ext uri="{FF2B5EF4-FFF2-40B4-BE49-F238E27FC236}">
                <a16:creationId xmlns:a16="http://schemas.microsoft.com/office/drawing/2014/main" id="{7DE60D4B-F2CD-39E7-00B6-38469C286FD9}"/>
              </a:ext>
            </a:extLst>
          </p:cNvPr>
          <p:cNvPicPr>
            <a:picLocks noChangeAspect="1"/>
          </p:cNvPicPr>
          <p:nvPr/>
        </p:nvPicPr>
        <p:blipFill>
          <a:blip r:embed="rId3"/>
          <a:stretch>
            <a:fillRect/>
          </a:stretch>
        </p:blipFill>
        <p:spPr>
          <a:xfrm>
            <a:off x="0" y="1148482"/>
            <a:ext cx="12192000" cy="4561036"/>
          </a:xfrm>
          <a:prstGeom prst="rect">
            <a:avLst/>
          </a:prstGeom>
        </p:spPr>
      </p:pic>
      <p:sp>
        <p:nvSpPr>
          <p:cNvPr id="4" name="Rectangle 3">
            <a:extLst>
              <a:ext uri="{FF2B5EF4-FFF2-40B4-BE49-F238E27FC236}">
                <a16:creationId xmlns:a16="http://schemas.microsoft.com/office/drawing/2014/main" id="{9C31DEBB-CF37-8A9C-F89D-D9DEB351D92C}"/>
              </a:ext>
            </a:extLst>
          </p:cNvPr>
          <p:cNvSpPr/>
          <p:nvPr/>
        </p:nvSpPr>
        <p:spPr>
          <a:xfrm>
            <a:off x="8261131" y="718611"/>
            <a:ext cx="3836276" cy="3429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Update 27 Maret 2024</a:t>
            </a:r>
          </a:p>
        </p:txBody>
      </p:sp>
    </p:spTree>
    <p:extLst>
      <p:ext uri="{BB962C8B-B14F-4D97-AF65-F5344CB8AC3E}">
        <p14:creationId xmlns:p14="http://schemas.microsoft.com/office/powerpoint/2010/main" val="3382404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0"/>
            <a:ext cx="12192000" cy="6858000"/>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
        <p:nvSpPr>
          <p:cNvPr id="3" name="TextBox 2"/>
          <p:cNvSpPr txBox="1"/>
          <p:nvPr/>
        </p:nvSpPr>
        <p:spPr>
          <a:xfrm>
            <a:off x="417338" y="1997043"/>
            <a:ext cx="11553826" cy="1323421"/>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000" b="1" dirty="0">
                <a:latin typeface="Tahoma" panose="020B0604030504040204" pitchFamily="34" charset="0"/>
                <a:ea typeface="Tahoma" panose="020B0604030504040204" pitchFamily="34" charset="0"/>
                <a:cs typeface="Tahoma" panose="020B0604030504040204" pitchFamily="34" charset="0"/>
                <a:sym typeface="Open Sans Semibold"/>
              </a:rPr>
              <a:t>KEWENANGAN GUBERNUR SEBAGAI WAKIL PEMERINTAH PUSAT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a:latin typeface="Century Gothic" panose="020B0502020202020204" pitchFamily="34" charset="0"/>
            </a:endParaRPr>
          </a:p>
        </p:txBody>
      </p:sp>
      <p:sp>
        <p:nvSpPr>
          <p:cNvPr id="2" name="Title 1"/>
          <p:cNvSpPr>
            <a:spLocks noGrp="1"/>
          </p:cNvSpPr>
          <p:nvPr>
            <p:ph type="ctrTitle"/>
          </p:nvPr>
        </p:nvSpPr>
        <p:spPr>
          <a:xfrm>
            <a:off x="1071212" y="912682"/>
            <a:ext cx="9793937" cy="612775"/>
          </a:xfrm>
        </p:spPr>
        <p:txBody>
          <a:bodyPr>
            <a:normAutofit/>
          </a:bodyPr>
          <a:lstStyle/>
          <a:p>
            <a:r>
              <a:rPr lang="en-US" sz="3000" b="1" u="sng">
                <a:solidFill>
                  <a:srgbClr val="C00000"/>
                </a:solidFill>
                <a:effectLst>
                  <a:outerShdw blurRad="50800" dist="38100" dir="5400000" algn="t" rotWithShape="0">
                    <a:prstClr val="black">
                      <a:alpha val="40000"/>
                    </a:prstClr>
                  </a:outerShdw>
                </a:effectLst>
              </a:rPr>
              <a:t>GAP TENAGA KERJA KONSTRUKSI TAHUN 2024 </a:t>
            </a:r>
            <a:endParaRPr lang="en-US" sz="3000" b="1" u="sng" dirty="0">
              <a:solidFill>
                <a:srgbClr val="C00000"/>
              </a:solidFill>
              <a:effectLst>
                <a:outerShdw blurRad="50800" dist="38100" dir="5400000" algn="t" rotWithShape="0">
                  <a:prstClr val="black">
                    <a:alpha val="40000"/>
                  </a:prstClr>
                </a:outerShdw>
              </a:effectLs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08" y="19599"/>
            <a:ext cx="344303" cy="436233"/>
          </a:xfrm>
          <a:prstGeom prst="rect">
            <a:avLst/>
          </a:prstGeom>
        </p:spPr>
      </p:pic>
      <p:sp>
        <p:nvSpPr>
          <p:cNvPr id="12" name="Rectangle 11"/>
          <p:cNvSpPr/>
          <p:nvPr/>
        </p:nvSpPr>
        <p:spPr>
          <a:xfrm>
            <a:off x="9754433" y="40334"/>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graphicFrame>
        <p:nvGraphicFramePr>
          <p:cNvPr id="3" name="Object 2" descr="DIHAPUS "/>
          <p:cNvGraphicFramePr>
            <a:graphicFrameLocks noChangeAspect="1"/>
          </p:cNvGraphicFramePr>
          <p:nvPr>
            <p:extLst>
              <p:ext uri="{D42A27DB-BD31-4B8C-83A1-F6EECF244321}">
                <p14:modId xmlns:p14="http://schemas.microsoft.com/office/powerpoint/2010/main" val="3817754883"/>
              </p:ext>
            </p:extLst>
          </p:nvPr>
        </p:nvGraphicFramePr>
        <p:xfrm>
          <a:off x="442913" y="1905000"/>
          <a:ext cx="8986837" cy="1052513"/>
        </p:xfrm>
        <a:graphic>
          <a:graphicData uri="http://schemas.openxmlformats.org/presentationml/2006/ole">
            <mc:AlternateContent xmlns:mc="http://schemas.openxmlformats.org/markup-compatibility/2006">
              <mc:Choice xmlns:v="urn:schemas-microsoft-com:vml" Requires="v">
                <p:oleObj name="Worksheet" r:id="rId4" imgW="12565224" imgH="1554646" progId="Excel.Sheet.12">
                  <p:embed/>
                </p:oleObj>
              </mc:Choice>
              <mc:Fallback>
                <p:oleObj name="Worksheet" r:id="rId4" imgW="12565224" imgH="1554646" progId="Excel.Sheet.12">
                  <p:embed/>
                  <p:pic>
                    <p:nvPicPr>
                      <p:cNvPr id="3" name="Object 2" descr="DIHAPUS "/>
                      <p:cNvPicPr/>
                      <p:nvPr/>
                    </p:nvPicPr>
                    <p:blipFill>
                      <a:blip r:embed="rId5"/>
                      <a:stretch>
                        <a:fillRect/>
                      </a:stretch>
                    </p:blipFill>
                    <p:spPr>
                      <a:xfrm>
                        <a:off x="442913" y="1905000"/>
                        <a:ext cx="8986837" cy="1052513"/>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0CA8793E-61D1-A570-1C32-D7A35071128E}"/>
              </a:ext>
            </a:extLst>
          </p:cNvPr>
          <p:cNvSpPr txBox="1">
            <a:spLocks/>
          </p:cNvSpPr>
          <p:nvPr/>
        </p:nvSpPr>
        <p:spPr>
          <a:xfrm>
            <a:off x="-713343" y="3435345"/>
            <a:ext cx="9793937" cy="6127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000" b="1" u="sng" dirty="0">
              <a:solidFill>
                <a:srgbClr val="C00000"/>
              </a:solidFill>
              <a:effectLst>
                <a:outerShdw blurRad="50800" dist="38100" dir="5400000" algn="t" rotWithShape="0">
                  <a:prstClr val="black">
                    <a:alpha val="40000"/>
                  </a:prstClr>
                </a:outerShdw>
              </a:effectLst>
            </a:endParaRPr>
          </a:p>
        </p:txBody>
      </p:sp>
      <p:sp>
        <p:nvSpPr>
          <p:cNvPr id="16" name="Title 1">
            <a:extLst>
              <a:ext uri="{FF2B5EF4-FFF2-40B4-BE49-F238E27FC236}">
                <a16:creationId xmlns:a16="http://schemas.microsoft.com/office/drawing/2014/main" id="{2365EE71-A6A9-A836-CA7A-823A831F3617}"/>
              </a:ext>
            </a:extLst>
          </p:cNvPr>
          <p:cNvSpPr txBox="1">
            <a:spLocks/>
          </p:cNvSpPr>
          <p:nvPr/>
        </p:nvSpPr>
        <p:spPr>
          <a:xfrm>
            <a:off x="451767" y="3248567"/>
            <a:ext cx="11740233" cy="20839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rgbClr val="C00000"/>
                </a:solidFill>
                <a:effectLst>
                  <a:outerShdw blurRad="50800" dist="38100" dir="5400000" algn="t" rotWithShape="0">
                    <a:prstClr val="black">
                      <a:alpha val="40000"/>
                    </a:prstClr>
                  </a:outerShdw>
                </a:effectLst>
              </a:rPr>
              <a:t>Ahli : 13.238 Orang bersertipikat </a:t>
            </a:r>
          </a:p>
          <a:p>
            <a:pPr algn="l"/>
            <a:r>
              <a:rPr lang="en-US" sz="3600" b="1">
                <a:solidFill>
                  <a:srgbClr val="C00000"/>
                </a:solidFill>
                <a:effectLst>
                  <a:outerShdw blurRad="50800" dist="38100" dir="5400000" algn="t" rotWithShape="0">
                    <a:prstClr val="black">
                      <a:alpha val="40000"/>
                    </a:prstClr>
                  </a:outerShdw>
                </a:effectLst>
              </a:rPr>
              <a:t>Teknisi / Analis dan Operator (terampil) : 31.810 orang bersertipikat </a:t>
            </a:r>
          </a:p>
          <a:p>
            <a:pPr algn="l"/>
            <a:endParaRPr lang="en-US" sz="3600" b="1" dirty="0">
              <a:solidFill>
                <a:srgbClr val="C00000"/>
              </a:solidFill>
              <a:effectLst>
                <a:outerShdw blurRad="50800" dist="38100" dir="5400000" algn="t" rotWithShape="0">
                  <a:prstClr val="black">
                    <a:alpha val="40000"/>
                  </a:prstClr>
                </a:outerShdw>
              </a:effectLst>
            </a:endParaRPr>
          </a:p>
        </p:txBody>
      </p:sp>
      <p:sp>
        <p:nvSpPr>
          <p:cNvPr id="17" name="Title 1">
            <a:extLst>
              <a:ext uri="{FF2B5EF4-FFF2-40B4-BE49-F238E27FC236}">
                <a16:creationId xmlns:a16="http://schemas.microsoft.com/office/drawing/2014/main" id="{C126F992-09FA-E0CE-B760-3E485158AEF4}"/>
              </a:ext>
            </a:extLst>
          </p:cNvPr>
          <p:cNvSpPr txBox="1">
            <a:spLocks/>
          </p:cNvSpPr>
          <p:nvPr/>
        </p:nvSpPr>
        <p:spPr>
          <a:xfrm>
            <a:off x="442913" y="4137787"/>
            <a:ext cx="11740233" cy="20839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rgbClr val="C00000"/>
                </a:solidFill>
                <a:effectLst>
                  <a:outerShdw blurRad="50800" dist="38100" dir="5400000" algn="t" rotWithShape="0">
                    <a:prstClr val="black">
                      <a:alpha val="40000"/>
                    </a:prstClr>
                  </a:outerShdw>
                </a:effectLst>
              </a:rPr>
              <a:t>GAP di dominasi oleh Tingkat Pendidikan SD, SMP, SMA / SMK Sederajat  </a:t>
            </a:r>
            <a:endParaRPr lang="en-US" sz="3600" b="1" dirty="0">
              <a:solidFill>
                <a:srgbClr val="C00000"/>
              </a:solidFill>
              <a:effectLst>
                <a:outerShdw blurRad="50800" dist="38100" dir="5400000" algn="t" rotWithShape="0">
                  <a:prstClr val="black">
                    <a:alpha val="40000"/>
                  </a:prstClr>
                </a:outerShdw>
              </a:effectLst>
            </a:endParaRPr>
          </a:p>
        </p:txBody>
      </p:sp>
      <p:sp>
        <p:nvSpPr>
          <p:cNvPr id="4" name="Rectangle 3">
            <a:extLst>
              <a:ext uri="{FF2B5EF4-FFF2-40B4-BE49-F238E27FC236}">
                <a16:creationId xmlns:a16="http://schemas.microsoft.com/office/drawing/2014/main" id="{6CBE166C-FB05-9752-BA19-AB1CFE1EF31C}"/>
              </a:ext>
            </a:extLst>
          </p:cNvPr>
          <p:cNvSpPr/>
          <p:nvPr/>
        </p:nvSpPr>
        <p:spPr>
          <a:xfrm>
            <a:off x="7363326" y="1905000"/>
            <a:ext cx="1588169" cy="1077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GAP </a:t>
            </a:r>
            <a:br>
              <a:rPr lang="en-US" sz="2400" b="1">
                <a:solidFill>
                  <a:schemeClr val="tx1"/>
                </a:solidFill>
              </a:rPr>
            </a:br>
            <a:r>
              <a:rPr lang="en-US" sz="2400" b="1">
                <a:solidFill>
                  <a:schemeClr val="tx1"/>
                </a:solidFill>
              </a:rPr>
              <a:t>62.04</a:t>
            </a:r>
          </a:p>
        </p:txBody>
      </p:sp>
      <p:sp>
        <p:nvSpPr>
          <p:cNvPr id="6" name="Rectangle 5">
            <a:extLst>
              <a:ext uri="{FF2B5EF4-FFF2-40B4-BE49-F238E27FC236}">
                <a16:creationId xmlns:a16="http://schemas.microsoft.com/office/drawing/2014/main" id="{1C7147C8-45DC-EBCE-4A20-B35104FCA2BF}"/>
              </a:ext>
            </a:extLst>
          </p:cNvPr>
          <p:cNvSpPr/>
          <p:nvPr/>
        </p:nvSpPr>
        <p:spPr>
          <a:xfrm>
            <a:off x="9742402" y="1886949"/>
            <a:ext cx="1588169" cy="1077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73.610 ORANG </a:t>
            </a:r>
          </a:p>
        </p:txBody>
      </p:sp>
      <p:sp>
        <p:nvSpPr>
          <p:cNvPr id="7" name="Arrow: Right 6">
            <a:extLst>
              <a:ext uri="{FF2B5EF4-FFF2-40B4-BE49-F238E27FC236}">
                <a16:creationId xmlns:a16="http://schemas.microsoft.com/office/drawing/2014/main" id="{BFC4A34A-0CD6-208B-36E2-7FDCEE0CF0E1}"/>
              </a:ext>
            </a:extLst>
          </p:cNvPr>
          <p:cNvSpPr/>
          <p:nvPr/>
        </p:nvSpPr>
        <p:spPr>
          <a:xfrm>
            <a:off x="9080594" y="2286000"/>
            <a:ext cx="584244" cy="3245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6146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147804" y="-208161"/>
            <a:ext cx="9144000" cy="1423235"/>
          </a:xfrm>
        </p:spPr>
        <p:txBody>
          <a:bodyPr>
            <a:noAutofit/>
          </a:bodyPr>
          <a:lstStyle/>
          <a:p>
            <a:br>
              <a:rPr lang="en-US" sz="2500"/>
            </a:b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graphicFrame>
        <p:nvGraphicFramePr>
          <p:cNvPr id="15" name="Table 14">
            <a:extLst>
              <a:ext uri="{FF2B5EF4-FFF2-40B4-BE49-F238E27FC236}">
                <a16:creationId xmlns:a16="http://schemas.microsoft.com/office/drawing/2014/main" id="{9C787A24-C844-06AF-8130-4CC06C2524EC}"/>
              </a:ext>
            </a:extLst>
          </p:cNvPr>
          <p:cNvGraphicFramePr>
            <a:graphicFrameLocks noGrp="1"/>
          </p:cNvGraphicFramePr>
          <p:nvPr>
            <p:extLst>
              <p:ext uri="{D42A27DB-BD31-4B8C-83A1-F6EECF244321}">
                <p14:modId xmlns:p14="http://schemas.microsoft.com/office/powerpoint/2010/main" val="1135700924"/>
              </p:ext>
            </p:extLst>
          </p:nvPr>
        </p:nvGraphicFramePr>
        <p:xfrm>
          <a:off x="1424858" y="154103"/>
          <a:ext cx="8423022" cy="6491212"/>
        </p:xfrm>
        <a:graphic>
          <a:graphicData uri="http://schemas.openxmlformats.org/drawingml/2006/table">
            <a:tbl>
              <a:tblPr/>
              <a:tblGrid>
                <a:gridCol w="179152">
                  <a:extLst>
                    <a:ext uri="{9D8B030D-6E8A-4147-A177-3AD203B41FA5}">
                      <a16:colId xmlns:a16="http://schemas.microsoft.com/office/drawing/2014/main" val="1852465138"/>
                    </a:ext>
                  </a:extLst>
                </a:gridCol>
                <a:gridCol w="1012278">
                  <a:extLst>
                    <a:ext uri="{9D8B030D-6E8A-4147-A177-3AD203B41FA5}">
                      <a16:colId xmlns:a16="http://schemas.microsoft.com/office/drawing/2014/main" val="3546006555"/>
                    </a:ext>
                  </a:extLst>
                </a:gridCol>
                <a:gridCol w="429671">
                  <a:extLst>
                    <a:ext uri="{9D8B030D-6E8A-4147-A177-3AD203B41FA5}">
                      <a16:colId xmlns:a16="http://schemas.microsoft.com/office/drawing/2014/main" val="2342711709"/>
                    </a:ext>
                  </a:extLst>
                </a:gridCol>
                <a:gridCol w="334999">
                  <a:extLst>
                    <a:ext uri="{9D8B030D-6E8A-4147-A177-3AD203B41FA5}">
                      <a16:colId xmlns:a16="http://schemas.microsoft.com/office/drawing/2014/main" val="3294635065"/>
                    </a:ext>
                  </a:extLst>
                </a:gridCol>
                <a:gridCol w="524345">
                  <a:extLst>
                    <a:ext uri="{9D8B030D-6E8A-4147-A177-3AD203B41FA5}">
                      <a16:colId xmlns:a16="http://schemas.microsoft.com/office/drawing/2014/main" val="1933740437"/>
                    </a:ext>
                  </a:extLst>
                </a:gridCol>
                <a:gridCol w="444239">
                  <a:extLst>
                    <a:ext uri="{9D8B030D-6E8A-4147-A177-3AD203B41FA5}">
                      <a16:colId xmlns:a16="http://schemas.microsoft.com/office/drawing/2014/main" val="784217454"/>
                    </a:ext>
                  </a:extLst>
                </a:gridCol>
                <a:gridCol w="393258">
                  <a:extLst>
                    <a:ext uri="{9D8B030D-6E8A-4147-A177-3AD203B41FA5}">
                      <a16:colId xmlns:a16="http://schemas.microsoft.com/office/drawing/2014/main" val="3498032097"/>
                    </a:ext>
                  </a:extLst>
                </a:gridCol>
                <a:gridCol w="451521">
                  <a:extLst>
                    <a:ext uri="{9D8B030D-6E8A-4147-A177-3AD203B41FA5}">
                      <a16:colId xmlns:a16="http://schemas.microsoft.com/office/drawing/2014/main" val="162950996"/>
                    </a:ext>
                  </a:extLst>
                </a:gridCol>
                <a:gridCol w="422388">
                  <a:extLst>
                    <a:ext uri="{9D8B030D-6E8A-4147-A177-3AD203B41FA5}">
                      <a16:colId xmlns:a16="http://schemas.microsoft.com/office/drawing/2014/main" val="1826598292"/>
                    </a:ext>
                  </a:extLst>
                </a:gridCol>
                <a:gridCol w="524345">
                  <a:extLst>
                    <a:ext uri="{9D8B030D-6E8A-4147-A177-3AD203B41FA5}">
                      <a16:colId xmlns:a16="http://schemas.microsoft.com/office/drawing/2014/main" val="2988326632"/>
                    </a:ext>
                  </a:extLst>
                </a:gridCol>
                <a:gridCol w="422388">
                  <a:extLst>
                    <a:ext uri="{9D8B030D-6E8A-4147-A177-3AD203B41FA5}">
                      <a16:colId xmlns:a16="http://schemas.microsoft.com/office/drawing/2014/main" val="525712752"/>
                    </a:ext>
                  </a:extLst>
                </a:gridCol>
                <a:gridCol w="444239">
                  <a:extLst>
                    <a:ext uri="{9D8B030D-6E8A-4147-A177-3AD203B41FA5}">
                      <a16:colId xmlns:a16="http://schemas.microsoft.com/office/drawing/2014/main" val="2829053038"/>
                    </a:ext>
                  </a:extLst>
                </a:gridCol>
                <a:gridCol w="495216">
                  <a:extLst>
                    <a:ext uri="{9D8B030D-6E8A-4147-A177-3AD203B41FA5}">
                      <a16:colId xmlns:a16="http://schemas.microsoft.com/office/drawing/2014/main" val="552885035"/>
                    </a:ext>
                  </a:extLst>
                </a:gridCol>
                <a:gridCol w="422388">
                  <a:extLst>
                    <a:ext uri="{9D8B030D-6E8A-4147-A177-3AD203B41FA5}">
                      <a16:colId xmlns:a16="http://schemas.microsoft.com/office/drawing/2014/main" val="825953537"/>
                    </a:ext>
                  </a:extLst>
                </a:gridCol>
                <a:gridCol w="422388">
                  <a:extLst>
                    <a:ext uri="{9D8B030D-6E8A-4147-A177-3AD203B41FA5}">
                      <a16:colId xmlns:a16="http://schemas.microsoft.com/office/drawing/2014/main" val="2338301796"/>
                    </a:ext>
                  </a:extLst>
                </a:gridCol>
                <a:gridCol w="422388">
                  <a:extLst>
                    <a:ext uri="{9D8B030D-6E8A-4147-A177-3AD203B41FA5}">
                      <a16:colId xmlns:a16="http://schemas.microsoft.com/office/drawing/2014/main" val="82470979"/>
                    </a:ext>
                  </a:extLst>
                </a:gridCol>
                <a:gridCol w="422388">
                  <a:extLst>
                    <a:ext uri="{9D8B030D-6E8A-4147-A177-3AD203B41FA5}">
                      <a16:colId xmlns:a16="http://schemas.microsoft.com/office/drawing/2014/main" val="886924077"/>
                    </a:ext>
                  </a:extLst>
                </a:gridCol>
                <a:gridCol w="655431">
                  <a:extLst>
                    <a:ext uri="{9D8B030D-6E8A-4147-A177-3AD203B41FA5}">
                      <a16:colId xmlns:a16="http://schemas.microsoft.com/office/drawing/2014/main" val="3026114840"/>
                    </a:ext>
                  </a:extLst>
                </a:gridCol>
              </a:tblGrid>
              <a:tr h="145364">
                <a:tc gridSpan="18">
                  <a:txBody>
                    <a:bodyPr/>
                    <a:lstStyle/>
                    <a:p>
                      <a:pPr algn="ctr" fontAlgn="b"/>
                      <a:r>
                        <a:rPr lang="nn-NO" sz="1000" b="1" i="0" u="none" strike="noStrike">
                          <a:solidFill>
                            <a:srgbClr val="000000"/>
                          </a:solidFill>
                          <a:effectLst/>
                          <a:latin typeface="Calibri" panose="020F0502020204030204" pitchFamily="34" charset="0"/>
                        </a:rPr>
                        <a:t>DATA TENAGA KERJA KONSTRUKSI KUALIFIKASI AHLI (RESPONSIF GENDER)</a:t>
                      </a:r>
                    </a:p>
                  </a:txBody>
                  <a:tcPr marL="1748" marR="1748" marT="1748"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1895568"/>
                  </a:ext>
                </a:extLst>
              </a:tr>
              <a:tr h="145364">
                <a:tc gridSpan="18">
                  <a:txBody>
                    <a:bodyPr/>
                    <a:lstStyle/>
                    <a:p>
                      <a:pPr algn="ctr" fontAlgn="b"/>
                      <a:r>
                        <a:rPr lang="en-US" sz="1000" b="1" i="0" u="none" strike="noStrike">
                          <a:solidFill>
                            <a:srgbClr val="000000"/>
                          </a:solidFill>
                          <a:effectLst/>
                          <a:latin typeface="Calibri" panose="020F0502020204030204" pitchFamily="34" charset="0"/>
                        </a:rPr>
                        <a:t>KALIMANTAN TIMUR</a:t>
                      </a:r>
                    </a:p>
                  </a:txBody>
                  <a:tcPr marL="1748" marR="1748" marT="1748"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6919737"/>
                  </a:ext>
                </a:extLst>
              </a:tr>
              <a:tr h="145364">
                <a:tc gridSpan="18">
                  <a:txBody>
                    <a:bodyPr/>
                    <a:lstStyle/>
                    <a:p>
                      <a:pPr algn="ctr" fontAlgn="b"/>
                      <a:r>
                        <a:rPr lang="en-US" sz="1000" b="1" i="0" u="none" strike="noStrike">
                          <a:solidFill>
                            <a:srgbClr val="000000"/>
                          </a:solidFill>
                          <a:effectLst/>
                          <a:latin typeface="Calibri" panose="020F0502020204030204" pitchFamily="34" charset="0"/>
                        </a:rPr>
                        <a:t>TAHUN 2019 sd 2024</a:t>
                      </a:r>
                    </a:p>
                  </a:txBody>
                  <a:tcPr marL="1748" marR="1748" marT="1748"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5810633"/>
                  </a:ext>
                </a:extLst>
              </a:tr>
              <a:tr h="97519">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tc>
                  <a:txBody>
                    <a:bodyPr/>
                    <a:lstStyle/>
                    <a:p>
                      <a:pPr algn="ctr" fontAlgn="b"/>
                      <a:endParaRPr lang="en-US" sz="700" b="1" i="0" u="none" strike="noStrike">
                        <a:solidFill>
                          <a:srgbClr val="000000"/>
                        </a:solidFill>
                        <a:effectLst/>
                        <a:latin typeface="Calibri" panose="020F0502020204030204" pitchFamily="34" charset="0"/>
                      </a:endParaRPr>
                    </a:p>
                  </a:txBody>
                  <a:tcPr marL="1748" marR="1748" marT="1748" marB="0" anchor="b">
                    <a:lnL>
                      <a:noFill/>
                    </a:lnL>
                    <a:lnR>
                      <a:noFill/>
                    </a:lnR>
                    <a:lnT>
                      <a:noFill/>
                    </a:lnT>
                    <a:lnB>
                      <a:noFill/>
                    </a:lnB>
                    <a:noFill/>
                  </a:tcPr>
                </a:tc>
                <a:extLst>
                  <a:ext uri="{0D108BD9-81ED-4DB2-BD59-A6C34878D82A}">
                    <a16:rowId xmlns:a16="http://schemas.microsoft.com/office/drawing/2014/main" val="166649574"/>
                  </a:ext>
                </a:extLst>
              </a:tr>
              <a:tr h="97519">
                <a:tc>
                  <a:txBody>
                    <a:bodyPr/>
                    <a:lstStyle/>
                    <a:p>
                      <a:pPr algn="ctr" fontAlgn="b"/>
                      <a:r>
                        <a:rPr lang="en-US" sz="700" b="0" i="0" u="none" strike="noStrike">
                          <a:solidFill>
                            <a:srgbClr val="000000"/>
                          </a:solidFill>
                          <a:effectLst/>
                          <a:latin typeface="Wingdings 2" panose="05020102010507070707" pitchFamily="18" charset="2"/>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 </a:t>
                      </a:r>
                    </a:p>
                  </a:txBody>
                  <a:tcPr marL="1748" marR="1748" marT="174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823511"/>
                  </a:ext>
                </a:extLst>
              </a:tr>
              <a:tr h="124776">
                <a:tc>
                  <a:txBody>
                    <a:bodyPr/>
                    <a:lstStyle/>
                    <a:p>
                      <a:pPr algn="ctr" fontAlgn="ctr"/>
                      <a:r>
                        <a:rPr lang="en-US" sz="700" b="1" i="0" u="none" strike="noStrike">
                          <a:solidFill>
                            <a:srgbClr val="000000"/>
                          </a:solidFill>
                          <a:effectLst/>
                          <a:latin typeface="Arial Nova" panose="020B0504020202020204" pitchFamily="34" charset="0"/>
                        </a:rPr>
                        <a:t>NO</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rowSpan="3">
                  <a:txBody>
                    <a:bodyPr/>
                    <a:lstStyle/>
                    <a:p>
                      <a:pPr algn="ctr" fontAlgn="ctr"/>
                      <a:r>
                        <a:rPr lang="fi-FI" sz="700" b="1" i="0" u="none" strike="noStrike">
                          <a:solidFill>
                            <a:srgbClr val="000000"/>
                          </a:solidFill>
                          <a:effectLst/>
                          <a:latin typeface="Arial Nova" panose="020B0504020202020204" pitchFamily="34" charset="0"/>
                        </a:rPr>
                        <a:t>KLASIFIKASI/SUB KLASIFIKASI/JABATAN KERJA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15">
                  <a:txBody>
                    <a:bodyPr/>
                    <a:lstStyle/>
                    <a:p>
                      <a:pPr algn="ctr" fontAlgn="ctr"/>
                      <a:r>
                        <a:rPr lang="en-US" sz="700" b="1" i="0" u="none" strike="noStrike">
                          <a:solidFill>
                            <a:srgbClr val="000000"/>
                          </a:solidFill>
                          <a:effectLst/>
                          <a:latin typeface="Arial Nova" panose="020B0504020202020204" pitchFamily="34" charset="0"/>
                        </a:rPr>
                        <a:t>TAHUN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700" b="1" i="0" u="none" strike="noStrike">
                          <a:solidFill>
                            <a:srgbClr val="000000"/>
                          </a:solidFill>
                          <a:effectLst/>
                          <a:latin typeface="Arial Nova" panose="020B0504020202020204" pitchFamily="34" charset="0"/>
                        </a:rPr>
                        <a:t>KETERANGAN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2916307885"/>
                  </a:ext>
                </a:extLst>
              </a:tr>
              <a:tr h="193209">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vMerge="1">
                  <a:txBody>
                    <a:bodyPr/>
                    <a:lstStyle/>
                    <a:p>
                      <a:endParaRPr lang="en-US"/>
                    </a:p>
                  </a:txBody>
                  <a:tcPr/>
                </a:tc>
                <a:tc gridSpan="2">
                  <a:txBody>
                    <a:bodyPr/>
                    <a:lstStyle/>
                    <a:p>
                      <a:pPr algn="ctr" fontAlgn="ctr"/>
                      <a:r>
                        <a:rPr lang="en-US" sz="700" b="1" i="0" u="none" strike="noStrike">
                          <a:solidFill>
                            <a:srgbClr val="000000"/>
                          </a:solidFill>
                          <a:effectLst/>
                          <a:latin typeface="Arial Nova" panose="020B0504020202020204" pitchFamily="34" charset="0"/>
                        </a:rPr>
                        <a:t>2019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gridSpan="2">
                  <a:txBody>
                    <a:bodyPr/>
                    <a:lstStyle/>
                    <a:p>
                      <a:pPr algn="ctr" fontAlgn="ctr"/>
                      <a:r>
                        <a:rPr lang="en-US" sz="700" b="1" i="0" u="none" strike="noStrike">
                          <a:solidFill>
                            <a:srgbClr val="000000"/>
                          </a:solidFill>
                          <a:effectLst/>
                          <a:latin typeface="Arial Nova" panose="020B0504020202020204" pitchFamily="34" charset="0"/>
                        </a:rPr>
                        <a:t>2020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gridSpan="2">
                  <a:txBody>
                    <a:bodyPr/>
                    <a:lstStyle/>
                    <a:p>
                      <a:pPr algn="ctr" fontAlgn="ctr"/>
                      <a:r>
                        <a:rPr lang="en-US" sz="700" b="1" i="0" u="none" strike="noStrike">
                          <a:solidFill>
                            <a:srgbClr val="000000"/>
                          </a:solidFill>
                          <a:effectLst/>
                          <a:latin typeface="Arial Nova" panose="020B0504020202020204" pitchFamily="34" charset="0"/>
                        </a:rPr>
                        <a:t>2021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gridSpan="2">
                  <a:txBody>
                    <a:bodyPr/>
                    <a:lstStyle/>
                    <a:p>
                      <a:pPr algn="ctr" fontAlgn="ctr"/>
                      <a:r>
                        <a:rPr lang="en-US" sz="700" b="1" i="0" u="none" strike="noStrike">
                          <a:solidFill>
                            <a:srgbClr val="000000"/>
                          </a:solidFill>
                          <a:effectLst/>
                          <a:latin typeface="Arial Nova" panose="020B0504020202020204" pitchFamily="34" charset="0"/>
                        </a:rPr>
                        <a:t>2022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gridSpan="2">
                  <a:txBody>
                    <a:bodyPr/>
                    <a:lstStyle/>
                    <a:p>
                      <a:pPr algn="ctr" fontAlgn="ctr"/>
                      <a:r>
                        <a:rPr lang="en-US" sz="700" b="1" i="0" u="none" strike="noStrike">
                          <a:solidFill>
                            <a:srgbClr val="000000"/>
                          </a:solidFill>
                          <a:effectLst/>
                          <a:latin typeface="Arial Nova" panose="020B0504020202020204" pitchFamily="34" charset="0"/>
                        </a:rPr>
                        <a:t>2023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gridSpan="2">
                  <a:txBody>
                    <a:bodyPr/>
                    <a:lstStyle/>
                    <a:p>
                      <a:pPr algn="ctr" fontAlgn="ctr"/>
                      <a:r>
                        <a:rPr lang="en-US" sz="700" b="1" i="0" u="none" strike="noStrike">
                          <a:solidFill>
                            <a:srgbClr val="000000"/>
                          </a:solidFill>
                          <a:effectLst/>
                          <a:latin typeface="Arial Nova" panose="020B0504020202020204" pitchFamily="34" charset="0"/>
                        </a:rPr>
                        <a:t>2024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gridSpan="2">
                  <a:txBody>
                    <a:bodyPr/>
                    <a:lstStyle/>
                    <a:p>
                      <a:pPr algn="ctr" fontAlgn="ctr"/>
                      <a:r>
                        <a:rPr lang="en-US" sz="700" b="1" i="0" u="none" strike="noStrike">
                          <a:solidFill>
                            <a:srgbClr val="000000"/>
                          </a:solidFill>
                          <a:effectLst/>
                          <a:latin typeface="Arial Nova" panose="020B0504020202020204" pitchFamily="34" charset="0"/>
                        </a:rPr>
                        <a:t>JUMLAH 2019 sd 2024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rowSpan="2">
                  <a:txBody>
                    <a:bodyPr/>
                    <a:lstStyle/>
                    <a:p>
                      <a:pPr algn="ctr" fontAlgn="ctr"/>
                      <a:r>
                        <a:rPr lang="en-US" sz="700" b="1" i="0" u="none" strike="noStrike">
                          <a:solidFill>
                            <a:srgbClr val="000000"/>
                          </a:solidFill>
                          <a:effectLst/>
                          <a:latin typeface="Arial Nova" panose="020B0504020202020204" pitchFamily="34" charset="0"/>
                        </a:rPr>
                        <a:t>TOTAL</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2130696181"/>
                  </a:ext>
                </a:extLst>
              </a:tr>
              <a:tr h="103329">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0CECE"/>
                    </a:solidFill>
                  </a:tcPr>
                </a:tc>
                <a:tc vMerge="1">
                  <a:txBody>
                    <a:bodyPr/>
                    <a:lstStyle/>
                    <a:p>
                      <a:endParaRPr lang="en-US"/>
                    </a:p>
                  </a:txBody>
                  <a:tcPr/>
                </a:tc>
                <a:tc>
                  <a:txBody>
                    <a:bodyPr/>
                    <a:lstStyle/>
                    <a:p>
                      <a:pPr algn="ctr" fontAlgn="ctr"/>
                      <a:r>
                        <a:rPr lang="en-US" sz="700" b="1" i="0" u="none" strike="noStrike">
                          <a:solidFill>
                            <a:srgbClr val="000000"/>
                          </a:solidFill>
                          <a:effectLst/>
                          <a:latin typeface="Arial Nova" panose="020B0504020202020204" pitchFamily="34" charset="0"/>
                        </a:rPr>
                        <a:t>Laki laki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Wanita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Laki laki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Wanita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Laki laki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Wanita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Laki laki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Wanita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Laki laki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Wanita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Laki laki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Wanita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Laki laki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700" b="1" i="0" u="none" strike="noStrike">
                          <a:solidFill>
                            <a:srgbClr val="000000"/>
                          </a:solidFill>
                          <a:effectLst/>
                          <a:latin typeface="Arial Nova" panose="020B0504020202020204" pitchFamily="34" charset="0"/>
                        </a:rPr>
                        <a:t>Wanita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vMerge="1">
                  <a:txBody>
                    <a:bodyPr/>
                    <a:lstStyle/>
                    <a:p>
                      <a:endParaRPr lang="en-US"/>
                    </a:p>
                  </a:txBody>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153026711"/>
                  </a:ext>
                </a:extLst>
              </a:tr>
              <a:tr h="103329">
                <a:tc gridSpan="2">
                  <a:txBody>
                    <a:bodyPr/>
                    <a:lstStyle/>
                    <a:p>
                      <a:pPr algn="ctr" fontAlgn="ctr"/>
                      <a:r>
                        <a:rPr lang="en-US" sz="700" b="1" i="0" u="none" strike="noStrike">
                          <a:solidFill>
                            <a:srgbClr val="000000"/>
                          </a:solidFill>
                          <a:effectLst/>
                          <a:latin typeface="Arial Nova" panose="020B0504020202020204" pitchFamily="34" charset="0"/>
                        </a:rPr>
                        <a:t>AHLI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fontAlgn="ctr"/>
                      <a:r>
                        <a:rPr lang="en-US" sz="700" b="1" i="0" u="none" strike="noStrike">
                          <a:solidFill>
                            <a:srgbClr val="000000"/>
                          </a:solidFill>
                          <a:effectLst/>
                          <a:latin typeface="Arial Nova" panose="020B0504020202020204" pitchFamily="34" charset="0"/>
                        </a:rPr>
                        <a:t>124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36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161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53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157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49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344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85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399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114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510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172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1,695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509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2,204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2967314"/>
                  </a:ext>
                </a:extLst>
              </a:tr>
              <a:tr h="162304">
                <a:tc>
                  <a:txBody>
                    <a:bodyPr/>
                    <a:lstStyle/>
                    <a:p>
                      <a:pPr algn="ctr" fontAlgn="ctr"/>
                      <a:r>
                        <a:rPr lang="en-US" sz="700" b="0" i="0" u="none" strike="noStrike">
                          <a:solidFill>
                            <a:srgbClr val="000000"/>
                          </a:solidFill>
                          <a:effectLst/>
                          <a:latin typeface="Arial Nova" panose="020B0504020202020204" pitchFamily="34" charset="0"/>
                        </a:rPr>
                        <a:t>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ctr"/>
                      <a:r>
                        <a:rPr lang="en-US" sz="700" b="0" i="0" u="none" strike="noStrike">
                          <a:solidFill>
                            <a:srgbClr val="000000"/>
                          </a:solidFill>
                          <a:effectLst/>
                          <a:latin typeface="Arial Nova" panose="020B0504020202020204" pitchFamily="34" charset="0"/>
                        </a:rPr>
                        <a:t>KLASIFIKASI SIPIL</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69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20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37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11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155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36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193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38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216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33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714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144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858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7118052"/>
                  </a:ext>
                </a:extLst>
              </a:tr>
              <a:tr h="162304">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SUB KLASIFIKASI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155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193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714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858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1056591"/>
                  </a:ext>
                </a:extLst>
              </a:tr>
              <a:tr h="162304">
                <a:tc>
                  <a:txBody>
                    <a:bodyPr/>
                    <a:lstStyle/>
                    <a:p>
                      <a:pPr algn="ctr" fontAlgn="ctr"/>
                      <a:r>
                        <a:rPr lang="en-US" sz="700" b="0" i="0" u="none" strike="noStrike">
                          <a:solidFill>
                            <a:srgbClr val="000000"/>
                          </a:solidFill>
                          <a:effectLst/>
                          <a:latin typeface="Arial Nova" panose="020B0504020202020204" pitchFamily="34" charset="0"/>
                        </a:rPr>
                        <a:t>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sz="700" b="0" i="0" u="none" strike="noStrike">
                          <a:solidFill>
                            <a:srgbClr val="000000"/>
                          </a:solidFill>
                          <a:effectLst/>
                          <a:latin typeface="Arial Nova" panose="020B0504020202020204" pitchFamily="34" charset="0"/>
                        </a:rPr>
                        <a:t>Gedung</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53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73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165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206482"/>
                  </a:ext>
                </a:extLst>
              </a:tr>
              <a:tr h="193209">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muda teknik Bangunan gedung</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165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828663"/>
                  </a:ext>
                </a:extLst>
              </a:tr>
              <a:tr h="162304">
                <a:tc>
                  <a:txBody>
                    <a:bodyPr/>
                    <a:lstStyle/>
                    <a:p>
                      <a:pPr algn="ctr" fontAlgn="ctr"/>
                      <a:r>
                        <a:rPr lang="en-US" sz="700" b="0" i="0" u="none" strike="noStrike">
                          <a:solidFill>
                            <a:srgbClr val="000000"/>
                          </a:solidFill>
                          <a:effectLst/>
                          <a:latin typeface="Arial Nova" panose="020B0504020202020204" pitchFamily="34" charset="0"/>
                        </a:rPr>
                        <a:t>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sz="700" b="0" i="0" u="none" strike="noStrike">
                          <a:solidFill>
                            <a:srgbClr val="000000"/>
                          </a:solidFill>
                          <a:effectLst/>
                          <a:latin typeface="Arial Nova" panose="020B0504020202020204" pitchFamily="34" charset="0"/>
                        </a:rPr>
                        <a:t>Jalan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32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76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89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118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315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80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395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069598"/>
                  </a:ext>
                </a:extLst>
              </a:tr>
              <a:tr h="115027">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muda  teknik jalan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99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269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4445888"/>
                  </a:ext>
                </a:extLst>
              </a:tr>
              <a:tr h="109178">
                <a:tc>
                  <a:txBody>
                    <a:bodyPr/>
                    <a:lstStyle/>
                    <a:p>
                      <a:pPr algn="ctr" fontAlgn="ctr"/>
                      <a:r>
                        <a:rPr lang="en-US" sz="700" b="0" i="0" u="none" strike="noStrike">
                          <a:solidFill>
                            <a:srgbClr val="000000"/>
                          </a:solidFill>
                          <a:effectLst/>
                          <a:latin typeface="Arial Nova" panose="020B0504020202020204" pitchFamily="34" charset="0"/>
                        </a:rPr>
                        <a:t>b</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madya teknik Jalan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3728451"/>
                  </a:ext>
                </a:extLst>
              </a:tr>
              <a:tr h="162304">
                <a:tc>
                  <a:txBody>
                    <a:bodyPr/>
                    <a:lstStyle/>
                    <a:p>
                      <a:pPr algn="ctr" fontAlgn="ctr"/>
                      <a:r>
                        <a:rPr lang="en-US" sz="700" b="0" i="0" u="none" strike="noStrike">
                          <a:solidFill>
                            <a:srgbClr val="000000"/>
                          </a:solidFill>
                          <a:effectLst/>
                          <a:latin typeface="Arial Nova" panose="020B0504020202020204" pitchFamily="34" charset="0"/>
                        </a:rPr>
                        <a:t>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sz="700" b="0" i="0" u="none" strike="noStrike">
                          <a:solidFill>
                            <a:srgbClr val="000000"/>
                          </a:solidFill>
                          <a:effectLst/>
                          <a:latin typeface="Arial Nova" panose="020B0504020202020204" pitchFamily="34" charset="0"/>
                        </a:rPr>
                        <a:t>Jembatan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51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126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147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8304818"/>
                  </a:ext>
                </a:extLst>
              </a:tr>
              <a:tr h="193209">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muda teknik jembatan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147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611328"/>
                  </a:ext>
                </a:extLst>
              </a:tr>
              <a:tr h="193209">
                <a:tc>
                  <a:txBody>
                    <a:bodyPr/>
                    <a:lstStyle/>
                    <a:p>
                      <a:pPr algn="ctr" fontAlgn="ctr"/>
                      <a:r>
                        <a:rPr lang="en-US" sz="700" b="0" i="0" u="none" strike="noStrike">
                          <a:solidFill>
                            <a:srgbClr val="000000"/>
                          </a:solidFill>
                          <a:effectLst/>
                          <a:latin typeface="Arial Nova" panose="020B0504020202020204" pitchFamily="34" charset="0"/>
                        </a:rPr>
                        <a:t>b</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madya teknik jembatan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8150219"/>
                  </a:ext>
                </a:extLst>
              </a:tr>
              <a:tr h="162304">
                <a:tc>
                  <a:txBody>
                    <a:bodyPr/>
                    <a:lstStyle/>
                    <a:p>
                      <a:pPr algn="ctr" fontAlgn="ctr"/>
                      <a:r>
                        <a:rPr lang="en-US" sz="700" b="0" i="0" u="none" strike="noStrike">
                          <a:solidFill>
                            <a:srgbClr val="000000"/>
                          </a:solidFill>
                          <a:effectLst/>
                          <a:latin typeface="Arial Nova" panose="020B0504020202020204" pitchFamily="34" charset="0"/>
                        </a:rPr>
                        <a:t>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sz="700" b="0" i="0" u="none" strike="noStrike">
                          <a:solidFill>
                            <a:srgbClr val="000000"/>
                          </a:solidFill>
                          <a:effectLst/>
                          <a:latin typeface="Arial Nova" panose="020B0504020202020204" pitchFamily="34" charset="0"/>
                        </a:rPr>
                        <a:t>Air tanah dan air baku</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52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129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22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151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3739538"/>
                  </a:ext>
                </a:extLst>
              </a:tr>
              <a:tr h="288899">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Calibri" panose="020F0502020204030204" pitchFamily="34" charset="0"/>
                        </a:rPr>
                        <a:t>Ahli Muda Bidang Keahlian Teknik Sumber Daya Air</a:t>
                      </a:r>
                    </a:p>
                  </a:txBody>
                  <a:tcPr marL="1748" marR="1748" marT="17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151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88706"/>
                  </a:ext>
                </a:extLst>
              </a:tr>
              <a:tr h="97519">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8568786"/>
                  </a:ext>
                </a:extLst>
              </a:tr>
              <a:tr h="288899">
                <a:tc>
                  <a:txBody>
                    <a:bodyPr/>
                    <a:lstStyle/>
                    <a:p>
                      <a:pPr algn="ctr" fontAlgn="ctr"/>
                      <a:r>
                        <a:rPr lang="en-US" sz="700" b="0" i="0" u="none" strike="noStrike">
                          <a:solidFill>
                            <a:srgbClr val="000000"/>
                          </a:solidFill>
                          <a:effectLst/>
                          <a:latin typeface="Arial Nova" panose="020B0504020202020204" pitchFamily="34" charset="0"/>
                        </a:rPr>
                        <a:t>II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ctr"/>
                      <a:r>
                        <a:rPr lang="en-US" sz="700" b="0" i="0" u="none" strike="noStrike">
                          <a:solidFill>
                            <a:srgbClr val="000000"/>
                          </a:solidFill>
                          <a:effectLst/>
                          <a:latin typeface="Arial Nova" panose="020B0504020202020204" pitchFamily="34" charset="0"/>
                        </a:rPr>
                        <a:t>KLASIFIKASI PERENCANAAN WILAYAH &amp; KOTA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37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58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266937"/>
                  </a:ext>
                </a:extLst>
              </a:tr>
              <a:tr h="162304">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SUB KLASIFIKASI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507206"/>
                  </a:ext>
                </a:extLst>
              </a:tr>
              <a:tr h="162304">
                <a:tc>
                  <a:txBody>
                    <a:bodyPr/>
                    <a:lstStyle/>
                    <a:p>
                      <a:pPr algn="ctr" fontAlgn="ctr"/>
                      <a:r>
                        <a:rPr lang="en-US" sz="700" b="0" i="0" u="none" strike="noStrike">
                          <a:solidFill>
                            <a:srgbClr val="000000"/>
                          </a:solidFill>
                          <a:effectLst/>
                          <a:latin typeface="Arial Nova" panose="020B0504020202020204" pitchFamily="34" charset="0"/>
                        </a:rPr>
                        <a:t>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ctr"/>
                      <a:r>
                        <a:rPr lang="en-US" sz="700" b="0" i="0" u="none" strike="noStrike">
                          <a:solidFill>
                            <a:srgbClr val="000000"/>
                          </a:solidFill>
                          <a:effectLst/>
                          <a:latin typeface="Arial Nova" panose="020B0504020202020204" pitchFamily="34" charset="0"/>
                        </a:rPr>
                        <a:t>Perencanan wilayah</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37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58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9287818"/>
                  </a:ext>
                </a:extLst>
              </a:tr>
              <a:tr h="288899">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muda perencana tata ruang wilayah dan kota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0027882"/>
                  </a:ext>
                </a:extLst>
              </a:tr>
              <a:tr h="97519">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0198583"/>
                  </a:ext>
                </a:extLst>
              </a:tr>
              <a:tr h="288899">
                <a:tc>
                  <a:txBody>
                    <a:bodyPr/>
                    <a:lstStyle/>
                    <a:p>
                      <a:pPr algn="ctr" fontAlgn="ctr"/>
                      <a:r>
                        <a:rPr lang="en-US" sz="700" b="0" i="0" u="none" strike="noStrike">
                          <a:solidFill>
                            <a:srgbClr val="000000"/>
                          </a:solidFill>
                          <a:effectLst/>
                          <a:latin typeface="Arial Nova" panose="020B0504020202020204" pitchFamily="34" charset="0"/>
                        </a:rPr>
                        <a:t>III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700" b="0" i="0" u="none" strike="noStrike">
                          <a:solidFill>
                            <a:srgbClr val="000000"/>
                          </a:solidFill>
                          <a:effectLst/>
                          <a:latin typeface="Arial Nova" panose="020B0504020202020204" pitchFamily="34" charset="0"/>
                        </a:rPr>
                        <a:t>KLASIFIKASI MANAJEMEN PELAKSANAAN</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55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115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29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101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19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189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49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206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76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294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139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960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328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1288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4112847"/>
                  </a:ext>
                </a:extLst>
              </a:tr>
              <a:tr h="162304">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SUB KLASIFIKASI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115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101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189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206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294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139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960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328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1288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0049356"/>
                  </a:ext>
                </a:extLst>
              </a:tr>
              <a:tr h="193209">
                <a:tc>
                  <a:txBody>
                    <a:bodyPr/>
                    <a:lstStyle/>
                    <a:p>
                      <a:pPr algn="ctr" fontAlgn="ctr"/>
                      <a:r>
                        <a:rPr lang="en-US" sz="700" b="0" i="0" u="none" strike="noStrike">
                          <a:solidFill>
                            <a:srgbClr val="000000"/>
                          </a:solidFill>
                          <a:effectLst/>
                          <a:latin typeface="Arial Nova" panose="020B0504020202020204" pitchFamily="34" charset="0"/>
                        </a:rPr>
                        <a:t>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en-US" sz="700" b="0" i="0" u="none" strike="noStrike">
                          <a:solidFill>
                            <a:srgbClr val="000000"/>
                          </a:solidFill>
                          <a:effectLst/>
                          <a:latin typeface="Arial Nova" panose="020B0504020202020204" pitchFamily="34" charset="0"/>
                        </a:rPr>
                        <a:t>Manajemen Konstruksi / Manajemen proyek</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46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38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35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23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143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59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202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9842975"/>
                  </a:ext>
                </a:extLst>
              </a:tr>
              <a:tr h="288899">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muda keahlian  bidang manajemen konstruksi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119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52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171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794912"/>
                  </a:ext>
                </a:extLst>
              </a:tr>
              <a:tr h="193209">
                <a:tc>
                  <a:txBody>
                    <a:bodyPr/>
                    <a:lstStyle/>
                    <a:p>
                      <a:pPr algn="ctr" fontAlgn="ctr"/>
                      <a:r>
                        <a:rPr lang="en-US" sz="700" b="0" i="0" u="none" strike="noStrike">
                          <a:solidFill>
                            <a:srgbClr val="000000"/>
                          </a:solidFill>
                          <a:effectLst/>
                          <a:latin typeface="Arial Nova" panose="020B0504020202020204" pitchFamily="34" charset="0"/>
                        </a:rPr>
                        <a:t>b</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muda manajemen Proyek konstruksi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7550077"/>
                  </a:ext>
                </a:extLst>
              </a:tr>
              <a:tr h="162304">
                <a:tc>
                  <a:txBody>
                    <a:bodyPr/>
                    <a:lstStyle/>
                    <a:p>
                      <a:pPr algn="ctr" fontAlgn="ctr"/>
                      <a:r>
                        <a:rPr lang="en-US" sz="700" b="0" i="0" u="none" strike="noStrike">
                          <a:solidFill>
                            <a:srgbClr val="000000"/>
                          </a:solidFill>
                          <a:effectLst/>
                          <a:latin typeface="Arial Nova" panose="020B0504020202020204" pitchFamily="34" charset="0"/>
                        </a:rPr>
                        <a:t>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en-US" sz="700" b="0" i="0" u="none" strike="noStrike">
                          <a:solidFill>
                            <a:srgbClr val="000000"/>
                          </a:solidFill>
                          <a:effectLst/>
                          <a:latin typeface="Arial Nova" panose="020B0504020202020204" pitchFamily="34" charset="0"/>
                        </a:rPr>
                        <a:t>Keselamatan Konstruksi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55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69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77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189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49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168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59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259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817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269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1086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5598197"/>
                  </a:ext>
                </a:extLst>
              </a:tr>
              <a:tr h="97519">
                <a:tc>
                  <a:txBody>
                    <a:bodyPr/>
                    <a:lstStyle/>
                    <a:p>
                      <a:pPr algn="ctr" fontAlgn="ctr"/>
                      <a:r>
                        <a:rPr lang="en-US" sz="700" b="0" i="0" u="none" strike="noStrike">
                          <a:solidFill>
                            <a:srgbClr val="000000"/>
                          </a:solidFill>
                          <a:effectLst/>
                          <a:latin typeface="Arial Nova" panose="020B0504020202020204" pitchFamily="34" charset="0"/>
                        </a:rPr>
                        <a:t>a</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muda K3 konstruksi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77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189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131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167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88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671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221</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892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8163209"/>
                  </a:ext>
                </a:extLst>
              </a:tr>
              <a:tr h="193209">
                <a:tc>
                  <a:txBody>
                    <a:bodyPr/>
                    <a:lstStyle/>
                    <a:p>
                      <a:pPr algn="ctr" fontAlgn="ctr"/>
                      <a:r>
                        <a:rPr lang="en-US" sz="700" b="0" i="0" u="none" strike="noStrike">
                          <a:solidFill>
                            <a:srgbClr val="000000"/>
                          </a:solidFill>
                          <a:effectLst/>
                          <a:latin typeface="Arial Nova" panose="020B0504020202020204" pitchFamily="34" charset="0"/>
                        </a:rPr>
                        <a:t>b</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Ahli madya K3 konstruksi</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17</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92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28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129</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35</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164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217660"/>
                  </a:ext>
                </a:extLst>
              </a:tr>
              <a:tr h="97519">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5876011"/>
                  </a:ext>
                </a:extLst>
              </a:tr>
              <a:tr h="162304">
                <a:tc gridSpan="2">
                  <a:txBody>
                    <a:bodyPr/>
                    <a:lstStyle/>
                    <a:p>
                      <a:pPr algn="ctr" fontAlgn="ctr"/>
                      <a:r>
                        <a:rPr lang="en-US" sz="700" b="1" i="0" u="none" strike="noStrike">
                          <a:solidFill>
                            <a:srgbClr val="000000"/>
                          </a:solidFill>
                          <a:effectLst/>
                          <a:latin typeface="Arial Nova" panose="020B0504020202020204" pitchFamily="34" charset="0"/>
                        </a:rPr>
                        <a:t>ASESOR</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44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74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20</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16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Arial Nova" panose="020B0504020202020204" pitchFamily="34" charset="0"/>
                        </a:rPr>
                        <a:t>8</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solidFill>
                            <a:srgbClr val="000000"/>
                          </a:solidFill>
                          <a:effectLst/>
                          <a:latin typeface="Arial Nova" panose="020B0504020202020204" pitchFamily="34" charset="0"/>
                        </a:rPr>
                        <a:t>134</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solidFill>
                            <a:srgbClr val="000000"/>
                          </a:solidFill>
                          <a:effectLst/>
                          <a:latin typeface="Arial Nova" panose="020B0504020202020204" pitchFamily="34" charset="0"/>
                        </a:rPr>
                        <a:t>32</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solidFill>
                            <a:srgbClr val="000000"/>
                          </a:solidFill>
                          <a:effectLst/>
                          <a:latin typeface="Arial Nova" panose="020B0504020202020204" pitchFamily="34" charset="0"/>
                        </a:rPr>
                        <a:t>166</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solidFill>
                            <a:srgbClr val="000000"/>
                          </a:solidFill>
                          <a:effectLst/>
                          <a:latin typeface="Arial Nova" panose="020B0504020202020204" pitchFamily="34" charset="0"/>
                        </a:rPr>
                        <a:t> </a:t>
                      </a:r>
                    </a:p>
                  </a:txBody>
                  <a:tcPr marL="1748" marR="1748" marT="17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7726684"/>
                  </a:ext>
                </a:extLst>
              </a:tr>
            </a:tbl>
          </a:graphicData>
        </a:graphic>
      </p:graphicFrame>
    </p:spTree>
    <p:extLst>
      <p:ext uri="{BB962C8B-B14F-4D97-AF65-F5344CB8AC3E}">
        <p14:creationId xmlns:p14="http://schemas.microsoft.com/office/powerpoint/2010/main" val="12112186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57A6C64-325F-A953-50D6-D426B4A7A93D}"/>
              </a:ext>
            </a:extLst>
          </p:cNvPr>
          <p:cNvSpPr>
            <a:spLocks noGrp="1" noRot="1" noMove="1" noResize="1" noEditPoints="1" noAdjustHandles="1" noChangeArrowheads="1" noChangeShapeType="1"/>
          </p:cNvSpPr>
          <p:nvPr/>
        </p:nvSpPr>
        <p:spPr>
          <a:xfrm>
            <a:off x="1" y="0"/>
            <a:ext cx="12191366" cy="685461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ubtitle 2"/>
          <p:cNvSpPr>
            <a:spLocks noGrp="1"/>
          </p:cNvSpPr>
          <p:nvPr>
            <p:ph type="subTitle" idx="1"/>
          </p:nvPr>
        </p:nvSpPr>
        <p:spPr>
          <a:xfrm>
            <a:off x="1323297" y="5594251"/>
            <a:ext cx="8534400" cy="457200"/>
          </a:xfrm>
        </p:spPr>
        <p:txBody>
          <a:bodyPr>
            <a:noAutofit/>
          </a:bodyPr>
          <a:lstStyle/>
          <a:p>
            <a:pPr algn="l"/>
            <a:r>
              <a:rPr lang="en-US" sz="1400" b="1" i="1" dirty="0" err="1">
                <a:solidFill>
                  <a:srgbClr val="002060"/>
                </a:solidFill>
              </a:rPr>
              <a:t>Sumber</a:t>
            </a:r>
            <a:r>
              <a:rPr lang="en-US" sz="1400" b="1" i="1" dirty="0">
                <a:solidFill>
                  <a:srgbClr val="002060"/>
                </a:solidFill>
              </a:rPr>
              <a:t> : </a:t>
            </a:r>
          </a:p>
          <a:p>
            <a:pPr algn="l"/>
            <a:r>
              <a:rPr lang="en-US" sz="1400" b="1" i="1" dirty="0">
                <a:solidFill>
                  <a:srgbClr val="002060"/>
                </a:solidFill>
              </a:rPr>
              <a:t>Badan Pusat </a:t>
            </a:r>
            <a:r>
              <a:rPr lang="en-US" sz="1400" b="1" i="1" dirty="0" err="1">
                <a:solidFill>
                  <a:srgbClr val="002060"/>
                </a:solidFill>
              </a:rPr>
              <a:t>Statistik</a:t>
            </a:r>
            <a:r>
              <a:rPr lang="en-US" sz="1400" b="1" i="1" dirty="0">
                <a:solidFill>
                  <a:srgbClr val="002060"/>
                </a:solidFill>
              </a:rPr>
              <a:t> </a:t>
            </a:r>
            <a:r>
              <a:rPr lang="en-US" sz="1400" b="1" i="1" dirty="0" err="1">
                <a:solidFill>
                  <a:srgbClr val="002060"/>
                </a:solidFill>
              </a:rPr>
              <a:t>Provinsi</a:t>
            </a:r>
            <a:r>
              <a:rPr lang="en-US" sz="1400" b="1" i="1" dirty="0">
                <a:solidFill>
                  <a:srgbClr val="002060"/>
                </a:solidFill>
              </a:rPr>
              <a:t> Kalimantan Timur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08" y="19599"/>
            <a:ext cx="344303" cy="436233"/>
          </a:xfrm>
          <a:prstGeom prst="rect">
            <a:avLst/>
          </a:prstGeom>
        </p:spPr>
      </p:pic>
      <p:sp>
        <p:nvSpPr>
          <p:cNvPr id="12" name="Rectangle 11"/>
          <p:cNvSpPr/>
          <p:nvPr/>
        </p:nvSpPr>
        <p:spPr>
          <a:xfrm>
            <a:off x="9754433" y="40334"/>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graphicFrame>
        <p:nvGraphicFramePr>
          <p:cNvPr id="6" name="Chart 5">
            <a:extLst>
              <a:ext uri="{FF2B5EF4-FFF2-40B4-BE49-F238E27FC236}">
                <a16:creationId xmlns:a16="http://schemas.microsoft.com/office/drawing/2014/main" id="{DBFD304A-1A9D-AA06-CE5B-39E30A0EB703}"/>
              </a:ext>
            </a:extLst>
          </p:cNvPr>
          <p:cNvGraphicFramePr>
            <a:graphicFrameLocks/>
          </p:cNvGraphicFramePr>
          <p:nvPr/>
        </p:nvGraphicFramePr>
        <p:xfrm>
          <a:off x="405923" y="656212"/>
          <a:ext cx="11029520" cy="51666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57982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472999" y="1136501"/>
            <a:ext cx="11245370"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600" b="1" dirty="0">
                <a:solidFill>
                  <a:schemeClr val="accent4">
                    <a:lumMod val="75000"/>
                  </a:schemeClr>
                </a:solidFill>
                <a:latin typeface="Century Gothic Regular" charset="0"/>
                <a:ea typeface="Century Gothic Regular" charset="0"/>
                <a:cs typeface="Century Gothic Regular" charset="0"/>
              </a:rPr>
              <a:t>TENAGA KERJA </a:t>
            </a:r>
            <a:r>
              <a:rPr lang="en-US" sz="2600" b="1" dirty="0">
                <a:latin typeface="Century Gothic Regular" charset="0"/>
                <a:ea typeface="Century Gothic Regular" charset="0"/>
                <a:cs typeface="Century Gothic Regular" charset="0"/>
              </a:rPr>
              <a:t>KONSTRUKSI DI KALIMANTAN TIMUR</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472999" y="1613555"/>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a:t>
            </a:r>
            <a:r>
              <a:rPr lang="en-US" altLang="ko-KR" sz="1100" i="1">
                <a:solidFill>
                  <a:schemeClr val="tx1"/>
                </a:solidFill>
                <a:latin typeface="Century Gothic" panose="020B0502020202020204" pitchFamily="34" charset="0"/>
                <a:ea typeface="Tahoma" panose="020B0604030504040204" pitchFamily="34" charset="0"/>
                <a:cs typeface="Tahoma" panose="020B0604030504040204" pitchFamily="34" charset="0"/>
              </a:rPr>
              <a:t>, 16 Januari 2024</a:t>
            </a:r>
            <a:endPar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endParaRPr>
          </a:p>
        </p:txBody>
      </p:sp>
      <p:sp>
        <p:nvSpPr>
          <p:cNvPr id="65" name="Rounded Rectangle 80">
            <a:extLst>
              <a:ext uri="{FF2B5EF4-FFF2-40B4-BE49-F238E27FC236}">
                <a16:creationId xmlns:a16="http://schemas.microsoft.com/office/drawing/2014/main" id="{4E769733-9957-C672-CB83-9F51ED64DD7B}"/>
              </a:ext>
            </a:extLst>
          </p:cNvPr>
          <p:cNvSpPr/>
          <p:nvPr/>
        </p:nvSpPr>
        <p:spPr>
          <a:xfrm>
            <a:off x="979804" y="2311902"/>
            <a:ext cx="5072898" cy="419221"/>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entury Gothic" charset="0"/>
                <a:ea typeface="Century Gothic" charset="0"/>
                <a:cs typeface="Century Gothic" charset="0"/>
              </a:rPr>
              <a:t>TA </a:t>
            </a:r>
            <a:r>
              <a:rPr kumimoji="0" lang="en-US" sz="160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Tenaga </a:t>
            </a:r>
            <a:r>
              <a:rPr kumimoji="0" lang="en-US" sz="160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Ahli              </a:t>
            </a:r>
            <a:r>
              <a:rPr lang="en-US" sz="1600" b="1">
                <a:solidFill>
                  <a:srgbClr val="FFFFFF"/>
                </a:solidFill>
                <a:latin typeface="Century Gothic" charset="0"/>
                <a:ea typeface="Century Gothic" charset="0"/>
                <a:cs typeface="Century Gothic" charset="0"/>
              </a:rPr>
              <a:t>3.480</a:t>
            </a:r>
            <a:r>
              <a:rPr kumimoji="0" lang="en-US" sz="16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a:t>
            </a:r>
            <a:r>
              <a:rPr kumimoji="0" lang="en-US" sz="16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Orang</a:t>
            </a:r>
            <a:endParaRPr kumimoji="0" lang="en-US" sz="18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66" name="Rounded Rectangle 82">
            <a:extLst>
              <a:ext uri="{FF2B5EF4-FFF2-40B4-BE49-F238E27FC236}">
                <a16:creationId xmlns:a16="http://schemas.microsoft.com/office/drawing/2014/main" id="{9504E4DB-5FE5-9D56-500A-7033C05C9910}"/>
              </a:ext>
            </a:extLst>
          </p:cNvPr>
          <p:cNvSpPr/>
          <p:nvPr/>
        </p:nvSpPr>
        <p:spPr>
          <a:xfrm>
            <a:off x="979804" y="2919157"/>
            <a:ext cx="5072898" cy="419221"/>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entury Gothic" charset="0"/>
                <a:ea typeface="Century Gothic" charset="0"/>
                <a:cs typeface="Century Gothic" charset="0"/>
              </a:rPr>
              <a:t>TT </a:t>
            </a:r>
            <a:r>
              <a:rPr kumimoji="0" lang="en-US" sz="160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Tenaga </a:t>
            </a:r>
            <a:r>
              <a:rPr kumimoji="0" lang="en-US" sz="1600" i="0" u="none" strike="noStrike" kern="1200" cap="none" spc="0" normalizeH="0" baseline="0" noProof="0" err="1">
                <a:ln>
                  <a:noFill/>
                </a:ln>
                <a:solidFill>
                  <a:srgbClr val="FFFFFF"/>
                </a:solidFill>
                <a:effectLst/>
                <a:uLnTx/>
                <a:uFillTx/>
                <a:latin typeface="Century Gothic" charset="0"/>
                <a:ea typeface="Century Gothic" charset="0"/>
                <a:cs typeface="Century Gothic" charset="0"/>
              </a:rPr>
              <a:t>Terampil</a:t>
            </a:r>
            <a:r>
              <a:rPr kumimoji="0" lang="en-US" sz="160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a:t>
            </a:r>
            <a:r>
              <a:rPr kumimoji="0" lang="en-US" sz="16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9.476 </a:t>
            </a:r>
            <a:r>
              <a:rPr kumimoji="0" lang="en-US" sz="16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Orang</a:t>
            </a:r>
          </a:p>
        </p:txBody>
      </p:sp>
      <p:pic>
        <p:nvPicPr>
          <p:cNvPr id="67" name="Picture 66">
            <a:extLst>
              <a:ext uri="{FF2B5EF4-FFF2-40B4-BE49-F238E27FC236}">
                <a16:creationId xmlns:a16="http://schemas.microsoft.com/office/drawing/2014/main" id="{D2EA054F-D08D-2C63-B8A7-D31E9437B9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123" y="2822492"/>
            <a:ext cx="541581" cy="518424"/>
          </a:xfrm>
          <a:prstGeom prst="rect">
            <a:avLst/>
          </a:prstGeom>
        </p:spPr>
      </p:pic>
      <p:pic>
        <p:nvPicPr>
          <p:cNvPr id="68" name="Picture 67">
            <a:extLst>
              <a:ext uri="{FF2B5EF4-FFF2-40B4-BE49-F238E27FC236}">
                <a16:creationId xmlns:a16="http://schemas.microsoft.com/office/drawing/2014/main" id="{84498F4B-ECBA-F511-6A7B-BF96251B63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1786" y="2182658"/>
            <a:ext cx="580124" cy="570550"/>
          </a:xfrm>
          <a:prstGeom prst="rect">
            <a:avLst/>
          </a:prstGeom>
        </p:spPr>
      </p:pic>
      <p:sp>
        <p:nvSpPr>
          <p:cNvPr id="69" name="TextBox 68">
            <a:extLst>
              <a:ext uri="{FF2B5EF4-FFF2-40B4-BE49-F238E27FC236}">
                <a16:creationId xmlns:a16="http://schemas.microsoft.com/office/drawing/2014/main" id="{DECCD465-DAD7-8329-DE0B-D3F84E4F98CF}"/>
              </a:ext>
            </a:extLst>
          </p:cNvPr>
          <p:cNvSpPr txBox="1"/>
          <p:nvPr/>
        </p:nvSpPr>
        <p:spPr>
          <a:xfrm>
            <a:off x="1871870" y="3609422"/>
            <a:ext cx="2727792"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entury Gothic" charset="0"/>
                <a:ea typeface="Century Gothic" charset="0"/>
                <a:cs typeface="Century Gothic" charset="0"/>
              </a:rPr>
              <a:t>12.956</a:t>
            </a:r>
            <a:r>
              <a:rPr kumimoji="0" lang="id-ID" sz="2400" b="1" i="0" u="none" strike="noStrike" kern="1200" cap="none" spc="0" normalizeH="0" baseline="0" noProof="0">
                <a:ln>
                  <a:noFill/>
                </a:ln>
                <a:solidFill>
                  <a:srgbClr val="000000"/>
                </a:solidFill>
                <a:effectLst/>
                <a:uLnTx/>
                <a:uFillTx/>
                <a:latin typeface="Century Gothic" charset="0"/>
                <a:ea typeface="Century Gothic" charset="0"/>
                <a:cs typeface="Century Gothic" charset="0"/>
              </a:rPr>
              <a:t> </a:t>
            </a:r>
            <a:r>
              <a:rPr kumimoji="0" lang="en-US" sz="2400" b="1" i="0" u="none" strike="noStrike" kern="1200" cap="none" spc="0" normalizeH="0" baseline="0" noProof="0">
                <a:ln>
                  <a:noFill/>
                </a:ln>
                <a:solidFill>
                  <a:srgbClr val="000000"/>
                </a:solidFill>
                <a:effectLst/>
                <a:uLnTx/>
                <a:uFillTx/>
                <a:latin typeface="Century Gothic" charset="0"/>
                <a:ea typeface="Century Gothic" charset="0"/>
                <a:cs typeface="Century Gothic" charset="0"/>
              </a:rPr>
              <a:t>SKK</a:t>
            </a:r>
            <a:endParaRPr kumimoji="0" lang="en-US" sz="2400" b="1"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endParaRPr>
          </a:p>
        </p:txBody>
      </p:sp>
      <p:sp>
        <p:nvSpPr>
          <p:cNvPr id="2" name="Rectangle 1">
            <a:extLst>
              <a:ext uri="{FF2B5EF4-FFF2-40B4-BE49-F238E27FC236}">
                <a16:creationId xmlns:a16="http://schemas.microsoft.com/office/drawing/2014/main" id="{787BD763-A8A2-5636-0439-99EE85D3F402}"/>
              </a:ext>
            </a:extLst>
          </p:cNvPr>
          <p:cNvSpPr/>
          <p:nvPr/>
        </p:nvSpPr>
        <p:spPr>
          <a:xfrm>
            <a:off x="5371568" y="3609422"/>
            <a:ext cx="6542847" cy="677108"/>
          </a:xfrm>
          <a:prstGeom prst="rect">
            <a:avLst/>
          </a:prstGeom>
        </p:spPr>
        <p:txBody>
          <a:bodyPr wrap="square">
            <a:spAutoFit/>
          </a:bodyPr>
          <a:lstStyle/>
          <a:p>
            <a:pPr>
              <a:spcAft>
                <a:spcPts val="1200"/>
              </a:spcAft>
              <a:defRPr/>
            </a:pPr>
            <a:r>
              <a:rPr lang="en-US" sz="1400" b="1" dirty="0">
                <a:latin typeface="Century Gothic Regular" charset="0"/>
                <a:ea typeface="Century Gothic Regular" charset="0"/>
                <a:cs typeface="Century Gothic Regular" charset="0"/>
              </a:rPr>
              <a:t>TENEGA KERJA KONSTRUKSI DI KALIMANTAN TIMUR YANG BERSERTIFIKAT </a:t>
            </a:r>
          </a:p>
          <a:p>
            <a:pPr>
              <a:spcAft>
                <a:spcPts val="1200"/>
              </a:spcAft>
              <a:defRPr/>
            </a:pPr>
            <a:r>
              <a:rPr lang="en-US" sz="1400" b="1">
                <a:latin typeface="Century Gothic Regular" charset="0"/>
                <a:ea typeface="Century Gothic Regular" charset="0"/>
                <a:cs typeface="Century Gothic Regular" charset="0"/>
              </a:rPr>
              <a:t>9.687 </a:t>
            </a:r>
            <a:r>
              <a:rPr lang="en-US" sz="1400" b="1" dirty="0">
                <a:latin typeface="Century Gothic Regular" charset="0"/>
                <a:ea typeface="Century Gothic Regular" charset="0"/>
                <a:cs typeface="Century Gothic Regular" charset="0"/>
              </a:rPr>
              <a:t>ORANG </a:t>
            </a:r>
            <a:r>
              <a:rPr lang="en-US" sz="1400" b="1">
                <a:latin typeface="Century Gothic Regular" charset="0"/>
                <a:ea typeface="Century Gothic Regular" charset="0"/>
                <a:cs typeface="Century Gothic Regular" charset="0"/>
              </a:rPr>
              <a:t>DENGAN 12.957 </a:t>
            </a:r>
            <a:r>
              <a:rPr lang="en-US" sz="1400" b="1" dirty="0">
                <a:latin typeface="Century Gothic Regular" charset="0"/>
                <a:ea typeface="Century Gothic Regular" charset="0"/>
                <a:cs typeface="Century Gothic Regular" charset="0"/>
              </a:rPr>
              <a:t>SKK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171357"/>
            <a:ext cx="11245370" cy="477054"/>
          </a:xfrm>
          <a:prstGeom prst="rect">
            <a:avLst/>
          </a:prstGeom>
        </p:spPr>
        <p:txBody>
          <a:bodyPr wrap="square">
            <a:spAutoFit/>
          </a:bodyPr>
          <a:lstStyle/>
          <a:p>
            <a:pPr>
              <a:lnSpc>
                <a:spcPts val="3000"/>
              </a:lnSpc>
              <a:spcAft>
                <a:spcPts val="1200"/>
              </a:spcAft>
              <a:defRPr/>
            </a:pPr>
            <a:r>
              <a:rPr lang="en-US" sz="2600" b="1" dirty="0">
                <a:solidFill>
                  <a:srgbClr val="FF0000"/>
                </a:solidFill>
                <a:latin typeface="Century Gothic Regular" charset="0"/>
                <a:ea typeface="Century Gothic Regular" charset="0"/>
                <a:cs typeface="Century Gothic Regular" charset="0"/>
              </a:rPr>
              <a:t>SEBARAN TKK KABUPATEN/KOTA SE-KALIMANTAN TIMUR</a:t>
            </a:r>
            <a:endParaRPr lang="en-ID" sz="2600" b="1" dirty="0">
              <a:solidFill>
                <a:srgbClr val="FF0000"/>
              </a:solidFill>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648411"/>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 23 November 2023</a:t>
            </a:r>
          </a:p>
        </p:txBody>
      </p:sp>
      <p:sp>
        <p:nvSpPr>
          <p:cNvPr id="4" name="Rectangle 3">
            <a:extLst>
              <a:ext uri="{FF2B5EF4-FFF2-40B4-BE49-F238E27FC236}">
                <a16:creationId xmlns:a16="http://schemas.microsoft.com/office/drawing/2014/main" id="{36CE00B9-7701-1162-D1F6-6BE404850084}"/>
              </a:ext>
            </a:extLst>
          </p:cNvPr>
          <p:cNvSpPr/>
          <p:nvPr/>
        </p:nvSpPr>
        <p:spPr>
          <a:xfrm>
            <a:off x="7122531" y="1631217"/>
            <a:ext cx="3026063" cy="2631490"/>
          </a:xfrm>
          <a:prstGeom prst="rect">
            <a:avLst/>
          </a:prstGeom>
        </p:spPr>
        <p:txBody>
          <a:bodyPr wrap="square">
            <a:spAutoFit/>
          </a:bodyPr>
          <a:lstStyle/>
          <a:p>
            <a:pPr marL="457200" indent="-457200">
              <a:lnSpc>
                <a:spcPts val="3000"/>
              </a:lnSpc>
              <a:spcAft>
                <a:spcPts val="1200"/>
              </a:spcAft>
              <a:buFont typeface="Arial" panose="020B0604020202020204" pitchFamily="34" charset="0"/>
              <a:buChar char="•"/>
              <a:defRPr/>
            </a:pPr>
            <a:r>
              <a:rPr lang="en-US" sz="2600" b="1">
                <a:latin typeface="Century Gothic Regular" charset="0"/>
                <a:ea typeface="Century Gothic Regular" charset="0"/>
                <a:cs typeface="Century Gothic Regular" charset="0"/>
              </a:rPr>
              <a:t>9.687 orang</a:t>
            </a:r>
            <a:endParaRPr lang="en-US" sz="2600" b="1" dirty="0">
              <a:latin typeface="Century Gothic Regular" charset="0"/>
              <a:ea typeface="Century Gothic Regular" charset="0"/>
              <a:cs typeface="Century Gothic Regular" charset="0"/>
            </a:endParaRPr>
          </a:p>
          <a:p>
            <a:pPr marL="457200" indent="-457200">
              <a:lnSpc>
                <a:spcPts val="3000"/>
              </a:lnSpc>
              <a:spcAft>
                <a:spcPts val="1200"/>
              </a:spcAft>
              <a:buFont typeface="Arial" panose="020B0604020202020204" pitchFamily="34" charset="0"/>
              <a:buChar char="•"/>
              <a:defRPr/>
            </a:pPr>
            <a:endParaRPr lang="en-US" sz="2600" b="1" dirty="0">
              <a:latin typeface="Century Gothic Regular" charset="0"/>
              <a:ea typeface="Century Gothic Regular" charset="0"/>
              <a:cs typeface="Century Gothic Regular" charset="0"/>
            </a:endParaRPr>
          </a:p>
          <a:p>
            <a:pPr marL="457200" indent="-457200">
              <a:lnSpc>
                <a:spcPts val="3000"/>
              </a:lnSpc>
              <a:spcAft>
                <a:spcPts val="1200"/>
              </a:spcAft>
              <a:buFont typeface="Arial" panose="020B0604020202020204" pitchFamily="34" charset="0"/>
              <a:buChar char="•"/>
              <a:defRPr/>
            </a:pPr>
            <a:r>
              <a:rPr lang="en-US" sz="2600" b="1">
                <a:latin typeface="Century Gothic Regular" charset="0"/>
                <a:ea typeface="Century Gothic Regular" charset="0"/>
                <a:cs typeface="Century Gothic Regular" charset="0"/>
              </a:rPr>
              <a:t>12.956 </a:t>
            </a:r>
            <a:r>
              <a:rPr lang="en-US" sz="2600" b="1" dirty="0">
                <a:latin typeface="Century Gothic Regular" charset="0"/>
                <a:ea typeface="Century Gothic Regular" charset="0"/>
                <a:cs typeface="Century Gothic Regular" charset="0"/>
              </a:rPr>
              <a:t>SKK</a:t>
            </a:r>
          </a:p>
          <a:p>
            <a:pPr>
              <a:lnSpc>
                <a:spcPts val="3000"/>
              </a:lnSpc>
              <a:spcAft>
                <a:spcPts val="1200"/>
              </a:spcAft>
              <a:defRPr/>
            </a:pPr>
            <a:endParaRPr lang="en-US" sz="2600" b="1" dirty="0">
              <a:latin typeface="Century Gothic Regular" charset="0"/>
              <a:ea typeface="Century Gothic Regular" charset="0"/>
              <a:cs typeface="Century Gothic Regular" charset="0"/>
            </a:endParaRPr>
          </a:p>
          <a:p>
            <a:pPr>
              <a:lnSpc>
                <a:spcPts val="3000"/>
              </a:lnSpc>
              <a:spcAft>
                <a:spcPts val="1200"/>
              </a:spcAft>
              <a:defRPr/>
            </a:pPr>
            <a:endParaRPr lang="en-ID" sz="2600" b="1" dirty="0">
              <a:latin typeface="Century Gothic Regular" charset="0"/>
              <a:ea typeface="Century Gothic Regular" charset="0"/>
              <a:cs typeface="Century Gothic Regular" charset="0"/>
            </a:endParaRPr>
          </a:p>
        </p:txBody>
      </p:sp>
      <p:pic>
        <p:nvPicPr>
          <p:cNvPr id="7" name="Picture 6">
            <a:extLst>
              <a:ext uri="{FF2B5EF4-FFF2-40B4-BE49-F238E27FC236}">
                <a16:creationId xmlns:a16="http://schemas.microsoft.com/office/drawing/2014/main" id="{E5AA1E21-46C4-107C-E213-695B80665025}"/>
              </a:ext>
            </a:extLst>
          </p:cNvPr>
          <p:cNvPicPr>
            <a:picLocks noChangeAspect="1"/>
          </p:cNvPicPr>
          <p:nvPr/>
        </p:nvPicPr>
        <p:blipFill>
          <a:blip r:embed="rId4"/>
          <a:stretch>
            <a:fillRect/>
          </a:stretch>
        </p:blipFill>
        <p:spPr>
          <a:xfrm>
            <a:off x="274218" y="995135"/>
            <a:ext cx="6699875" cy="5214454"/>
          </a:xfrm>
          <a:prstGeom prst="rect">
            <a:avLst/>
          </a:prstGeom>
        </p:spPr>
      </p:pic>
    </p:spTree>
    <p:extLst>
      <p:ext uri="{BB962C8B-B14F-4D97-AF65-F5344CB8AC3E}">
        <p14:creationId xmlns:p14="http://schemas.microsoft.com/office/powerpoint/2010/main" val="23802200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171357"/>
            <a:ext cx="11245370"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SEBARAN TKK KABUPATEN/KOTA SE-KALIMANTAN TIMUR</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648411"/>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a:t>
            </a:r>
            <a:r>
              <a:rPr lang="en-US" altLang="ko-KR" sz="1100" i="1">
                <a:solidFill>
                  <a:schemeClr val="tx1"/>
                </a:solidFill>
                <a:latin typeface="Century Gothic" panose="020B0502020202020204" pitchFamily="34" charset="0"/>
                <a:ea typeface="Tahoma" panose="020B0604030504040204" pitchFamily="34" charset="0"/>
                <a:cs typeface="Tahoma" panose="020B0604030504040204" pitchFamily="34" charset="0"/>
              </a:rPr>
              <a:t>, 16 Januari 2024 </a:t>
            </a:r>
            <a:endPar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0E5BD18-FC46-A0EB-0E27-9D49BB95D87E}"/>
              </a:ext>
            </a:extLst>
          </p:cNvPr>
          <p:cNvSpPr/>
          <p:nvPr/>
        </p:nvSpPr>
        <p:spPr>
          <a:xfrm>
            <a:off x="383402" y="2233005"/>
            <a:ext cx="11245370" cy="1554272"/>
          </a:xfrm>
          <a:prstGeom prst="rect">
            <a:avLst/>
          </a:prstGeom>
        </p:spPr>
        <p:txBody>
          <a:bodyPr wrap="square">
            <a:spAutoFit/>
          </a:bodyPr>
          <a:lstStyle/>
          <a:p>
            <a:pPr marL="285750" indent="-285750">
              <a:lnSpc>
                <a:spcPts val="3000"/>
              </a:lnSpc>
              <a:spcAft>
                <a:spcPts val="1200"/>
              </a:spcAft>
              <a:buFont typeface="Arial" panose="020B0604020202020204" pitchFamily="34" charset="0"/>
              <a:buChar char="•"/>
              <a:defRPr/>
            </a:pPr>
            <a:r>
              <a:rPr lang="en-US" sz="2800" b="1" dirty="0">
                <a:latin typeface="Century Gothic Regular" charset="0"/>
                <a:ea typeface="Century Gothic Regular" charset="0"/>
                <a:cs typeface="Century Gothic Regular" charset="0"/>
              </a:rPr>
              <a:t>TKK </a:t>
            </a:r>
            <a:r>
              <a:rPr lang="en-US" sz="2800" b="1" dirty="0" err="1">
                <a:latin typeface="Century Gothic Regular" charset="0"/>
                <a:ea typeface="Century Gothic Regular" charset="0"/>
                <a:cs typeface="Century Gothic Regular" charset="0"/>
              </a:rPr>
              <a:t>kualifikasi</a:t>
            </a:r>
            <a:r>
              <a:rPr lang="en-US" sz="2800" b="1" dirty="0">
                <a:latin typeface="Century Gothic Regular" charset="0"/>
                <a:ea typeface="Century Gothic Regular" charset="0"/>
                <a:cs typeface="Century Gothic Regular" charset="0"/>
              </a:rPr>
              <a:t> </a:t>
            </a:r>
            <a:r>
              <a:rPr lang="en-US" sz="2800" b="1" dirty="0" err="1">
                <a:latin typeface="Century Gothic Regular" charset="0"/>
                <a:ea typeface="Century Gothic Regular" charset="0"/>
                <a:cs typeface="Century Gothic Regular" charset="0"/>
              </a:rPr>
              <a:t>dengan</a:t>
            </a:r>
            <a:r>
              <a:rPr lang="en-US" sz="2800" b="1" dirty="0">
                <a:latin typeface="Century Gothic Regular" charset="0"/>
                <a:ea typeface="Century Gothic Regular" charset="0"/>
                <a:cs typeface="Century Gothic Regular" charset="0"/>
              </a:rPr>
              <a:t> </a:t>
            </a:r>
            <a:r>
              <a:rPr lang="en-US" sz="2800" b="1">
                <a:latin typeface="Century Gothic Regular" charset="0"/>
                <a:ea typeface="Century Gothic Regular" charset="0"/>
                <a:cs typeface="Century Gothic Regular" charset="0"/>
              </a:rPr>
              <a:t>SKT 1.107 </a:t>
            </a:r>
            <a:r>
              <a:rPr lang="en-US" sz="2800" b="1" dirty="0">
                <a:latin typeface="Century Gothic Regular" charset="0"/>
                <a:ea typeface="Century Gothic Regular" charset="0"/>
                <a:cs typeface="Century Gothic Regular" charset="0"/>
              </a:rPr>
              <a:t>orang </a:t>
            </a:r>
            <a:r>
              <a:rPr lang="en-US" sz="2800" b="1">
                <a:latin typeface="Century Gothic Regular" charset="0"/>
                <a:ea typeface="Century Gothic Regular" charset="0"/>
                <a:cs typeface="Century Gothic Regular" charset="0"/>
              </a:rPr>
              <a:t>, 1.153 </a:t>
            </a:r>
            <a:r>
              <a:rPr lang="en-US" sz="2800" b="1" dirty="0">
                <a:latin typeface="Century Gothic Regular" charset="0"/>
                <a:ea typeface="Century Gothic Regular" charset="0"/>
                <a:cs typeface="Century Gothic Regular" charset="0"/>
              </a:rPr>
              <a:t>SKT</a:t>
            </a:r>
          </a:p>
          <a:p>
            <a:pPr marL="285750" indent="-285750">
              <a:lnSpc>
                <a:spcPts val="3000"/>
              </a:lnSpc>
              <a:spcAft>
                <a:spcPts val="1200"/>
              </a:spcAft>
              <a:buFont typeface="Arial" panose="020B0604020202020204" pitchFamily="34" charset="0"/>
              <a:buChar char="•"/>
              <a:defRPr/>
            </a:pPr>
            <a:r>
              <a:rPr lang="en-US" sz="2800" b="1" dirty="0">
                <a:latin typeface="Century Gothic Regular" charset="0"/>
                <a:ea typeface="Century Gothic Regular" charset="0"/>
                <a:cs typeface="Century Gothic Regular" charset="0"/>
              </a:rPr>
              <a:t>TKK </a:t>
            </a:r>
            <a:r>
              <a:rPr lang="en-US" sz="2800" b="1" dirty="0" err="1">
                <a:latin typeface="Century Gothic Regular" charset="0"/>
                <a:ea typeface="Century Gothic Regular" charset="0"/>
                <a:cs typeface="Century Gothic Regular" charset="0"/>
              </a:rPr>
              <a:t>kualifikasi</a:t>
            </a:r>
            <a:r>
              <a:rPr lang="en-US" sz="2800" b="1" dirty="0">
                <a:latin typeface="Century Gothic Regular" charset="0"/>
                <a:ea typeface="Century Gothic Regular" charset="0"/>
                <a:cs typeface="Century Gothic Regular" charset="0"/>
              </a:rPr>
              <a:t> </a:t>
            </a:r>
            <a:r>
              <a:rPr lang="en-US" sz="2800" b="1" dirty="0" err="1">
                <a:latin typeface="Century Gothic Regular" charset="0"/>
                <a:ea typeface="Century Gothic Regular" charset="0"/>
                <a:cs typeface="Century Gothic Regular" charset="0"/>
              </a:rPr>
              <a:t>dengan</a:t>
            </a:r>
            <a:r>
              <a:rPr lang="en-US" sz="2800" b="1" dirty="0">
                <a:latin typeface="Century Gothic Regular" charset="0"/>
                <a:ea typeface="Century Gothic Regular" charset="0"/>
                <a:cs typeface="Century Gothic Regular" charset="0"/>
              </a:rPr>
              <a:t> </a:t>
            </a:r>
            <a:r>
              <a:rPr lang="en-US" sz="2800" b="1">
                <a:latin typeface="Century Gothic Regular" charset="0"/>
                <a:ea typeface="Century Gothic Regular" charset="0"/>
                <a:cs typeface="Century Gothic Regular" charset="0"/>
              </a:rPr>
              <a:t>SKA 543 </a:t>
            </a:r>
            <a:r>
              <a:rPr lang="en-US" sz="2800" b="1" dirty="0">
                <a:latin typeface="Century Gothic Regular" charset="0"/>
                <a:ea typeface="Century Gothic Regular" charset="0"/>
                <a:cs typeface="Century Gothic Regular" charset="0"/>
              </a:rPr>
              <a:t>orang</a:t>
            </a:r>
            <a:r>
              <a:rPr lang="en-US" sz="2800" b="1">
                <a:latin typeface="Century Gothic Regular" charset="0"/>
                <a:ea typeface="Century Gothic Regular" charset="0"/>
                <a:cs typeface="Century Gothic Regular" charset="0"/>
              </a:rPr>
              <a:t>, 652 </a:t>
            </a:r>
            <a:r>
              <a:rPr lang="en-US" sz="2800" b="1" dirty="0">
                <a:latin typeface="Century Gothic Regular" charset="0"/>
                <a:ea typeface="Century Gothic Regular" charset="0"/>
                <a:cs typeface="Century Gothic Regular" charset="0"/>
              </a:rPr>
              <a:t>SKA</a:t>
            </a:r>
          </a:p>
          <a:p>
            <a:pPr marL="285750" indent="-285750">
              <a:lnSpc>
                <a:spcPts val="3000"/>
              </a:lnSpc>
              <a:spcAft>
                <a:spcPts val="1200"/>
              </a:spcAft>
              <a:buFont typeface="Arial" panose="020B0604020202020204" pitchFamily="34" charset="0"/>
              <a:buChar char="•"/>
              <a:defRPr/>
            </a:pPr>
            <a:r>
              <a:rPr lang="en-US" sz="2800" b="1" dirty="0">
                <a:latin typeface="Century Gothic Regular" charset="0"/>
                <a:ea typeface="Century Gothic Regular" charset="0"/>
                <a:cs typeface="Century Gothic Regular" charset="0"/>
              </a:rPr>
              <a:t>TKK </a:t>
            </a:r>
            <a:r>
              <a:rPr lang="en-US" sz="2800" b="1" dirty="0" err="1">
                <a:latin typeface="Century Gothic Regular" charset="0"/>
                <a:ea typeface="Century Gothic Regular" charset="0"/>
                <a:cs typeface="Century Gothic Regular" charset="0"/>
              </a:rPr>
              <a:t>kualifikasi</a:t>
            </a:r>
            <a:r>
              <a:rPr lang="en-US" sz="2800" b="1" dirty="0">
                <a:latin typeface="Century Gothic Regular" charset="0"/>
                <a:ea typeface="Century Gothic Regular" charset="0"/>
                <a:cs typeface="Century Gothic Regular" charset="0"/>
              </a:rPr>
              <a:t> </a:t>
            </a:r>
            <a:r>
              <a:rPr lang="en-US" sz="2800" b="1" dirty="0" err="1">
                <a:latin typeface="Century Gothic Regular" charset="0"/>
                <a:ea typeface="Century Gothic Regular" charset="0"/>
                <a:cs typeface="Century Gothic Regular" charset="0"/>
              </a:rPr>
              <a:t>dengan</a:t>
            </a:r>
            <a:r>
              <a:rPr lang="en-US" sz="2800" b="1" dirty="0">
                <a:latin typeface="Century Gothic Regular" charset="0"/>
                <a:ea typeface="Century Gothic Regular" charset="0"/>
                <a:cs typeface="Century Gothic Regular" charset="0"/>
              </a:rPr>
              <a:t> SKK (2020</a:t>
            </a:r>
            <a:r>
              <a:rPr lang="en-US" sz="2800" b="1">
                <a:latin typeface="Century Gothic Regular" charset="0"/>
                <a:ea typeface="Century Gothic Regular" charset="0"/>
                <a:cs typeface="Century Gothic Regular" charset="0"/>
              </a:rPr>
              <a:t>) 9.687 </a:t>
            </a:r>
            <a:r>
              <a:rPr lang="en-US" sz="2800" b="1" dirty="0">
                <a:latin typeface="Century Gothic Regular" charset="0"/>
                <a:ea typeface="Century Gothic Regular" charset="0"/>
                <a:cs typeface="Century Gothic Regular" charset="0"/>
              </a:rPr>
              <a:t>orang</a:t>
            </a:r>
            <a:r>
              <a:rPr lang="en-US" sz="2800" b="1">
                <a:latin typeface="Century Gothic Regular" charset="0"/>
                <a:ea typeface="Century Gothic Regular" charset="0"/>
                <a:cs typeface="Century Gothic Regular" charset="0"/>
              </a:rPr>
              <a:t>, 12.957 </a:t>
            </a:r>
            <a:r>
              <a:rPr lang="en-US" sz="2800" b="1" dirty="0">
                <a:latin typeface="Century Gothic Regular" charset="0"/>
                <a:ea typeface="Century Gothic Regular" charset="0"/>
                <a:cs typeface="Century Gothic Regular" charset="0"/>
              </a:rPr>
              <a:t>SKK</a:t>
            </a:r>
          </a:p>
        </p:txBody>
      </p:sp>
    </p:spTree>
    <p:extLst>
      <p:ext uri="{BB962C8B-B14F-4D97-AF65-F5344CB8AC3E}">
        <p14:creationId xmlns:p14="http://schemas.microsoft.com/office/powerpoint/2010/main" val="15209690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71519" y="534267"/>
            <a:ext cx="11245370" cy="1015663"/>
          </a:xfrm>
          <a:prstGeom prst="rect">
            <a:avLst/>
          </a:prstGeom>
        </p:spPr>
        <p:txBody>
          <a:bodyPr wrap="square">
            <a:spAutoFit/>
          </a:bodyPr>
          <a:lstStyle/>
          <a:p>
            <a:pPr algn="ct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400" b="1" dirty="0">
                <a:solidFill>
                  <a:srgbClr val="C00000"/>
                </a:solidFill>
                <a:latin typeface="Century Gothic Regular" charset="0"/>
                <a:ea typeface="Century Gothic Regular" charset="0"/>
                <a:cs typeface="Century Gothic Regular" charset="0"/>
              </a:rPr>
              <a:t>BADAN USAHA JASA KONSTRUKSI </a:t>
            </a:r>
          </a:p>
          <a:p>
            <a:pPr algn="ctr">
              <a:lnSpc>
                <a:spcPts val="3000"/>
              </a:lnSpc>
              <a:spcAft>
                <a:spcPts val="1200"/>
              </a:spcAft>
              <a:defRPr/>
            </a:pPr>
            <a:r>
              <a:rPr lang="en-US" sz="2600" b="1" dirty="0">
                <a:latin typeface="Century Gothic Regular" charset="0"/>
                <a:ea typeface="Century Gothic Regular" charset="0"/>
                <a:cs typeface="Century Gothic Regular" charset="0"/>
              </a:rPr>
              <a:t>DI KALIMANTAN TIMUR KBLI 2017</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511794" y="5236403"/>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b="1" i="1" dirty="0">
                <a:solidFill>
                  <a:srgbClr val="0070C0"/>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b="1" i="1" dirty="0">
                <a:solidFill>
                  <a:srgbClr val="0070C0"/>
                </a:solidFill>
                <a:latin typeface="Century Gothic" panose="020B0502020202020204" pitchFamily="34" charset="0"/>
                <a:ea typeface="Tahoma" panose="020B0604030504040204" pitchFamily="34" charset="0"/>
                <a:cs typeface="Tahoma" panose="020B0604030504040204" pitchFamily="34" charset="0"/>
              </a:rPr>
              <a:t>LPJK</a:t>
            </a:r>
            <a:r>
              <a:rPr lang="en-US" altLang="ko-KR" sz="1100" b="1" i="1">
                <a:solidFill>
                  <a:srgbClr val="0070C0"/>
                </a:solidFill>
                <a:latin typeface="Century Gothic" panose="020B0502020202020204" pitchFamily="34" charset="0"/>
                <a:ea typeface="Tahoma" panose="020B0604030504040204" pitchFamily="34" charset="0"/>
                <a:cs typeface="Tahoma" panose="020B0604030504040204" pitchFamily="34" charset="0"/>
              </a:rPr>
              <a:t>, 16 Januari 2024 </a:t>
            </a:r>
            <a:endParaRPr lang="en-US" altLang="ko-KR" sz="1100" b="1" i="1" dirty="0">
              <a:solidFill>
                <a:srgbClr val="0070C0"/>
              </a:solidFill>
              <a:latin typeface="Century Gothic" panose="020B0502020202020204" pitchFamily="34" charset="0"/>
              <a:ea typeface="Tahoma" panose="020B0604030504040204" pitchFamily="34" charset="0"/>
              <a:cs typeface="Tahoma" panose="020B0604030504040204" pitchFamily="34" charset="0"/>
            </a:endParaRPr>
          </a:p>
        </p:txBody>
      </p:sp>
      <p:sp>
        <p:nvSpPr>
          <p:cNvPr id="2" name="Rounded Rectangle 80">
            <a:extLst>
              <a:ext uri="{FF2B5EF4-FFF2-40B4-BE49-F238E27FC236}">
                <a16:creationId xmlns:a16="http://schemas.microsoft.com/office/drawing/2014/main" id="{21E91F2F-8A53-0AE2-F3ED-35EACBE88AFD}"/>
              </a:ext>
            </a:extLst>
          </p:cNvPr>
          <p:cNvSpPr/>
          <p:nvPr/>
        </p:nvSpPr>
        <p:spPr>
          <a:xfrm>
            <a:off x="433707" y="2976990"/>
            <a:ext cx="3642993" cy="1003422"/>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FFFFFF"/>
                </a:solidFill>
                <a:latin typeface="Century Gothic" charset="0"/>
                <a:ea typeface="Century Gothic" charset="0"/>
                <a:cs typeface="Century Gothic" charset="0"/>
              </a:rPr>
              <a:t>Jenis</a:t>
            </a:r>
            <a:r>
              <a:rPr lang="en-US" sz="1400" dirty="0">
                <a:solidFill>
                  <a:srgbClr val="FFFFFF"/>
                </a:solidFill>
                <a:latin typeface="Century Gothic" charset="0"/>
                <a:ea typeface="Century Gothic" charset="0"/>
                <a:cs typeface="Century Gothic" charset="0"/>
              </a:rPr>
              <a:t> Badan Usaha Jasa </a:t>
            </a:r>
            <a:r>
              <a:rPr lang="en-US" sz="1400" dirty="0" err="1">
                <a:solidFill>
                  <a:srgbClr val="FFFFFF"/>
                </a:solidFill>
                <a:latin typeface="Century Gothic" charset="0"/>
                <a:ea typeface="Century Gothic" charset="0"/>
                <a:cs typeface="Century Gothic" charset="0"/>
              </a:rPr>
              <a:t>Konstruksi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Konsultan</a:t>
            </a:r>
            <a:r>
              <a:rPr lang="en-US" sz="1400" b="1" dirty="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 67</a:t>
            </a:r>
            <a:endParaRPr lang="en-US" sz="1400" b="1" dirty="0">
              <a:solidFill>
                <a:srgbClr val="FFFFFF"/>
              </a:solidFill>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Kontraktor</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a:t>
            </a: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886</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Terintegrasi</a:t>
            </a:r>
            <a:r>
              <a:rPr lang="en-US" sz="1400" b="1" dirty="0">
                <a:solidFill>
                  <a:srgbClr val="FFFFFF"/>
                </a:solidFill>
                <a:latin typeface="Century Gothic" charset="0"/>
                <a:ea typeface="Century Gothic" charset="0"/>
                <a:cs typeface="Century Gothic" charset="0"/>
              </a:rPr>
              <a:t>	 : 1</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29" name="Rounded Rectangle 80">
            <a:extLst>
              <a:ext uri="{FF2B5EF4-FFF2-40B4-BE49-F238E27FC236}">
                <a16:creationId xmlns:a16="http://schemas.microsoft.com/office/drawing/2014/main" id="{DEFFB595-3BBF-8D5D-D937-6EB0CC42E574}"/>
              </a:ext>
            </a:extLst>
          </p:cNvPr>
          <p:cNvSpPr/>
          <p:nvPr/>
        </p:nvSpPr>
        <p:spPr>
          <a:xfrm>
            <a:off x="3798149" y="1765581"/>
            <a:ext cx="4470265" cy="725380"/>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Century Gothic" charset="0"/>
                <a:ea typeface="Century Gothic" charset="0"/>
                <a:cs typeface="Century Gothic" charset="0"/>
              </a:rPr>
              <a:t>KBLI 2017 </a:t>
            </a:r>
            <a:r>
              <a:rPr lang="en-US" sz="140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953</a:t>
            </a: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Badan Usaha </a:t>
            </a: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Jasa Konstruksi</a:t>
            </a:r>
            <a:endParaRPr lang="en-US" sz="1400" b="1" dirty="0">
              <a:solidFill>
                <a:srgbClr val="FFFFFF"/>
              </a:solidFill>
              <a:latin typeface="Century Gothic" charset="0"/>
              <a:ea typeface="Century Gothic" charset="0"/>
              <a:cs typeface="Century Gothic" charset="0"/>
            </a:endParaRPr>
          </a:p>
          <a:p>
            <a:pPr marR="0" lvl="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Sub Klasifikasi 4.36</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2</a:t>
            </a:r>
            <a:endPar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endParaRPr>
          </a:p>
        </p:txBody>
      </p:sp>
      <p:sp>
        <p:nvSpPr>
          <p:cNvPr id="30" name="Rounded Rectangle 80">
            <a:extLst>
              <a:ext uri="{FF2B5EF4-FFF2-40B4-BE49-F238E27FC236}">
                <a16:creationId xmlns:a16="http://schemas.microsoft.com/office/drawing/2014/main" id="{6679DC95-C7C0-10E3-4FFD-ABEAE77DE391}"/>
              </a:ext>
            </a:extLst>
          </p:cNvPr>
          <p:cNvSpPr/>
          <p:nvPr/>
        </p:nvSpPr>
        <p:spPr>
          <a:xfrm>
            <a:off x="4211786" y="3002635"/>
            <a:ext cx="3642993" cy="1003422"/>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FFFFFF"/>
                </a:solidFill>
                <a:latin typeface="Century Gothic" charset="0"/>
                <a:ea typeface="Century Gothic" charset="0"/>
                <a:cs typeface="Century Gothic" charset="0"/>
              </a:rPr>
              <a:t>Kualifikasi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Besar</a:t>
            </a:r>
            <a:r>
              <a:rPr lang="en-US" sz="1400" b="1" dirty="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 17</a:t>
            </a:r>
            <a:endParaRPr lang="en-US" sz="1400" b="1" dirty="0">
              <a:solidFill>
                <a:srgbClr val="FFFFFF"/>
              </a:solidFill>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Menengah	 : 186</a:t>
            </a:r>
          </a:p>
          <a:p>
            <a:pPr marR="0" lvl="0" algn="l" defTabSz="914400"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Century Gothic" charset="0"/>
                <a:ea typeface="Century Gothic" charset="0"/>
                <a:cs typeface="Century Gothic" charset="0"/>
              </a:rPr>
              <a:t>Kecil</a:t>
            </a:r>
            <a:r>
              <a:rPr lang="en-US" sz="1400" b="1" dirty="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 750</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31" name="Rounded Rectangle 80">
            <a:extLst>
              <a:ext uri="{FF2B5EF4-FFF2-40B4-BE49-F238E27FC236}">
                <a16:creationId xmlns:a16="http://schemas.microsoft.com/office/drawing/2014/main" id="{83E58E77-6BCE-4177-68BC-14F5E785A97B}"/>
              </a:ext>
            </a:extLst>
          </p:cNvPr>
          <p:cNvSpPr/>
          <p:nvPr/>
        </p:nvSpPr>
        <p:spPr>
          <a:xfrm>
            <a:off x="8171505" y="3000010"/>
            <a:ext cx="3642993" cy="1003422"/>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Bentuk</a:t>
            </a:r>
            <a:r>
              <a:rPr kumimoji="0" lang="en-US" sz="140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BUJK</a:t>
            </a:r>
          </a:p>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Badan Usaha Nasional </a:t>
            </a:r>
            <a:r>
              <a:rPr lang="en-US" sz="1400" b="1">
                <a:solidFill>
                  <a:srgbClr val="FFFFFF"/>
                </a:solidFill>
                <a:latin typeface="Century Gothic" charset="0"/>
                <a:ea typeface="Century Gothic" charset="0"/>
                <a:cs typeface="Century Gothic" charset="0"/>
              </a:rPr>
              <a:t>: 953</a:t>
            </a:r>
            <a:endParaRPr lang="en-US" sz="1400" b="1" dirty="0">
              <a:solidFill>
                <a:srgbClr val="FFFFFF"/>
              </a:solidFill>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Orang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Perseorangan</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a:t>
            </a: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0</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32" name="Rounded Rectangle 80">
            <a:extLst>
              <a:ext uri="{FF2B5EF4-FFF2-40B4-BE49-F238E27FC236}">
                <a16:creationId xmlns:a16="http://schemas.microsoft.com/office/drawing/2014/main" id="{B3B06434-B996-19D2-D91D-ECB43CDF5FAB}"/>
              </a:ext>
            </a:extLst>
          </p:cNvPr>
          <p:cNvSpPr/>
          <p:nvPr/>
        </p:nvSpPr>
        <p:spPr>
          <a:xfrm>
            <a:off x="3798148" y="4402698"/>
            <a:ext cx="4470265" cy="725380"/>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Century Gothic" charset="0"/>
                <a:ea typeface="Century Gothic" charset="0"/>
                <a:cs typeface="Century Gothic" charset="0"/>
              </a:rPr>
              <a:t>KBLI 2017 </a:t>
            </a:r>
            <a:r>
              <a:rPr lang="en-US" sz="1400">
                <a:solidFill>
                  <a:srgbClr val="FFFFFF"/>
                </a:solidFill>
                <a:latin typeface="Century Gothic" charset="0"/>
                <a:ea typeface="Century Gothic" charset="0"/>
                <a:cs typeface="Century Gothic" charset="0"/>
              </a:rPr>
              <a:t>: 4.362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Subklasifikasi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Tree>
    <p:extLst>
      <p:ext uri="{BB962C8B-B14F-4D97-AF65-F5344CB8AC3E}">
        <p14:creationId xmlns:p14="http://schemas.microsoft.com/office/powerpoint/2010/main" val="17935217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602822"/>
            <a:ext cx="11734634"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400" b="1" dirty="0">
                <a:solidFill>
                  <a:srgbClr val="C00000"/>
                </a:solidFill>
                <a:latin typeface="Century Gothic Regular" charset="0"/>
                <a:ea typeface="Century Gothic Regular" charset="0"/>
                <a:cs typeface="Century Gothic Regular" charset="0"/>
              </a:rPr>
              <a:t>BADAN USAHA JASA KONSTRUKSI </a:t>
            </a:r>
            <a:r>
              <a:rPr lang="en-US" sz="2600" b="1" dirty="0">
                <a:latin typeface="Century Gothic Regular" charset="0"/>
                <a:ea typeface="Century Gothic Regular" charset="0"/>
                <a:cs typeface="Century Gothic Regular" charset="0"/>
              </a:rPr>
              <a:t>DI KAB/KOTA SE-KALTIM</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1079876"/>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a:t>
            </a:r>
            <a:r>
              <a:rPr lang="id-ID" altLang="ko-KR" sz="1100" i="1">
                <a:solidFill>
                  <a:schemeClr val="tx1"/>
                </a:solidFill>
                <a:latin typeface="Century Gothic" panose="020B0502020202020204" pitchFamily="34" charset="0"/>
                <a:ea typeface="Tahoma" panose="020B0604030504040204" pitchFamily="34" charset="0"/>
                <a:cs typeface="Tahoma" panose="020B0604030504040204" pitchFamily="34" charset="0"/>
              </a:rPr>
              <a:t>: </a:t>
            </a:r>
            <a:r>
              <a:rPr lang="en-US" altLang="ko-KR" sz="1100" i="1">
                <a:solidFill>
                  <a:schemeClr val="tx1"/>
                </a:solidFill>
                <a:latin typeface="Century Gothic" panose="020B0502020202020204" pitchFamily="34" charset="0"/>
                <a:ea typeface="Tahoma" panose="020B0604030504040204" pitchFamily="34" charset="0"/>
                <a:cs typeface="Tahoma" panose="020B0604030504040204" pitchFamily="34" charset="0"/>
              </a:rPr>
              <a:t>LPJK, 16 Januari 2024 </a:t>
            </a:r>
            <a:endPar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endParaRPr>
          </a:p>
        </p:txBody>
      </p:sp>
      <p:sp>
        <p:nvSpPr>
          <p:cNvPr id="29" name="Rounded Rectangle 80">
            <a:extLst>
              <a:ext uri="{FF2B5EF4-FFF2-40B4-BE49-F238E27FC236}">
                <a16:creationId xmlns:a16="http://schemas.microsoft.com/office/drawing/2014/main" id="{DEFFB595-3BBF-8D5D-D937-6EB0CC42E574}"/>
              </a:ext>
            </a:extLst>
          </p:cNvPr>
          <p:cNvSpPr/>
          <p:nvPr/>
        </p:nvSpPr>
        <p:spPr>
          <a:xfrm>
            <a:off x="3010013" y="1456216"/>
            <a:ext cx="4470265" cy="725380"/>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Century Gothic" charset="0"/>
                <a:ea typeface="Century Gothic" charset="0"/>
                <a:cs typeface="Century Gothic" charset="0"/>
              </a:rPr>
              <a:t>KBLI 2017 </a:t>
            </a:r>
            <a:r>
              <a:rPr lang="en-US" sz="140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953</a:t>
            </a: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Badan Usaha Jasa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Konstruksi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graphicFrame>
        <p:nvGraphicFramePr>
          <p:cNvPr id="4" name="Table 3">
            <a:extLst>
              <a:ext uri="{FF2B5EF4-FFF2-40B4-BE49-F238E27FC236}">
                <a16:creationId xmlns:a16="http://schemas.microsoft.com/office/drawing/2014/main" id="{9A44EA77-EA28-2BCE-79CF-0A39B64FFEAB}"/>
              </a:ext>
            </a:extLst>
          </p:cNvPr>
          <p:cNvGraphicFramePr>
            <a:graphicFrameLocks noGrp="1"/>
          </p:cNvGraphicFramePr>
          <p:nvPr/>
        </p:nvGraphicFramePr>
        <p:xfrm>
          <a:off x="2315028" y="2446289"/>
          <a:ext cx="6600373" cy="3514254"/>
        </p:xfrm>
        <a:graphic>
          <a:graphicData uri="http://schemas.openxmlformats.org/drawingml/2006/table">
            <a:tbl>
              <a:tblPr/>
              <a:tblGrid>
                <a:gridCol w="881201">
                  <a:extLst>
                    <a:ext uri="{9D8B030D-6E8A-4147-A177-3AD203B41FA5}">
                      <a16:colId xmlns:a16="http://schemas.microsoft.com/office/drawing/2014/main" val="720469272"/>
                    </a:ext>
                  </a:extLst>
                </a:gridCol>
                <a:gridCol w="2483194">
                  <a:extLst>
                    <a:ext uri="{9D8B030D-6E8A-4147-A177-3AD203B41FA5}">
                      <a16:colId xmlns:a16="http://schemas.microsoft.com/office/drawing/2014/main" val="213298036"/>
                    </a:ext>
                  </a:extLst>
                </a:gridCol>
                <a:gridCol w="993341">
                  <a:extLst>
                    <a:ext uri="{9D8B030D-6E8A-4147-A177-3AD203B41FA5}">
                      <a16:colId xmlns:a16="http://schemas.microsoft.com/office/drawing/2014/main" val="576482187"/>
                    </a:ext>
                  </a:extLst>
                </a:gridCol>
                <a:gridCol w="1070601">
                  <a:extLst>
                    <a:ext uri="{9D8B030D-6E8A-4147-A177-3AD203B41FA5}">
                      <a16:colId xmlns:a16="http://schemas.microsoft.com/office/drawing/2014/main" val="67797504"/>
                    </a:ext>
                  </a:extLst>
                </a:gridCol>
                <a:gridCol w="1172036">
                  <a:extLst>
                    <a:ext uri="{9D8B030D-6E8A-4147-A177-3AD203B41FA5}">
                      <a16:colId xmlns:a16="http://schemas.microsoft.com/office/drawing/2014/main" val="974604625"/>
                    </a:ext>
                  </a:extLst>
                </a:gridCol>
              </a:tblGrid>
              <a:tr h="501031">
                <a:tc>
                  <a:txBody>
                    <a:bodyPr/>
                    <a:lstStyle/>
                    <a:p>
                      <a:pPr algn="ctr" fontAlgn="ctr"/>
                      <a:r>
                        <a:rPr lang="en-US" sz="1600" b="1" i="0" u="none" strike="noStrike" dirty="0" err="1">
                          <a:solidFill>
                            <a:srgbClr val="000000"/>
                          </a:solidFill>
                          <a:effectLst/>
                          <a:latin typeface="Calibri" panose="020F0502020204030204" pitchFamily="34" charset="0"/>
                        </a:rPr>
                        <a:t>Nomor</a:t>
                      </a:r>
                      <a:endParaRPr lang="en-US" sz="1600" b="1"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600" b="1" i="0" u="none" strike="noStrike" dirty="0" err="1">
                          <a:solidFill>
                            <a:srgbClr val="000000"/>
                          </a:solidFill>
                          <a:effectLst/>
                          <a:latin typeface="Calibri" panose="020F0502020204030204" pitchFamily="34" charset="0"/>
                        </a:rPr>
                        <a:t>Kabupaten</a:t>
                      </a:r>
                      <a:r>
                        <a:rPr lang="en-US" sz="1600" b="1" i="0" u="none" strike="noStrike" dirty="0">
                          <a:solidFill>
                            <a:srgbClr val="000000"/>
                          </a:solidFill>
                          <a:effectLst/>
                          <a:latin typeface="Calibri" panose="020F0502020204030204" pitchFamily="34" charset="0"/>
                        </a:rPr>
                        <a:t> / Kota</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600" b="1" i="0" u="none" strike="noStrike" dirty="0" err="1">
                          <a:solidFill>
                            <a:srgbClr val="000000"/>
                          </a:solidFill>
                          <a:effectLst/>
                          <a:latin typeface="Calibri" panose="020F0502020204030204" pitchFamily="34" charset="0"/>
                        </a:rPr>
                        <a:t>Konsultan</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600" b="1" i="0" u="none" strike="noStrike" dirty="0" err="1">
                          <a:solidFill>
                            <a:srgbClr val="000000"/>
                          </a:solidFill>
                          <a:effectLst/>
                          <a:latin typeface="Calibri" panose="020F0502020204030204" pitchFamily="34" charset="0"/>
                        </a:rPr>
                        <a:t>Kontraktor</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600" b="1" i="0" u="none" strike="noStrike" dirty="0" err="1">
                          <a:solidFill>
                            <a:srgbClr val="000000"/>
                          </a:solidFill>
                          <a:effectLst/>
                          <a:latin typeface="Calibri" panose="020F0502020204030204" pitchFamily="34" charset="0"/>
                        </a:rPr>
                        <a:t>Jumlah</a:t>
                      </a:r>
                      <a:r>
                        <a:rPr lang="en-US" sz="1600" b="1" i="0" u="none" strike="noStrike" dirty="0">
                          <a:solidFill>
                            <a:srgbClr val="000000"/>
                          </a:solidFill>
                          <a:effectLst/>
                          <a:latin typeface="Calibri" panose="020F0502020204030204" pitchFamily="34" charset="0"/>
                        </a:rPr>
                        <a:t> BUJK</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461556672"/>
                  </a:ext>
                </a:extLst>
              </a:tr>
              <a:tr h="250516">
                <a:tc>
                  <a:txBody>
                    <a:bodyPr/>
                    <a:lstStyle/>
                    <a:p>
                      <a:pPr algn="ctr" fontAlgn="b"/>
                      <a:r>
                        <a:rPr lang="en-US" sz="1600" b="0" i="0" u="none" strike="noStrike" dirty="0">
                          <a:solidFill>
                            <a:srgbClr val="000000"/>
                          </a:solidFill>
                          <a:effectLst/>
                          <a:latin typeface="Calibri" panose="020F0502020204030204" pitchFamily="34" charset="0"/>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Berau</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52</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56</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234249"/>
                  </a:ext>
                </a:extLst>
              </a:tr>
              <a:tr h="250516">
                <a:tc>
                  <a:txBody>
                    <a:bodyPr/>
                    <a:lstStyle/>
                    <a:p>
                      <a:pPr algn="ctr" fontAlgn="b"/>
                      <a:r>
                        <a:rPr lang="en-US" sz="1600" b="0" i="0" u="none" strike="noStrike">
                          <a:solidFill>
                            <a:srgbClr val="000000"/>
                          </a:solidFill>
                          <a:effectLst/>
                          <a:latin typeface="Calibri" panose="020F0502020204030204" pitchFamily="34" charset="0"/>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Barat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6182218"/>
                  </a:ext>
                </a:extLst>
              </a:tr>
              <a:tr h="250516">
                <a:tc>
                  <a:txBody>
                    <a:bodyPr/>
                    <a:lstStyle/>
                    <a:p>
                      <a:pPr algn="ctr" fontAlgn="b"/>
                      <a:r>
                        <a:rPr lang="en-US" sz="1600" b="0" i="0" u="none" strike="noStrike">
                          <a:solidFill>
                            <a:srgbClr val="000000"/>
                          </a:solidFill>
                          <a:effectLst/>
                          <a:latin typeface="Calibri" panose="020F0502020204030204" pitchFamily="34" charset="0"/>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Kertanegara</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0402129"/>
                  </a:ext>
                </a:extLst>
              </a:tr>
              <a:tr h="250516">
                <a:tc>
                  <a:txBody>
                    <a:bodyPr/>
                    <a:lstStyle/>
                    <a:p>
                      <a:pPr algn="ctr" fontAlgn="b"/>
                      <a:r>
                        <a:rPr lang="en-US" sz="1600" b="0" i="0" u="none" strike="noStrike">
                          <a:solidFill>
                            <a:srgbClr val="000000"/>
                          </a:solidFill>
                          <a:effectLst/>
                          <a:latin typeface="Calibri" panose="020F0502020204030204" pitchFamily="34" charset="0"/>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Timur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112</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471727"/>
                  </a:ext>
                </a:extLst>
              </a:tr>
              <a:tr h="250516">
                <a:tc>
                  <a:txBody>
                    <a:bodyPr/>
                    <a:lstStyle/>
                    <a:p>
                      <a:pPr algn="ctr" fontAlgn="b"/>
                      <a:r>
                        <a:rPr lang="en-US" sz="1600" b="0" i="0" u="none" strike="noStrike">
                          <a:solidFill>
                            <a:srgbClr val="000000"/>
                          </a:solidFill>
                          <a:effectLst/>
                          <a:latin typeface="Calibri" panose="020F0502020204030204" pitchFamily="34" charset="0"/>
                        </a:rPr>
                        <a:t>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Mahakam Ulu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441899"/>
                  </a:ext>
                </a:extLst>
              </a:tr>
              <a:tr h="250516">
                <a:tc>
                  <a:txBody>
                    <a:bodyPr/>
                    <a:lstStyle/>
                    <a:p>
                      <a:pPr algn="ctr" fontAlgn="b"/>
                      <a:r>
                        <a:rPr lang="en-US" sz="1600" b="0" i="0" u="none" strike="noStrike">
                          <a:solidFill>
                            <a:srgbClr val="000000"/>
                          </a:solidFill>
                          <a:effectLst/>
                          <a:latin typeface="Calibri" panose="020F0502020204030204" pitchFamily="34" charset="0"/>
                        </a:rPr>
                        <a:t>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Paser</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69</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917817"/>
                  </a:ext>
                </a:extLst>
              </a:tr>
              <a:tr h="250516">
                <a:tc>
                  <a:txBody>
                    <a:bodyPr/>
                    <a:lstStyle/>
                    <a:p>
                      <a:pPr algn="ctr" fontAlgn="b"/>
                      <a:r>
                        <a:rPr lang="en-US" sz="1600" b="0" i="0" u="none" strike="noStrike">
                          <a:solidFill>
                            <a:srgbClr val="000000"/>
                          </a:solidFill>
                          <a:effectLst/>
                          <a:latin typeface="Calibri" panose="020F0502020204030204" pitchFamily="34" charset="0"/>
                        </a:rPr>
                        <a:t>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Penajam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Paser</a:t>
                      </a:r>
                      <a:r>
                        <a:rPr lang="en-US" sz="1600" b="0" i="0" u="none" strike="noStrike" dirty="0">
                          <a:solidFill>
                            <a:srgbClr val="000000"/>
                          </a:solidFill>
                          <a:effectLst/>
                          <a:latin typeface="Calibri" panose="020F0502020204030204" pitchFamily="34" charset="0"/>
                        </a:rPr>
                        <a:t>  Utara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18</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319079"/>
                  </a:ext>
                </a:extLst>
              </a:tr>
              <a:tr h="250516">
                <a:tc>
                  <a:txBody>
                    <a:bodyPr/>
                    <a:lstStyle/>
                    <a:p>
                      <a:pPr algn="ctr" fontAlgn="b"/>
                      <a:r>
                        <a:rPr lang="en-US" sz="1600" b="0" i="0" u="none" strike="noStrike">
                          <a:solidFill>
                            <a:srgbClr val="000000"/>
                          </a:solidFill>
                          <a:effectLst/>
                          <a:latin typeface="Calibri" panose="020F0502020204030204" pitchFamily="34" charset="0"/>
                        </a:rPr>
                        <a:t>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Balikpapan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208</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5628975"/>
                  </a:ext>
                </a:extLst>
              </a:tr>
              <a:tr h="250516">
                <a:tc>
                  <a:txBody>
                    <a:bodyPr/>
                    <a:lstStyle/>
                    <a:p>
                      <a:pPr algn="ctr" fontAlgn="b"/>
                      <a:r>
                        <a:rPr lang="en-US" sz="1600" b="0" i="0" u="none" strike="noStrike">
                          <a:solidFill>
                            <a:srgbClr val="000000"/>
                          </a:solidFill>
                          <a:effectLst/>
                          <a:latin typeface="Calibri" panose="020F0502020204030204" pitchFamily="34" charset="0"/>
                        </a:rPr>
                        <a:t>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a:t>
                      </a:r>
                      <a:r>
                        <a:rPr lang="en-US" sz="1600" b="0" i="0" u="none" strike="noStrike" dirty="0" err="1">
                          <a:solidFill>
                            <a:srgbClr val="000000"/>
                          </a:solidFill>
                          <a:effectLst/>
                          <a:latin typeface="Calibri" panose="020F0502020204030204" pitchFamily="34" charset="0"/>
                        </a:rPr>
                        <a:t>Bontang</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70</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747802"/>
                  </a:ext>
                </a:extLst>
              </a:tr>
              <a:tr h="250516">
                <a:tc>
                  <a:txBody>
                    <a:bodyPr/>
                    <a:lstStyle/>
                    <a:p>
                      <a:pPr algn="ctr" fontAlgn="b"/>
                      <a:r>
                        <a:rPr lang="en-US" sz="1600" b="0" i="0" u="none" strike="noStrike">
                          <a:solidFill>
                            <a:srgbClr val="000000"/>
                          </a:solidFill>
                          <a:effectLst/>
                          <a:latin typeface="Calibri" panose="020F0502020204030204" pitchFamily="34" charset="0"/>
                        </a:rPr>
                        <a:t>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a:t>
                      </a:r>
                      <a:r>
                        <a:rPr lang="en-US" sz="1600" b="0" i="0" u="none" strike="noStrike" dirty="0" err="1">
                          <a:solidFill>
                            <a:srgbClr val="000000"/>
                          </a:solidFill>
                          <a:effectLst/>
                          <a:latin typeface="Calibri" panose="020F0502020204030204" pitchFamily="34" charset="0"/>
                        </a:rPr>
                        <a:t>Samarinda</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272</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310251"/>
                  </a:ext>
                </a:extLst>
              </a:tr>
              <a:tr h="250516">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6277974"/>
                  </a:ext>
                </a:extLst>
              </a:tr>
              <a:tr h="257547">
                <a:tc>
                  <a:txBody>
                    <a:bodyPr/>
                    <a:lstStyle/>
                    <a:p>
                      <a:pPr algn="ctr" fontAlgn="b"/>
                      <a:r>
                        <a:rPr lang="en-US" sz="16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600" b="1" i="0" u="none" strike="noStrike" dirty="0" err="1">
                          <a:solidFill>
                            <a:srgbClr val="000000"/>
                          </a:solidFill>
                          <a:effectLst/>
                          <a:latin typeface="Calibri" panose="020F0502020204030204" pitchFamily="34" charset="0"/>
                        </a:rPr>
                        <a:t>Jumlah</a:t>
                      </a:r>
                      <a:r>
                        <a:rPr lang="en-US" sz="1600" b="1" i="0" u="none" strike="noStrike" dirty="0">
                          <a:solidFill>
                            <a:srgbClr val="000000"/>
                          </a:solidFill>
                          <a:effectLst/>
                          <a:latin typeface="Calibri" panose="020F0502020204030204" pitchFamily="34" charset="0"/>
                        </a:rPr>
                        <a:t> BUJK di </a:t>
                      </a:r>
                      <a:r>
                        <a:rPr lang="en-US" sz="1600" b="1" i="0" u="none" strike="noStrike" dirty="0" err="1">
                          <a:solidFill>
                            <a:srgbClr val="000000"/>
                          </a:solidFill>
                          <a:effectLst/>
                          <a:latin typeface="Calibri" panose="020F0502020204030204" pitchFamily="34" charset="0"/>
                        </a:rPr>
                        <a:t>Kaltim</a:t>
                      </a:r>
                      <a:endParaRPr lang="en-US" sz="16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600" b="1" i="0" u="none" strike="noStrike">
                          <a:solidFill>
                            <a:srgbClr val="000000"/>
                          </a:solidFill>
                          <a:effectLst/>
                          <a:latin typeface="Calibri" panose="020F050202020403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600" b="1" i="0" u="none" strike="noStrike">
                          <a:solidFill>
                            <a:srgbClr val="000000"/>
                          </a:solidFill>
                          <a:effectLst/>
                          <a:latin typeface="Calibri" panose="020F0502020204030204" pitchFamily="34" charset="0"/>
                        </a:rPr>
                        <a:t>844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600" b="1" i="0" u="none" strike="noStrike">
                          <a:solidFill>
                            <a:srgbClr val="000000"/>
                          </a:solidFill>
                          <a:effectLst/>
                          <a:latin typeface="Calibri" panose="020F0502020204030204" pitchFamily="34" charset="0"/>
                        </a:rPr>
                        <a:t>953</a:t>
                      </a:r>
                      <a:endParaRPr lang="en-US" sz="16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42598049"/>
                  </a:ext>
                </a:extLst>
              </a:tr>
            </a:tbl>
          </a:graphicData>
        </a:graphic>
      </p:graphicFrame>
    </p:spTree>
    <p:extLst>
      <p:ext uri="{BB962C8B-B14F-4D97-AF65-F5344CB8AC3E}">
        <p14:creationId xmlns:p14="http://schemas.microsoft.com/office/powerpoint/2010/main" val="12525216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602822"/>
            <a:ext cx="11245370"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400" b="1" dirty="0">
                <a:solidFill>
                  <a:srgbClr val="C00000"/>
                </a:solidFill>
                <a:latin typeface="Century Gothic Regular" charset="0"/>
                <a:ea typeface="Century Gothic Regular" charset="0"/>
                <a:cs typeface="Century Gothic Regular" charset="0"/>
              </a:rPr>
              <a:t>BADAN USAHA JASA KONSTRUKSI </a:t>
            </a:r>
            <a:r>
              <a:rPr lang="en-US" sz="2600" b="1" dirty="0">
                <a:latin typeface="Century Gothic Regular" charset="0"/>
                <a:ea typeface="Century Gothic Regular" charset="0"/>
                <a:cs typeface="Century Gothic Regular" charset="0"/>
              </a:rPr>
              <a:t>DI KALIMANTAN TIMUR</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1079876"/>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a:t>
            </a:r>
            <a:r>
              <a:rPr lang="en-US" altLang="ko-KR" sz="1100" i="1">
                <a:solidFill>
                  <a:schemeClr val="tx1"/>
                </a:solidFill>
                <a:latin typeface="Century Gothic" panose="020B0502020202020204" pitchFamily="34" charset="0"/>
                <a:ea typeface="Tahoma" panose="020B0604030504040204" pitchFamily="34" charset="0"/>
                <a:cs typeface="Tahoma" panose="020B0604030504040204" pitchFamily="34" charset="0"/>
              </a:rPr>
              <a:t>, 16 Januari 2024 </a:t>
            </a:r>
            <a:endPar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endParaRPr>
          </a:p>
        </p:txBody>
      </p:sp>
      <p:sp>
        <p:nvSpPr>
          <p:cNvPr id="2" name="Rounded Rectangle 80">
            <a:extLst>
              <a:ext uri="{FF2B5EF4-FFF2-40B4-BE49-F238E27FC236}">
                <a16:creationId xmlns:a16="http://schemas.microsoft.com/office/drawing/2014/main" id="{21E91F2F-8A53-0AE2-F3ED-35EACBE88AFD}"/>
              </a:ext>
            </a:extLst>
          </p:cNvPr>
          <p:cNvSpPr/>
          <p:nvPr/>
        </p:nvSpPr>
        <p:spPr>
          <a:xfrm>
            <a:off x="651422" y="3318412"/>
            <a:ext cx="3642993" cy="1003422"/>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FFFFFF"/>
                </a:solidFill>
                <a:latin typeface="Century Gothic" charset="0"/>
                <a:ea typeface="Century Gothic" charset="0"/>
                <a:cs typeface="Century Gothic" charset="0"/>
              </a:rPr>
              <a:t>Jenis</a:t>
            </a:r>
            <a:r>
              <a:rPr lang="en-US" sz="1400" dirty="0">
                <a:solidFill>
                  <a:srgbClr val="FFFFFF"/>
                </a:solidFill>
                <a:latin typeface="Century Gothic" charset="0"/>
                <a:ea typeface="Century Gothic" charset="0"/>
                <a:cs typeface="Century Gothic" charset="0"/>
              </a:rPr>
              <a:t> BU </a:t>
            </a:r>
            <a:r>
              <a:rPr lang="en-US" sz="1400" dirty="0" err="1">
                <a:solidFill>
                  <a:srgbClr val="FFFFFF"/>
                </a:solidFill>
                <a:latin typeface="Century Gothic" charset="0"/>
                <a:ea typeface="Century Gothic" charset="0"/>
                <a:cs typeface="Century Gothic" charset="0"/>
              </a:rPr>
              <a:t>Persubklasifikasi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Konsultan</a:t>
            </a:r>
            <a:r>
              <a:rPr lang="en-US" sz="1400" b="1" dirty="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 744</a:t>
            </a:r>
            <a:endParaRPr lang="en-US" sz="1400" b="1" dirty="0">
              <a:solidFill>
                <a:srgbClr val="FFFFFF"/>
              </a:solidFill>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Kontraktor</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a:t>
            </a: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5.705</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Terintegrasi</a:t>
            </a:r>
            <a:r>
              <a:rPr lang="en-US" sz="1400" b="1" dirty="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 4</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29" name="Rounded Rectangle 80">
            <a:extLst>
              <a:ext uri="{FF2B5EF4-FFF2-40B4-BE49-F238E27FC236}">
                <a16:creationId xmlns:a16="http://schemas.microsoft.com/office/drawing/2014/main" id="{DEFFB595-3BBF-8D5D-D937-6EB0CC42E574}"/>
              </a:ext>
            </a:extLst>
          </p:cNvPr>
          <p:cNvSpPr/>
          <p:nvPr/>
        </p:nvSpPr>
        <p:spPr>
          <a:xfrm>
            <a:off x="3918955" y="2073028"/>
            <a:ext cx="4470265" cy="725380"/>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KBLI 2017 </a:t>
            </a:r>
            <a:r>
              <a:rPr lang="en-US" sz="1400" b="1">
                <a:solidFill>
                  <a:srgbClr val="FFFFFF"/>
                </a:solidFill>
                <a:latin typeface="Century Gothic" charset="0"/>
                <a:ea typeface="Century Gothic" charset="0"/>
                <a:cs typeface="Century Gothic" charset="0"/>
              </a:rPr>
              <a:t>: 6.453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Subklasifikasi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30" name="Rounded Rectangle 80">
            <a:extLst>
              <a:ext uri="{FF2B5EF4-FFF2-40B4-BE49-F238E27FC236}">
                <a16:creationId xmlns:a16="http://schemas.microsoft.com/office/drawing/2014/main" id="{6679DC95-C7C0-10E3-4FFD-ABEAE77DE391}"/>
              </a:ext>
            </a:extLst>
          </p:cNvPr>
          <p:cNvSpPr/>
          <p:nvPr/>
        </p:nvSpPr>
        <p:spPr>
          <a:xfrm>
            <a:off x="4429501" y="3344057"/>
            <a:ext cx="3642993" cy="1003422"/>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FFFFFF"/>
                </a:solidFill>
                <a:latin typeface="Century Gothic" charset="0"/>
                <a:ea typeface="Century Gothic" charset="0"/>
                <a:cs typeface="Century Gothic" charset="0"/>
              </a:rPr>
              <a:t>Kualifikasi</a:t>
            </a:r>
            <a:r>
              <a:rPr lang="en-US" sz="1400" dirty="0">
                <a:solidFill>
                  <a:srgbClr val="FFFFFF"/>
                </a:solidFill>
                <a:latin typeface="Century Gothic" charset="0"/>
                <a:ea typeface="Century Gothic" charset="0"/>
                <a:cs typeface="Century Gothic" charset="0"/>
              </a:rPr>
              <a:t> </a:t>
            </a:r>
            <a:r>
              <a:rPr lang="en-US" sz="1400" dirty="0" err="1">
                <a:solidFill>
                  <a:srgbClr val="FFFFFF"/>
                </a:solidFill>
                <a:latin typeface="Century Gothic" charset="0"/>
                <a:ea typeface="Century Gothic" charset="0"/>
                <a:cs typeface="Century Gothic" charset="0"/>
              </a:rPr>
              <a:t>Perbadan</a:t>
            </a:r>
            <a:r>
              <a:rPr lang="en-US" sz="1400" dirty="0">
                <a:solidFill>
                  <a:srgbClr val="FFFFFF"/>
                </a:solidFill>
                <a:latin typeface="Century Gothic" charset="0"/>
                <a:ea typeface="Century Gothic" charset="0"/>
                <a:cs typeface="Century Gothic" charset="0"/>
              </a:rPr>
              <a:t> </a:t>
            </a:r>
            <a:r>
              <a:rPr lang="en-US" sz="1400" dirty="0" err="1">
                <a:solidFill>
                  <a:srgbClr val="FFFFFF"/>
                </a:solidFill>
                <a:latin typeface="Century Gothic" charset="0"/>
                <a:ea typeface="Century Gothic" charset="0"/>
                <a:cs typeface="Century Gothic" charset="0"/>
              </a:rPr>
              <a:t>Persubklas</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Besar</a:t>
            </a:r>
            <a:r>
              <a:rPr lang="en-US" sz="1400" b="1" dirty="0">
                <a:solidFill>
                  <a:srgbClr val="FFFFFF"/>
                </a:solidFill>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 44</a:t>
            </a:r>
            <a:endParaRPr lang="en-US" sz="1400" b="1" dirty="0">
              <a:solidFill>
                <a:srgbClr val="FFFFFF"/>
              </a:solidFill>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Menengah</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a:t>
            </a:r>
            <a:r>
              <a:rPr kumimoji="0" lang="en-US" sz="1400" b="1"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 </a:t>
            </a:r>
            <a:r>
              <a:rPr lang="en-US" sz="1400" b="1">
                <a:solidFill>
                  <a:srgbClr val="FFFFFF"/>
                </a:solidFill>
                <a:latin typeface="Century Gothic" charset="0"/>
                <a:ea typeface="Century Gothic" charset="0"/>
                <a:cs typeface="Century Gothic" charset="0"/>
              </a:rPr>
              <a:t>241</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Kecil		 </a:t>
            </a:r>
            <a:r>
              <a:rPr lang="en-US" sz="1400" b="1">
                <a:solidFill>
                  <a:srgbClr val="FFFFFF"/>
                </a:solidFill>
                <a:latin typeface="Century Gothic" charset="0"/>
                <a:ea typeface="Century Gothic" charset="0"/>
                <a:cs typeface="Century Gothic" charset="0"/>
              </a:rPr>
              <a:t>: 5.980</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31" name="Rounded Rectangle 80">
            <a:extLst>
              <a:ext uri="{FF2B5EF4-FFF2-40B4-BE49-F238E27FC236}">
                <a16:creationId xmlns:a16="http://schemas.microsoft.com/office/drawing/2014/main" id="{83E58E77-6BCE-4177-68BC-14F5E785A97B}"/>
              </a:ext>
            </a:extLst>
          </p:cNvPr>
          <p:cNvSpPr/>
          <p:nvPr/>
        </p:nvSpPr>
        <p:spPr>
          <a:xfrm>
            <a:off x="8389220" y="3341432"/>
            <a:ext cx="3642993" cy="1003422"/>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Bentuk</a:t>
            </a:r>
            <a:r>
              <a:rPr kumimoji="0" lang="en-US" sz="140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BUJK</a:t>
            </a:r>
          </a:p>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Badan Usaha Nasional </a:t>
            </a:r>
            <a:r>
              <a:rPr lang="en-US" sz="1400" b="1">
                <a:solidFill>
                  <a:srgbClr val="FFFFFF"/>
                </a:solidFill>
                <a:latin typeface="Century Gothic" charset="0"/>
                <a:ea typeface="Century Gothic" charset="0"/>
                <a:cs typeface="Century Gothic" charset="0"/>
              </a:rPr>
              <a:t>: 6.453</a:t>
            </a:r>
            <a:endParaRPr lang="en-US" sz="1400" b="1" dirty="0">
              <a:solidFill>
                <a:srgbClr val="FFFFFF"/>
              </a:solidFill>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Orang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Perseorangan</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 4</a:t>
            </a:r>
          </a:p>
        </p:txBody>
      </p:sp>
    </p:spTree>
    <p:extLst>
      <p:ext uri="{BB962C8B-B14F-4D97-AF65-F5344CB8AC3E}">
        <p14:creationId xmlns:p14="http://schemas.microsoft.com/office/powerpoint/2010/main" val="33188955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602822"/>
            <a:ext cx="11245370" cy="477054"/>
          </a:xfrm>
          <a:prstGeom prst="rect">
            <a:avLst/>
          </a:prstGeom>
        </p:spPr>
        <p:txBody>
          <a:bodyPr wrap="square">
            <a:spAutoFit/>
          </a:bodyPr>
          <a:lstStyle/>
          <a:p>
            <a:pPr>
              <a:lnSpc>
                <a:spcPts val="3000"/>
              </a:lnSpc>
              <a:spcAft>
                <a:spcPts val="1200"/>
              </a:spcAft>
              <a:defRPr/>
            </a:pPr>
            <a:r>
              <a:rPr lang="en-US" sz="2600" b="1" u="sng" dirty="0">
                <a:latin typeface="Century Gothic Regular" charset="0"/>
                <a:ea typeface="Century Gothic Regular" charset="0"/>
                <a:cs typeface="Century Gothic Regular" charset="0"/>
              </a:rPr>
              <a:t>KETERSEDIAAN</a:t>
            </a:r>
            <a:r>
              <a:rPr lang="en-US" sz="2600" b="1" dirty="0">
                <a:latin typeface="Century Gothic Regular" charset="0"/>
                <a:ea typeface="Century Gothic Regular" charset="0"/>
                <a:cs typeface="Century Gothic Regular" charset="0"/>
              </a:rPr>
              <a:t> </a:t>
            </a:r>
            <a:r>
              <a:rPr lang="en-US" sz="2400" b="1" dirty="0">
                <a:solidFill>
                  <a:srgbClr val="C00000"/>
                </a:solidFill>
                <a:latin typeface="Century Gothic Regular" charset="0"/>
                <a:ea typeface="Century Gothic Regular" charset="0"/>
                <a:cs typeface="Century Gothic Regular" charset="0"/>
              </a:rPr>
              <a:t>BADAN USAHA JASA KONSTRUKSI </a:t>
            </a:r>
            <a:r>
              <a:rPr lang="en-US" sz="2600" b="1" dirty="0">
                <a:latin typeface="Century Gothic Regular" charset="0"/>
                <a:ea typeface="Century Gothic Regular" charset="0"/>
                <a:cs typeface="Century Gothic Regular" charset="0"/>
              </a:rPr>
              <a:t>DI KALIMANTAN TIMUR</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1079876"/>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 17 </a:t>
            </a:r>
            <a:r>
              <a:rPr lang="en-US" altLang="ko-KR" sz="1100" i="1" dirty="0" err="1">
                <a:solidFill>
                  <a:schemeClr val="tx1"/>
                </a:solidFill>
                <a:latin typeface="Century Gothic" panose="020B0502020202020204" pitchFamily="34" charset="0"/>
                <a:ea typeface="Tahoma" panose="020B0604030504040204" pitchFamily="34" charset="0"/>
                <a:cs typeface="Tahoma" panose="020B0604030504040204" pitchFamily="34" charset="0"/>
              </a:rPr>
              <a:t>Oktober</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 2023</a:t>
            </a:r>
          </a:p>
        </p:txBody>
      </p:sp>
      <p:sp>
        <p:nvSpPr>
          <p:cNvPr id="29" name="Rounded Rectangle 80">
            <a:extLst>
              <a:ext uri="{FF2B5EF4-FFF2-40B4-BE49-F238E27FC236}">
                <a16:creationId xmlns:a16="http://schemas.microsoft.com/office/drawing/2014/main" id="{DEFFB595-3BBF-8D5D-D937-6EB0CC42E574}"/>
              </a:ext>
            </a:extLst>
          </p:cNvPr>
          <p:cNvSpPr/>
          <p:nvPr/>
        </p:nvSpPr>
        <p:spPr>
          <a:xfrm>
            <a:off x="3860551" y="1519464"/>
            <a:ext cx="4470265" cy="725380"/>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Century Gothic" charset="0"/>
                <a:ea typeface="Century Gothic" charset="0"/>
                <a:cs typeface="Century Gothic" charset="0"/>
              </a:rPr>
              <a:t>KBLI 2017 : 6.260 </a:t>
            </a:r>
            <a:r>
              <a:rPr kumimoji="0" lang="en-US"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Subklasifikasi</a:t>
            </a:r>
            <a:endParaRPr kumimoji="0" lang="en-US"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graphicFrame>
        <p:nvGraphicFramePr>
          <p:cNvPr id="4" name="Table 3">
            <a:extLst>
              <a:ext uri="{FF2B5EF4-FFF2-40B4-BE49-F238E27FC236}">
                <a16:creationId xmlns:a16="http://schemas.microsoft.com/office/drawing/2014/main" id="{7F3F4771-5053-7DE5-D3CD-2B3ED6B6F604}"/>
              </a:ext>
            </a:extLst>
          </p:cNvPr>
          <p:cNvGraphicFramePr>
            <a:graphicFrameLocks noGrp="1"/>
          </p:cNvGraphicFramePr>
          <p:nvPr/>
        </p:nvGraphicFramePr>
        <p:xfrm>
          <a:off x="2411187" y="2408074"/>
          <a:ext cx="7396842" cy="3712690"/>
        </p:xfrm>
        <a:graphic>
          <a:graphicData uri="http://schemas.openxmlformats.org/drawingml/2006/table">
            <a:tbl>
              <a:tblPr/>
              <a:tblGrid>
                <a:gridCol w="574928">
                  <a:extLst>
                    <a:ext uri="{9D8B030D-6E8A-4147-A177-3AD203B41FA5}">
                      <a16:colId xmlns:a16="http://schemas.microsoft.com/office/drawing/2014/main" val="2734036780"/>
                    </a:ext>
                  </a:extLst>
                </a:gridCol>
                <a:gridCol w="3234022">
                  <a:extLst>
                    <a:ext uri="{9D8B030D-6E8A-4147-A177-3AD203B41FA5}">
                      <a16:colId xmlns:a16="http://schemas.microsoft.com/office/drawing/2014/main" val="2026491130"/>
                    </a:ext>
                  </a:extLst>
                </a:gridCol>
                <a:gridCol w="1003249">
                  <a:extLst>
                    <a:ext uri="{9D8B030D-6E8A-4147-A177-3AD203B41FA5}">
                      <a16:colId xmlns:a16="http://schemas.microsoft.com/office/drawing/2014/main" val="2634312720"/>
                    </a:ext>
                  </a:extLst>
                </a:gridCol>
                <a:gridCol w="1258313">
                  <a:extLst>
                    <a:ext uri="{9D8B030D-6E8A-4147-A177-3AD203B41FA5}">
                      <a16:colId xmlns:a16="http://schemas.microsoft.com/office/drawing/2014/main" val="560892541"/>
                    </a:ext>
                  </a:extLst>
                </a:gridCol>
                <a:gridCol w="1326330">
                  <a:extLst>
                    <a:ext uri="{9D8B030D-6E8A-4147-A177-3AD203B41FA5}">
                      <a16:colId xmlns:a16="http://schemas.microsoft.com/office/drawing/2014/main" val="1534430533"/>
                    </a:ext>
                  </a:extLst>
                </a:gridCol>
              </a:tblGrid>
              <a:tr h="488097">
                <a:tc>
                  <a:txBody>
                    <a:bodyPr/>
                    <a:lstStyle/>
                    <a:p>
                      <a:pPr algn="ctr" fontAlgn="ctr"/>
                      <a:r>
                        <a:rPr lang="en-US" sz="1600" b="1" i="0" u="none" strike="noStrike" dirty="0" err="1">
                          <a:solidFill>
                            <a:srgbClr val="000000"/>
                          </a:solidFill>
                          <a:effectLst/>
                          <a:latin typeface="Calibri" panose="020F0502020204030204" pitchFamily="34" charset="0"/>
                        </a:rPr>
                        <a:t>Nomor</a:t>
                      </a:r>
                      <a:r>
                        <a:rPr lang="en-US" sz="16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600" b="1" i="0" u="none" strike="noStrike" dirty="0" err="1">
                          <a:solidFill>
                            <a:srgbClr val="000000"/>
                          </a:solidFill>
                          <a:effectLst/>
                          <a:latin typeface="Calibri" panose="020F0502020204030204" pitchFamily="34" charset="0"/>
                        </a:rPr>
                        <a:t>Kabupaten</a:t>
                      </a:r>
                      <a:r>
                        <a:rPr lang="en-US" sz="1600" b="1" i="0" u="none" strike="noStrike" dirty="0">
                          <a:solidFill>
                            <a:srgbClr val="000000"/>
                          </a:solidFill>
                          <a:effectLst/>
                          <a:latin typeface="Calibri" panose="020F0502020204030204" pitchFamily="34" charset="0"/>
                        </a:rPr>
                        <a:t> / Kota</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600" b="1" i="0" u="none" strike="noStrike" dirty="0" err="1">
                          <a:solidFill>
                            <a:srgbClr val="000000"/>
                          </a:solidFill>
                          <a:effectLst/>
                          <a:latin typeface="Calibri" panose="020F0502020204030204" pitchFamily="34" charset="0"/>
                        </a:rPr>
                        <a:t>Konsultan</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600" b="1" i="0" u="none" strike="noStrike" dirty="0" err="1">
                          <a:solidFill>
                            <a:srgbClr val="000000"/>
                          </a:solidFill>
                          <a:effectLst/>
                          <a:latin typeface="Calibri" panose="020F0502020204030204" pitchFamily="34" charset="0"/>
                        </a:rPr>
                        <a:t>Kontraktor</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600" b="1" i="0" u="none" strike="noStrike" dirty="0" err="1">
                          <a:solidFill>
                            <a:srgbClr val="000000"/>
                          </a:solidFill>
                          <a:effectLst/>
                          <a:latin typeface="Calibri" panose="020F0502020204030204" pitchFamily="34" charset="0"/>
                        </a:rPr>
                        <a:t>Jumlah</a:t>
                      </a:r>
                      <a:r>
                        <a:rPr lang="en-US" sz="1600" b="1" i="0" u="none" strike="noStrike" dirty="0">
                          <a:solidFill>
                            <a:srgbClr val="000000"/>
                          </a:solidFill>
                          <a:effectLst/>
                          <a:latin typeface="Calibri" panose="020F0502020204030204" pitchFamily="34" charset="0"/>
                        </a:rPr>
                        <a:t> BUJK</a:t>
                      </a:r>
                      <a:r>
                        <a:rPr lang="en-US"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655508610"/>
                  </a:ext>
                </a:extLst>
              </a:tr>
              <a:tr h="268089">
                <a:tc>
                  <a:txBody>
                    <a:bodyPr/>
                    <a:lstStyle/>
                    <a:p>
                      <a:pPr algn="ctr" fontAlgn="b"/>
                      <a:r>
                        <a:rPr lang="en-US" sz="1600" b="0" i="0" u="none" strike="noStrike">
                          <a:solidFill>
                            <a:srgbClr val="000000"/>
                          </a:solidFill>
                          <a:effectLst/>
                          <a:latin typeface="Calibri" panose="020F0502020204030204" pitchFamily="34" charset="0"/>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Berau</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392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909602"/>
                  </a:ext>
                </a:extLst>
              </a:tr>
              <a:tr h="268089">
                <a:tc>
                  <a:txBody>
                    <a:bodyPr/>
                    <a:lstStyle/>
                    <a:p>
                      <a:pPr algn="ctr" fontAlgn="b"/>
                      <a:r>
                        <a:rPr lang="en-US" sz="1600" b="0" i="0" u="none" strike="noStrike">
                          <a:solidFill>
                            <a:srgbClr val="000000"/>
                          </a:solidFill>
                          <a:effectLst/>
                          <a:latin typeface="Calibri" panose="020F0502020204030204" pitchFamily="34" charset="0"/>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Barat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607714"/>
                  </a:ext>
                </a:extLst>
              </a:tr>
              <a:tr h="268089">
                <a:tc>
                  <a:txBody>
                    <a:bodyPr/>
                    <a:lstStyle/>
                    <a:p>
                      <a:pPr algn="ctr" fontAlgn="b"/>
                      <a:r>
                        <a:rPr lang="en-US" sz="1600" b="0" i="0" u="none" strike="noStrike">
                          <a:solidFill>
                            <a:srgbClr val="000000"/>
                          </a:solidFill>
                          <a:effectLst/>
                          <a:latin typeface="Calibri" panose="020F0502020204030204" pitchFamily="34" charset="0"/>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Kertanegara</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607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662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2402477"/>
                  </a:ext>
                </a:extLst>
              </a:tr>
              <a:tr h="268089">
                <a:tc>
                  <a:txBody>
                    <a:bodyPr/>
                    <a:lstStyle/>
                    <a:p>
                      <a:pPr algn="ctr" fontAlgn="b"/>
                      <a:r>
                        <a:rPr lang="en-US" sz="1600" b="0" i="0" u="none" strike="noStrike">
                          <a:solidFill>
                            <a:srgbClr val="000000"/>
                          </a:solidFill>
                          <a:effectLst/>
                          <a:latin typeface="Calibri" panose="020F0502020204030204" pitchFamily="34" charset="0"/>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Timur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605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605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064547"/>
                  </a:ext>
                </a:extLst>
              </a:tr>
              <a:tr h="268089">
                <a:tc>
                  <a:txBody>
                    <a:bodyPr/>
                    <a:lstStyle/>
                    <a:p>
                      <a:pPr algn="ctr" fontAlgn="b"/>
                      <a:r>
                        <a:rPr lang="en-US" sz="1600" b="0" i="0" u="none" strike="noStrike">
                          <a:solidFill>
                            <a:srgbClr val="000000"/>
                          </a:solidFill>
                          <a:effectLst/>
                          <a:latin typeface="Calibri" panose="020F0502020204030204" pitchFamily="34" charset="0"/>
                        </a:rPr>
                        <a:t>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Mahakam Ulu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61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3700359"/>
                  </a:ext>
                </a:extLst>
              </a:tr>
              <a:tr h="268089">
                <a:tc>
                  <a:txBody>
                    <a:bodyPr/>
                    <a:lstStyle/>
                    <a:p>
                      <a:pPr algn="ctr" fontAlgn="b"/>
                      <a:r>
                        <a:rPr lang="en-US" sz="1600" b="0" i="0" u="none" strike="noStrike">
                          <a:solidFill>
                            <a:srgbClr val="000000"/>
                          </a:solidFill>
                          <a:effectLst/>
                          <a:latin typeface="Calibri" panose="020F0502020204030204" pitchFamily="34" charset="0"/>
                        </a:rPr>
                        <a:t>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Paser</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437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593271"/>
                  </a:ext>
                </a:extLst>
              </a:tr>
              <a:tr h="268089">
                <a:tc>
                  <a:txBody>
                    <a:bodyPr/>
                    <a:lstStyle/>
                    <a:p>
                      <a:pPr algn="ctr" fontAlgn="b"/>
                      <a:r>
                        <a:rPr lang="en-US" sz="1600" b="0" i="0" u="none" strike="noStrike">
                          <a:solidFill>
                            <a:srgbClr val="000000"/>
                          </a:solidFill>
                          <a:effectLst/>
                          <a:latin typeface="Calibri" panose="020F0502020204030204" pitchFamily="34" charset="0"/>
                        </a:rPr>
                        <a:t>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Penajam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Paser</a:t>
                      </a:r>
                      <a:r>
                        <a:rPr lang="en-US" sz="1600" b="0" i="0" u="none" strike="noStrike" dirty="0">
                          <a:solidFill>
                            <a:srgbClr val="000000"/>
                          </a:solidFill>
                          <a:effectLst/>
                          <a:latin typeface="Calibri" panose="020F0502020204030204" pitchFamily="34" charset="0"/>
                        </a:rPr>
                        <a:t> Utara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750149"/>
                  </a:ext>
                </a:extLst>
              </a:tr>
              <a:tr h="268089">
                <a:tc>
                  <a:txBody>
                    <a:bodyPr/>
                    <a:lstStyle/>
                    <a:p>
                      <a:pPr algn="ctr" fontAlgn="b"/>
                      <a:r>
                        <a:rPr lang="en-US" sz="1600" b="0" i="0" u="none" strike="noStrike">
                          <a:solidFill>
                            <a:srgbClr val="000000"/>
                          </a:solidFill>
                          <a:effectLst/>
                          <a:latin typeface="Calibri" panose="020F0502020204030204" pitchFamily="34" charset="0"/>
                        </a:rPr>
                        <a:t>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Balikpapan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1362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0796529"/>
                  </a:ext>
                </a:extLst>
              </a:tr>
              <a:tr h="268089">
                <a:tc>
                  <a:txBody>
                    <a:bodyPr/>
                    <a:lstStyle/>
                    <a:p>
                      <a:pPr algn="ctr" fontAlgn="b"/>
                      <a:r>
                        <a:rPr lang="en-US" sz="1600" b="0" i="0" u="none" strike="noStrike">
                          <a:solidFill>
                            <a:srgbClr val="000000"/>
                          </a:solidFill>
                          <a:effectLst/>
                          <a:latin typeface="Calibri" panose="020F0502020204030204" pitchFamily="34" charset="0"/>
                        </a:rPr>
                        <a:t>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a:t>
                      </a:r>
                      <a:r>
                        <a:rPr lang="en-US" sz="1600" b="0" i="0" u="none" strike="noStrike" dirty="0" err="1">
                          <a:solidFill>
                            <a:srgbClr val="000000"/>
                          </a:solidFill>
                          <a:effectLst/>
                          <a:latin typeface="Calibri" panose="020F0502020204030204" pitchFamily="34" charset="0"/>
                        </a:rPr>
                        <a:t>Bontang</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476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0078099"/>
                  </a:ext>
                </a:extLst>
              </a:tr>
              <a:tr h="268089">
                <a:tc>
                  <a:txBody>
                    <a:bodyPr/>
                    <a:lstStyle/>
                    <a:p>
                      <a:pPr algn="ctr" fontAlgn="b"/>
                      <a:r>
                        <a:rPr lang="en-US" sz="1600" b="0" i="0" u="none" strike="noStrike">
                          <a:solidFill>
                            <a:srgbClr val="000000"/>
                          </a:solidFill>
                          <a:effectLst/>
                          <a:latin typeface="Calibri" panose="020F0502020204030204" pitchFamily="34" charset="0"/>
                        </a:rPr>
                        <a:t>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a:t>
                      </a:r>
                      <a:r>
                        <a:rPr lang="en-US" sz="1600" b="0" i="0" u="none" strike="noStrike" dirty="0" err="1">
                          <a:solidFill>
                            <a:srgbClr val="000000"/>
                          </a:solidFill>
                          <a:effectLst/>
                          <a:latin typeface="Calibri" panose="020F0502020204030204" pitchFamily="34" charset="0"/>
                        </a:rPr>
                        <a:t>Samarinda</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1684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2026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398510"/>
                  </a:ext>
                </a:extLst>
              </a:tr>
              <a:tr h="268089">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85517"/>
                  </a:ext>
                </a:extLst>
              </a:tr>
              <a:tr h="275614">
                <a:tc>
                  <a:txBody>
                    <a:bodyPr/>
                    <a:lstStyle/>
                    <a:p>
                      <a:pPr algn="ctr" fontAlgn="b"/>
                      <a:r>
                        <a:rPr lang="en-US" sz="16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Jumlah</a:t>
                      </a:r>
                      <a:r>
                        <a:rPr lang="en-US" sz="1600" b="1" i="0" u="none" strike="noStrike" dirty="0">
                          <a:solidFill>
                            <a:srgbClr val="000000"/>
                          </a:solidFill>
                          <a:effectLst/>
                          <a:latin typeface="Calibri" panose="020F0502020204030204" pitchFamily="34" charset="0"/>
                        </a:rPr>
                        <a:t> BUJK </a:t>
                      </a:r>
                      <a:r>
                        <a:rPr lang="en-US" sz="1600" b="1" i="0" u="none" strike="noStrike" dirty="0" err="1">
                          <a:solidFill>
                            <a:srgbClr val="000000"/>
                          </a:solidFill>
                          <a:effectLst/>
                          <a:latin typeface="Calibri" panose="020F0502020204030204" pitchFamily="34" charset="0"/>
                        </a:rPr>
                        <a:t>Sublklasifikasi</a:t>
                      </a:r>
                      <a:r>
                        <a:rPr lang="en-US" sz="1600" b="1" i="0" u="none" strike="noStrike" dirty="0">
                          <a:solidFill>
                            <a:srgbClr val="000000"/>
                          </a:solidFill>
                          <a:effectLst/>
                          <a:latin typeface="Calibri" panose="020F0502020204030204" pitchFamily="34" charset="0"/>
                        </a:rPr>
                        <a:t> di </a:t>
                      </a:r>
                      <a:r>
                        <a:rPr lang="en-US" sz="1600" b="1" i="0" u="none" strike="noStrike" dirty="0" err="1">
                          <a:solidFill>
                            <a:srgbClr val="000000"/>
                          </a:solidFill>
                          <a:effectLst/>
                          <a:latin typeface="Calibri" panose="020F0502020204030204" pitchFamily="34" charset="0"/>
                        </a:rPr>
                        <a:t>Kaltim</a:t>
                      </a:r>
                      <a:endParaRPr lang="en-US" sz="16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n-US" sz="1600" b="1" i="0" u="none" strike="noStrike" dirty="0">
                          <a:solidFill>
                            <a:srgbClr val="000000"/>
                          </a:solidFill>
                          <a:effectLst/>
                          <a:latin typeface="Calibri" panose="020F0502020204030204" pitchFamily="34" charset="0"/>
                        </a:rPr>
                        <a:t>711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n-US" sz="1600" b="1" i="0" u="none" strike="noStrike">
                          <a:solidFill>
                            <a:srgbClr val="000000"/>
                          </a:solidFill>
                          <a:effectLst/>
                          <a:latin typeface="Calibri" panose="020F0502020204030204" pitchFamily="34" charset="0"/>
                        </a:rPr>
                        <a:t>5549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n-US" sz="1600" b="1" i="0" u="none" strike="noStrike" dirty="0">
                          <a:solidFill>
                            <a:srgbClr val="000000"/>
                          </a:solidFill>
                          <a:effectLst/>
                          <a:latin typeface="Calibri" panose="020F0502020204030204" pitchFamily="34" charset="0"/>
                        </a:rPr>
                        <a:t>6260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909472817"/>
                  </a:ext>
                </a:extLst>
              </a:tr>
            </a:tbl>
          </a:graphicData>
        </a:graphic>
      </p:graphicFrame>
    </p:spTree>
    <p:extLst>
      <p:ext uri="{BB962C8B-B14F-4D97-AF65-F5344CB8AC3E}">
        <p14:creationId xmlns:p14="http://schemas.microsoft.com/office/powerpoint/2010/main" val="303719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p:cNvSpPr/>
          <p:nvPr/>
        </p:nvSpPr>
        <p:spPr>
          <a:xfrm>
            <a:off x="0" y="0"/>
            <a:ext cx="3321050" cy="6858000"/>
          </a:xfrm>
          <a:prstGeom prst="rect">
            <a:avLst/>
          </a:prstGeom>
          <a:solidFill>
            <a:srgbClr val="002060"/>
          </a:solidFill>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n-US"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53" name="TextBox 26"/>
          <p:cNvSpPr txBox="1">
            <a:spLocks noChangeArrowheads="1"/>
          </p:cNvSpPr>
          <p:nvPr/>
        </p:nvSpPr>
        <p:spPr bwMode="auto">
          <a:xfrm>
            <a:off x="185737" y="4523745"/>
            <a:ext cx="31353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1400" b="1" dirty="0" err="1">
                <a:solidFill>
                  <a:schemeClr val="bg1"/>
                </a:solidFill>
                <a:latin typeface="Century Gothic" panose="020B0502020202020204" pitchFamily="34" charset="0"/>
                <a:ea typeface="Cambria" panose="02040503050406030204" pitchFamily="18" charset="0"/>
              </a:rPr>
              <a:t>Kewenangan</a:t>
            </a:r>
            <a:r>
              <a:rPr lang="en-US" sz="1400" b="1" dirty="0">
                <a:solidFill>
                  <a:schemeClr val="bg1"/>
                </a:solidFill>
                <a:latin typeface="Century Gothic" panose="020B0502020202020204" pitchFamily="34" charset="0"/>
                <a:ea typeface="Cambria" panose="02040503050406030204" pitchFamily="18" charset="0"/>
              </a:rPr>
              <a:t> </a:t>
            </a:r>
            <a:r>
              <a:rPr lang="en-US" sz="1400" b="1" dirty="0" err="1">
                <a:solidFill>
                  <a:schemeClr val="bg1"/>
                </a:solidFill>
                <a:latin typeface="Century Gothic" panose="020B0502020202020204" pitchFamily="34" charset="0"/>
                <a:ea typeface="Cambria" panose="02040503050406030204" pitchFamily="18" charset="0"/>
              </a:rPr>
              <a:t>Pemerintah</a:t>
            </a:r>
            <a:r>
              <a:rPr lang="en-US" sz="1400" b="1" dirty="0">
                <a:solidFill>
                  <a:schemeClr val="bg1"/>
                </a:solidFill>
                <a:latin typeface="Century Gothic" panose="020B0502020202020204" pitchFamily="34" charset="0"/>
                <a:ea typeface="Cambria" panose="02040503050406030204" pitchFamily="18" charset="0"/>
              </a:rPr>
              <a:t> Daerah </a:t>
            </a:r>
            <a:r>
              <a:rPr lang="en-US" sz="1400" b="1" dirty="0" err="1">
                <a:solidFill>
                  <a:schemeClr val="bg1"/>
                </a:solidFill>
                <a:latin typeface="Century Gothic" panose="020B0502020202020204" pitchFamily="34" charset="0"/>
                <a:ea typeface="Cambria" panose="02040503050406030204" pitchFamily="18" charset="0"/>
              </a:rPr>
              <a:t>provinsi</a:t>
            </a:r>
            <a:r>
              <a:rPr lang="en-US" sz="1400" b="1" dirty="0">
                <a:solidFill>
                  <a:schemeClr val="bg1"/>
                </a:solidFill>
                <a:latin typeface="Century Gothic" panose="020B0502020202020204" pitchFamily="34" charset="0"/>
                <a:ea typeface="Cambria" panose="02040503050406030204" pitchFamily="18" charset="0"/>
              </a:rPr>
              <a:t> </a:t>
            </a:r>
            <a:r>
              <a:rPr lang="en-US" sz="1400" b="1" dirty="0" err="1">
                <a:solidFill>
                  <a:schemeClr val="bg1"/>
                </a:solidFill>
                <a:latin typeface="Century Gothic" panose="020B0502020202020204" pitchFamily="34" charset="0"/>
                <a:ea typeface="Cambria" panose="02040503050406030204" pitchFamily="18" charset="0"/>
              </a:rPr>
              <a:t>dilaksanakan</a:t>
            </a:r>
            <a:r>
              <a:rPr lang="en-US" sz="1400" b="1" dirty="0">
                <a:solidFill>
                  <a:schemeClr val="bg1"/>
                </a:solidFill>
                <a:latin typeface="Century Gothic" panose="020B0502020202020204" pitchFamily="34" charset="0"/>
                <a:ea typeface="Cambria" panose="02040503050406030204" pitchFamily="18" charset="0"/>
              </a:rPr>
              <a:t> </a:t>
            </a:r>
            <a:r>
              <a:rPr lang="en-US" sz="1400" b="1" dirty="0" err="1">
                <a:solidFill>
                  <a:schemeClr val="bg1"/>
                </a:solidFill>
                <a:latin typeface="Century Gothic" panose="020B0502020202020204" pitchFamily="34" charset="0"/>
                <a:ea typeface="Cambria" panose="02040503050406030204" pitchFamily="18" charset="0"/>
              </a:rPr>
              <a:t>sesuai</a:t>
            </a:r>
            <a:r>
              <a:rPr lang="en-US" sz="1400" b="1" dirty="0">
                <a:solidFill>
                  <a:schemeClr val="bg1"/>
                </a:solidFill>
                <a:latin typeface="Century Gothic" panose="020B0502020202020204" pitchFamily="34" charset="0"/>
                <a:ea typeface="Cambria" panose="02040503050406030204" pitchFamily="18" charset="0"/>
              </a:rPr>
              <a:t> </a:t>
            </a:r>
            <a:r>
              <a:rPr lang="en-US" sz="1400" b="1" dirty="0" err="1">
                <a:solidFill>
                  <a:schemeClr val="bg1"/>
                </a:solidFill>
                <a:latin typeface="Century Gothic" panose="020B0502020202020204" pitchFamily="34" charset="0"/>
                <a:ea typeface="Cambria" panose="02040503050406030204" pitchFamily="18" charset="0"/>
              </a:rPr>
              <a:t>dengan</a:t>
            </a:r>
            <a:r>
              <a:rPr lang="en-US" sz="1400" b="1" dirty="0">
                <a:solidFill>
                  <a:schemeClr val="bg1"/>
                </a:solidFill>
                <a:latin typeface="Century Gothic" panose="020B0502020202020204" pitchFamily="34" charset="0"/>
                <a:ea typeface="Cambria" panose="02040503050406030204" pitchFamily="18" charset="0"/>
              </a:rPr>
              <a:t> </a:t>
            </a:r>
            <a:r>
              <a:rPr lang="en-US" sz="1400" b="1" dirty="0" err="1">
                <a:solidFill>
                  <a:schemeClr val="bg1"/>
                </a:solidFill>
                <a:latin typeface="Century Gothic" panose="020B0502020202020204" pitchFamily="34" charset="0"/>
                <a:ea typeface="Cambria" panose="02040503050406030204" pitchFamily="18" charset="0"/>
              </a:rPr>
              <a:t>norma</a:t>
            </a:r>
            <a:r>
              <a:rPr lang="en-US" sz="1400" b="1" dirty="0">
                <a:solidFill>
                  <a:schemeClr val="bg1"/>
                </a:solidFill>
                <a:latin typeface="Century Gothic" panose="020B0502020202020204" pitchFamily="34" charset="0"/>
                <a:ea typeface="Cambria" panose="02040503050406030204" pitchFamily="18" charset="0"/>
              </a:rPr>
              <a:t>, </a:t>
            </a:r>
            <a:r>
              <a:rPr lang="en-US" sz="1400" b="1" dirty="0" err="1">
                <a:solidFill>
                  <a:schemeClr val="bg1"/>
                </a:solidFill>
                <a:latin typeface="Century Gothic" panose="020B0502020202020204" pitchFamily="34" charset="0"/>
                <a:ea typeface="Cambria" panose="02040503050406030204" pitchFamily="18" charset="0"/>
              </a:rPr>
              <a:t>standar</a:t>
            </a:r>
            <a:r>
              <a:rPr lang="en-US" sz="1400" b="1" dirty="0">
                <a:solidFill>
                  <a:schemeClr val="bg1"/>
                </a:solidFill>
                <a:latin typeface="Century Gothic" panose="020B0502020202020204" pitchFamily="34" charset="0"/>
                <a:ea typeface="Cambria" panose="02040503050406030204" pitchFamily="18" charset="0"/>
              </a:rPr>
              <a:t>, </a:t>
            </a:r>
            <a:r>
              <a:rPr lang="en-US" sz="1400" b="1" dirty="0" err="1">
                <a:solidFill>
                  <a:schemeClr val="bg1"/>
                </a:solidFill>
                <a:latin typeface="Century Gothic" panose="020B0502020202020204" pitchFamily="34" charset="0"/>
                <a:ea typeface="Cambria" panose="02040503050406030204" pitchFamily="18" charset="0"/>
              </a:rPr>
              <a:t>prosedur</a:t>
            </a:r>
            <a:r>
              <a:rPr lang="en-US" sz="1400" b="1" dirty="0">
                <a:solidFill>
                  <a:schemeClr val="bg1"/>
                </a:solidFill>
                <a:latin typeface="Century Gothic" panose="020B0502020202020204" pitchFamily="34" charset="0"/>
                <a:ea typeface="Cambria" panose="02040503050406030204" pitchFamily="18" charset="0"/>
              </a:rPr>
              <a:t>, dan </a:t>
            </a:r>
            <a:r>
              <a:rPr lang="en-US" sz="1400" b="1" dirty="0" err="1">
                <a:solidFill>
                  <a:schemeClr val="bg1"/>
                </a:solidFill>
                <a:latin typeface="Century Gothic" panose="020B0502020202020204" pitchFamily="34" charset="0"/>
                <a:ea typeface="Cambria" panose="02040503050406030204" pitchFamily="18" charset="0"/>
              </a:rPr>
              <a:t>kriteria</a:t>
            </a:r>
            <a:r>
              <a:rPr lang="en-US" sz="1400" b="1" dirty="0">
                <a:solidFill>
                  <a:schemeClr val="bg1"/>
                </a:solidFill>
                <a:latin typeface="Century Gothic" panose="020B0502020202020204" pitchFamily="34" charset="0"/>
                <a:ea typeface="Cambria" panose="02040503050406030204" pitchFamily="18" charset="0"/>
              </a:rPr>
              <a:t> yang </a:t>
            </a:r>
            <a:r>
              <a:rPr lang="en-US" sz="1400" b="1" dirty="0" err="1">
                <a:solidFill>
                  <a:schemeClr val="bg1"/>
                </a:solidFill>
                <a:latin typeface="Century Gothic" panose="020B0502020202020204" pitchFamily="34" charset="0"/>
                <a:ea typeface="Cambria" panose="02040503050406030204" pitchFamily="18" charset="0"/>
              </a:rPr>
              <a:t>ditetapkan</a:t>
            </a:r>
            <a:r>
              <a:rPr lang="en-US" sz="1400" b="1" dirty="0">
                <a:solidFill>
                  <a:schemeClr val="bg1"/>
                </a:solidFill>
                <a:latin typeface="Century Gothic" panose="020B0502020202020204" pitchFamily="34" charset="0"/>
                <a:ea typeface="Cambria" panose="02040503050406030204" pitchFamily="18" charset="0"/>
              </a:rPr>
              <a:t> oleh </a:t>
            </a:r>
            <a:r>
              <a:rPr lang="en-US" sz="1400" b="1" dirty="0" err="1">
                <a:solidFill>
                  <a:schemeClr val="bg1"/>
                </a:solidFill>
                <a:latin typeface="Century Gothic" panose="020B0502020202020204" pitchFamily="34" charset="0"/>
                <a:ea typeface="Cambria" panose="02040503050406030204" pitchFamily="18" charset="0"/>
              </a:rPr>
              <a:t>Pemerintah</a:t>
            </a:r>
            <a:r>
              <a:rPr lang="en-US" sz="1400" b="1" dirty="0">
                <a:solidFill>
                  <a:schemeClr val="bg1"/>
                </a:solidFill>
                <a:latin typeface="Century Gothic" panose="020B0502020202020204" pitchFamily="34" charset="0"/>
                <a:ea typeface="Cambria" panose="02040503050406030204" pitchFamily="18" charset="0"/>
              </a:rPr>
              <a:t> Pusat pada sub-</a:t>
            </a:r>
            <a:r>
              <a:rPr lang="en-US" sz="1400" b="1" dirty="0" err="1">
                <a:solidFill>
                  <a:schemeClr val="bg1"/>
                </a:solidFill>
                <a:latin typeface="Century Gothic" panose="020B0502020202020204" pitchFamily="34" charset="0"/>
                <a:ea typeface="Cambria" panose="02040503050406030204" pitchFamily="18" charset="0"/>
              </a:rPr>
              <a:t>urusan</a:t>
            </a:r>
            <a:r>
              <a:rPr lang="en-US" sz="1400" b="1" dirty="0">
                <a:solidFill>
                  <a:schemeClr val="bg1"/>
                </a:solidFill>
                <a:latin typeface="Century Gothic" panose="020B0502020202020204" pitchFamily="34" charset="0"/>
                <a:ea typeface="Cambria" panose="02040503050406030204" pitchFamily="18" charset="0"/>
              </a:rPr>
              <a:t> Jasa </a:t>
            </a:r>
            <a:r>
              <a:rPr lang="en-US" sz="1400" b="1" dirty="0" err="1">
                <a:solidFill>
                  <a:schemeClr val="bg1"/>
                </a:solidFill>
                <a:latin typeface="Century Gothic" panose="020B0502020202020204" pitchFamily="34" charset="0"/>
                <a:ea typeface="Cambria" panose="02040503050406030204" pitchFamily="18" charset="0"/>
              </a:rPr>
              <a:t>Konstruksi</a:t>
            </a:r>
            <a:r>
              <a:rPr lang="en-US" sz="1400" b="1" dirty="0">
                <a:solidFill>
                  <a:schemeClr val="bg1"/>
                </a:solidFill>
                <a:latin typeface="Century Gothic" panose="020B0502020202020204" pitchFamily="34" charset="0"/>
                <a:ea typeface="Cambria" panose="02040503050406030204" pitchFamily="18" charset="0"/>
              </a:rPr>
              <a:t> </a:t>
            </a:r>
          </a:p>
        </p:txBody>
      </p:sp>
      <p:graphicFrame>
        <p:nvGraphicFramePr>
          <p:cNvPr id="9" name="Content Placeholder 4"/>
          <p:cNvGraphicFramePr/>
          <p:nvPr/>
        </p:nvGraphicFramePr>
        <p:xfrm>
          <a:off x="3340088" y="0"/>
          <a:ext cx="8851912" cy="6095936"/>
        </p:xfrm>
        <a:graphic>
          <a:graphicData uri="http://schemas.openxmlformats.org/drawingml/2006/table">
            <a:tbl>
              <a:tblPr firstRow="1" bandRow="1">
                <a:tableStyleId>{5C22544A-7EE6-4342-B048-85BDC9FD1C3A}</a:tableStyleId>
              </a:tblPr>
              <a:tblGrid>
                <a:gridCol w="3028194">
                  <a:extLst>
                    <a:ext uri="{9D8B030D-6E8A-4147-A177-3AD203B41FA5}">
                      <a16:colId xmlns:a16="http://schemas.microsoft.com/office/drawing/2014/main" val="20000"/>
                    </a:ext>
                  </a:extLst>
                </a:gridCol>
                <a:gridCol w="2784202">
                  <a:extLst>
                    <a:ext uri="{9D8B030D-6E8A-4147-A177-3AD203B41FA5}">
                      <a16:colId xmlns:a16="http://schemas.microsoft.com/office/drawing/2014/main" val="20001"/>
                    </a:ext>
                  </a:extLst>
                </a:gridCol>
                <a:gridCol w="3039516">
                  <a:extLst>
                    <a:ext uri="{9D8B030D-6E8A-4147-A177-3AD203B41FA5}">
                      <a16:colId xmlns:a16="http://schemas.microsoft.com/office/drawing/2014/main" val="20002"/>
                    </a:ext>
                  </a:extLst>
                </a:gridCol>
              </a:tblGrid>
              <a:tr h="399585">
                <a:tc gridSpan="3">
                  <a:txBody>
                    <a:bodyPr/>
                    <a:lstStyle/>
                    <a:p>
                      <a:pPr algn="ctr"/>
                      <a:r>
                        <a:rPr lang="en-AU" sz="1200" dirty="0">
                          <a:latin typeface="Arial" panose="020B0604020202020204" pitchFamily="34" charset="0"/>
                          <a:ea typeface="Tahoma" panose="020B0604030504040204" pitchFamily="34" charset="0"/>
                          <a:cs typeface="Arial" panose="020B0604020202020204" pitchFamily="34" charset="0"/>
                        </a:rPr>
                        <a:t>KEWENANGAN GUBERNUR SEBAGAI WAKIL PEMERINTAH PUSAT DI DAERAH</a:t>
                      </a:r>
                    </a:p>
                    <a:p>
                      <a:pPr algn="ctr"/>
                      <a:r>
                        <a:rPr lang="en-AU" sz="1200" dirty="0">
                          <a:latin typeface="Arial" panose="020B0604020202020204" pitchFamily="34" charset="0"/>
                          <a:ea typeface="Tahoma" panose="020B0604030504040204" pitchFamily="34" charset="0"/>
                          <a:cs typeface="Arial" panose="020B0604020202020204" pitchFamily="34" charset="0"/>
                        </a:rPr>
                        <a:t> SESUAI DENGAN NORMA, STANDAR, PROSEDUR,DAN KRITERIA YANG DITETAPKAN </a:t>
                      </a:r>
                    </a:p>
                    <a:p>
                      <a:pPr algn="ctr"/>
                      <a:r>
                        <a:rPr lang="en-AU" sz="1200" dirty="0">
                          <a:latin typeface="Arial" panose="020B0604020202020204" pitchFamily="34" charset="0"/>
                          <a:ea typeface="Tahoma" panose="020B0604030504040204" pitchFamily="34" charset="0"/>
                          <a:cs typeface="Arial" panose="020B0604020202020204" pitchFamily="34" charset="0"/>
                        </a:rPr>
                        <a:t>OLEH PEMERINTAH PUSAT MEMILIKI KEWENANGAN</a:t>
                      </a:r>
                    </a:p>
                  </a:txBody>
                  <a:tcPr marL="40244" marR="40244" marT="30472" marB="30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5D71"/>
                    </a:solidFill>
                  </a:tcPr>
                </a:tc>
                <a:tc hMerge="1">
                  <a:txBody>
                    <a:bodyPr/>
                    <a:lstStyle/>
                    <a:p>
                      <a:endParaRPr lang="en-US"/>
                    </a:p>
                  </a:txBody>
                  <a:tcPr marL="40244" marR="40244" marT="30472" marB="30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5D71"/>
                    </a:solidFill>
                  </a:tcPr>
                </a:tc>
                <a:tc hMerge="1">
                  <a:txBody>
                    <a:bodyPr/>
                    <a:lstStyle/>
                    <a:p>
                      <a:endParaRPr lang="en-US"/>
                    </a:p>
                  </a:txBody>
                  <a:tcPr marL="40244" marR="40244" marT="30472" marB="30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5D71"/>
                    </a:solidFill>
                  </a:tcPr>
                </a:tc>
                <a:extLst>
                  <a:ext uri="{0D108BD9-81ED-4DB2-BD59-A6C34878D82A}">
                    <a16:rowId xmlns:a16="http://schemas.microsoft.com/office/drawing/2014/main" val="10000"/>
                  </a:ext>
                </a:extLst>
              </a:tr>
              <a:tr h="582402">
                <a:tc>
                  <a:txBody>
                    <a:bodyPr/>
                    <a:lstStyle/>
                    <a:p>
                      <a:pPr marL="0" indent="0">
                        <a:buFont typeface="+mj-lt"/>
                        <a:buNone/>
                      </a:pPr>
                      <a:r>
                        <a:rPr lang="en-US" sz="1200" b="0" kern="1200" dirty="0">
                          <a:solidFill>
                            <a:schemeClr val="dk1"/>
                          </a:solidFill>
                          <a:effectLst/>
                          <a:latin typeface="Arial" panose="020B0604020202020204" pitchFamily="34" charset="0"/>
                          <a:ea typeface="+mn-ea"/>
                          <a:cs typeface="Arial" panose="020B0604020202020204" pitchFamily="34" charset="0"/>
                        </a:rPr>
                        <a:t>1. </a:t>
                      </a:r>
                      <a:r>
                        <a:rPr lang="sv-SE" sz="1200" b="0" kern="1200" dirty="0">
                          <a:solidFill>
                            <a:schemeClr val="dk1"/>
                          </a:solidFill>
                          <a:effectLst/>
                          <a:latin typeface="Arial" panose="020B0604020202020204" pitchFamily="34" charset="0"/>
                          <a:ea typeface="+mn-ea"/>
                          <a:cs typeface="Arial" panose="020B0604020202020204" pitchFamily="34" charset="0"/>
                        </a:rPr>
                        <a:t>memberdayakan badan usaha Jasa</a:t>
                      </a:r>
                    </a:p>
                    <a:p>
                      <a:pPr marL="0" indent="0">
                        <a:buFont typeface="+mj-lt"/>
                        <a:buNone/>
                      </a:pPr>
                      <a:r>
                        <a:rPr lang="sv-SE" sz="1200" b="0" kern="1200" dirty="0">
                          <a:solidFill>
                            <a:schemeClr val="dk1"/>
                          </a:solidFill>
                          <a:effectLst/>
                          <a:latin typeface="Arial" panose="020B0604020202020204" pitchFamily="34" charset="0"/>
                          <a:ea typeface="+mn-ea"/>
                          <a:cs typeface="Arial" panose="020B0604020202020204" pitchFamily="34" charset="0"/>
                        </a:rPr>
                        <a:t>Konstruksi</a:t>
                      </a:r>
                    </a:p>
                    <a:p>
                      <a:pPr marL="0" indent="0">
                        <a:buFont typeface="+mj-lt"/>
                        <a:buNone/>
                      </a:pPr>
                      <a:endParaRPr lang="sv-SE" sz="1200" b="0" kern="1200" dirty="0">
                        <a:solidFill>
                          <a:schemeClr val="dk1"/>
                        </a:solidFill>
                        <a:effectLst/>
                        <a:latin typeface="Arial" panose="020B0604020202020204" pitchFamily="34" charset="0"/>
                        <a:ea typeface="+mn-ea"/>
                        <a:cs typeface="Arial" panose="020B0604020202020204" pitchFamily="34" charset="0"/>
                      </a:endParaRPr>
                    </a:p>
                    <a:p>
                      <a:pPr marL="0" indent="0">
                        <a:buFont typeface="+mj-lt"/>
                        <a:buNone/>
                      </a:pPr>
                      <a:r>
                        <a:rPr lang="en-US" sz="1200" b="0" kern="1200" dirty="0">
                          <a:solidFill>
                            <a:srgbClr val="0070C0"/>
                          </a:solidFill>
                          <a:effectLst/>
                          <a:highlight>
                            <a:srgbClr val="FF0000"/>
                          </a:highlight>
                          <a:latin typeface="Arial" panose="020B0604020202020204" pitchFamily="34" charset="0"/>
                          <a:ea typeface="+mn-ea"/>
                          <a:cs typeface="Arial" panose="020B0604020202020204" pitchFamily="34" charset="0"/>
                        </a:rPr>
                        <a:t>2. </a:t>
                      </a:r>
                      <a:r>
                        <a:rPr lang="en-US" sz="1200" b="0" kern="1200" dirty="0" err="1">
                          <a:solidFill>
                            <a:srgbClr val="0070C0"/>
                          </a:solidFill>
                          <a:effectLst/>
                          <a:highlight>
                            <a:srgbClr val="FF0000"/>
                          </a:highlight>
                          <a:latin typeface="Arial" panose="020B0604020202020204" pitchFamily="34" charset="0"/>
                          <a:ea typeface="+mn-ea"/>
                          <a:cs typeface="Arial" panose="020B0604020202020204" pitchFamily="34" charset="0"/>
                        </a:rPr>
                        <a:t>menyelenggarakan</a:t>
                      </a:r>
                      <a:r>
                        <a:rPr lang="en-US" sz="1200" b="0" kern="1200" dirty="0">
                          <a:solidFill>
                            <a:srgbClr val="0070C0"/>
                          </a:solidFill>
                          <a:effectLst/>
                          <a:highlight>
                            <a:srgbClr val="FF0000"/>
                          </a:highlight>
                          <a:latin typeface="Arial" panose="020B0604020202020204" pitchFamily="34" charset="0"/>
                          <a:ea typeface="+mn-ea"/>
                          <a:cs typeface="Arial" panose="020B0604020202020204" pitchFamily="34" charset="0"/>
                        </a:rPr>
                        <a:t> </a:t>
                      </a:r>
                      <a:r>
                        <a:rPr lang="en-US" sz="1200" b="0" kern="1200" dirty="0" err="1">
                          <a:solidFill>
                            <a:srgbClr val="0070C0"/>
                          </a:solidFill>
                          <a:effectLst/>
                          <a:highlight>
                            <a:srgbClr val="FF0000"/>
                          </a:highlight>
                          <a:latin typeface="Arial" panose="020B0604020202020204" pitchFamily="34" charset="0"/>
                          <a:ea typeface="+mn-ea"/>
                          <a:cs typeface="Arial" panose="020B0604020202020204" pitchFamily="34" charset="0"/>
                        </a:rPr>
                        <a:t>pengawasan</a:t>
                      </a:r>
                      <a:r>
                        <a:rPr lang="en-US" sz="1200" b="0" kern="1200" dirty="0">
                          <a:solidFill>
                            <a:srgbClr val="0070C0"/>
                          </a:solidFill>
                          <a:effectLst/>
                          <a:highlight>
                            <a:srgbClr val="FF0000"/>
                          </a:highlight>
                          <a:latin typeface="Arial" panose="020B0604020202020204" pitchFamily="34" charset="0"/>
                          <a:ea typeface="+mn-ea"/>
                          <a:cs typeface="Arial" panose="020B0604020202020204" pitchFamily="34" charset="0"/>
                        </a:rPr>
                        <a:t> </a:t>
                      </a:r>
                      <a:r>
                        <a:rPr lang="en-US" sz="1200" b="0" kern="1200" dirty="0" err="1">
                          <a:solidFill>
                            <a:srgbClr val="0070C0"/>
                          </a:solidFill>
                          <a:effectLst/>
                          <a:highlight>
                            <a:srgbClr val="FF0000"/>
                          </a:highlight>
                          <a:latin typeface="Arial" panose="020B0604020202020204" pitchFamily="34" charset="0"/>
                          <a:ea typeface="+mn-ea"/>
                          <a:cs typeface="Arial" panose="020B0604020202020204" pitchFamily="34" charset="0"/>
                        </a:rPr>
                        <a:t>pemberian</a:t>
                      </a:r>
                      <a:endParaRPr lang="en-US" sz="1200" b="0" kern="1200" dirty="0">
                        <a:solidFill>
                          <a:srgbClr val="0070C0"/>
                        </a:solidFill>
                        <a:effectLst/>
                        <a:highlight>
                          <a:srgbClr val="FF0000"/>
                        </a:highlight>
                        <a:latin typeface="Arial" panose="020B0604020202020204" pitchFamily="34" charset="0"/>
                        <a:ea typeface="+mn-ea"/>
                        <a:cs typeface="Arial" panose="020B0604020202020204" pitchFamily="34" charset="0"/>
                      </a:endParaRPr>
                    </a:p>
                    <a:p>
                      <a:pPr marL="0" indent="0">
                        <a:buFont typeface="+mj-lt"/>
                        <a:buNone/>
                      </a:pPr>
                      <a:r>
                        <a:rPr lang="en-US" sz="1200" b="0" kern="1200" dirty="0" err="1">
                          <a:solidFill>
                            <a:srgbClr val="0070C0"/>
                          </a:solidFill>
                          <a:effectLst/>
                          <a:highlight>
                            <a:srgbClr val="FF0000"/>
                          </a:highlight>
                          <a:latin typeface="Arial" panose="020B0604020202020204" pitchFamily="34" charset="0"/>
                          <a:ea typeface="+mn-ea"/>
                          <a:cs typeface="Arial" panose="020B0604020202020204" pitchFamily="34" charset="0"/>
                        </a:rPr>
                        <a:t>Perizinan</a:t>
                      </a:r>
                      <a:r>
                        <a:rPr lang="en-US" sz="1200" b="0" kern="1200" dirty="0">
                          <a:solidFill>
                            <a:srgbClr val="0070C0"/>
                          </a:solidFill>
                          <a:effectLst/>
                          <a:highlight>
                            <a:srgbClr val="FF0000"/>
                          </a:highlight>
                          <a:latin typeface="Arial" panose="020B0604020202020204" pitchFamily="34" charset="0"/>
                          <a:ea typeface="+mn-ea"/>
                          <a:cs typeface="Arial" panose="020B0604020202020204" pitchFamily="34" charset="0"/>
                        </a:rPr>
                        <a:t> </a:t>
                      </a:r>
                      <a:r>
                        <a:rPr lang="en-US" sz="1200" b="0" kern="1200" dirty="0" err="1">
                          <a:solidFill>
                            <a:srgbClr val="0070C0"/>
                          </a:solidFill>
                          <a:effectLst/>
                          <a:highlight>
                            <a:srgbClr val="FF0000"/>
                          </a:highlight>
                          <a:latin typeface="Arial" panose="020B0604020202020204" pitchFamily="34" charset="0"/>
                          <a:ea typeface="+mn-ea"/>
                          <a:cs typeface="Arial" panose="020B0604020202020204" pitchFamily="34" charset="0"/>
                        </a:rPr>
                        <a:t>Berusaha</a:t>
                      </a:r>
                      <a:r>
                        <a:rPr lang="en-US" sz="1200" b="0" kern="1200" dirty="0">
                          <a:solidFill>
                            <a:srgbClr val="0070C0"/>
                          </a:solidFill>
                          <a:effectLst/>
                          <a:highlight>
                            <a:srgbClr val="FF0000"/>
                          </a:highlight>
                          <a:latin typeface="Arial" panose="020B0604020202020204" pitchFamily="34" charset="0"/>
                          <a:ea typeface="+mn-ea"/>
                          <a:cs typeface="Arial" panose="020B0604020202020204" pitchFamily="34" charset="0"/>
                        </a:rPr>
                        <a:t>;</a:t>
                      </a:r>
                    </a:p>
                    <a:p>
                      <a:pPr marL="0" indent="0" algn="l">
                        <a:buFont typeface="+mj-lt"/>
                        <a:buNone/>
                      </a:pP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3.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tertib</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usaha</a:t>
                      </a:r>
                      <a:endPar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0" indent="0" algn="l">
                        <a:buFont typeface="+mj-lt"/>
                        <a:buNone/>
                      </a:pP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Jasa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di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provinsi</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a:t>
                      </a:r>
                    </a:p>
                    <a:p>
                      <a:pPr marL="0" indent="0" algn="l">
                        <a:buFont typeface="+mj-lt"/>
                        <a:buNone/>
                      </a:pP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4.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sistem</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rantai</a:t>
                      </a:r>
                      <a:endPar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0" indent="0" algn="l">
                        <a:buFont typeface="+mj-lt"/>
                        <a:buNone/>
                      </a:pP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pasok</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di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provinsi</a:t>
                      </a:r>
                      <a:endPar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0" indent="0">
                        <a:buFont typeface="+mj-lt"/>
                        <a:buNone/>
                      </a:pPr>
                      <a:endParaRPr lang="en-US" sz="1200" b="0" kern="1200" dirty="0">
                        <a:solidFill>
                          <a:schemeClr val="dk1"/>
                        </a:solidFill>
                        <a:effectLst/>
                        <a:latin typeface="Arial" panose="020B0604020202020204" pitchFamily="34" charset="0"/>
                        <a:ea typeface="+mn-ea"/>
                        <a:cs typeface="Arial" panose="020B060402020202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9.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endPar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penerapan</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Standar</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Keamanan</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Keselamatan</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Kesehatan, dan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Keberlanjutan</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dalam</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penyelenggaraan</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dan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pemanfaatan</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oleh badan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usaha</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kualifikasi</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kecil</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 dan </a:t>
                      </a:r>
                      <a:r>
                        <a:rPr lang="en-AU" sz="1200" b="0" dirty="0" err="1">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menengah</a:t>
                      </a:r>
                      <a:r>
                        <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rowSpan="3">
                  <a:txBody>
                    <a:bodyPr/>
                    <a:lstStyle/>
                    <a:p>
                      <a:pPr marL="268605" marR="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15.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memfasilitasi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pengembangan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teknologi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prioritas</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a:t>
                      </a:r>
                    </a:p>
                    <a:p>
                      <a:pPr marL="268605" marR="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16. </a:t>
                      </a:r>
                      <a:r>
                        <a:rPr lang="sv-SE"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 pengawasan pengelolaan dan pemanfaatan sumber material konstruksi;</a:t>
                      </a:r>
                      <a:endParaRPr lang="en-AU" sz="1200" b="0" dirty="0">
                        <a:solidFill>
                          <a:srgbClr val="002060"/>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17.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meningkatkan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penggunaan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standar</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mutu</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material dan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peralatan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sesuai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dengan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Standar</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Nasional Indonesia.</a:t>
                      </a:r>
                    </a:p>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18. </a:t>
                      </a:r>
                      <a:r>
                        <a:rPr lang="fi-FI" sz="1200" b="0" dirty="0">
                          <a:solidFill>
                            <a:schemeClr val="tx1"/>
                          </a:solidFill>
                          <a:latin typeface="Arial" panose="020B0604020202020204" pitchFamily="34" charset="0"/>
                          <a:ea typeface="Tahoma" panose="020B0604030504040204" pitchFamily="34" charset="0"/>
                          <a:cs typeface="Arial" panose="020B0604020202020204" pitchFamily="34" charset="0"/>
                        </a:rPr>
                        <a:t>memperkuat kapasitas kelembagaan</a:t>
                      </a:r>
                    </a:p>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fi-FI" sz="1200" b="0" dirty="0">
                          <a:solidFill>
                            <a:schemeClr val="tx1"/>
                          </a:solidFill>
                          <a:latin typeface="Arial" panose="020B0604020202020204" pitchFamily="34" charset="0"/>
                          <a:ea typeface="Tahoma" panose="020B0604030504040204" pitchFamily="34" charset="0"/>
                          <a:cs typeface="Arial" panose="020B0604020202020204" pitchFamily="34" charset="0"/>
                        </a:rPr>
                        <a:t>masyarakat Jasa Konstruksi provinsi;</a:t>
                      </a:r>
                    </a:p>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19.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meningkatkan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partisipasi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masyarakat</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Konstruksi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yang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berkualitas</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dan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bertanggung</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jawab</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dalam</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pengawasan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penyelenggaraan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usaha</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Konstruksi</a:t>
                      </a: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marL="268605" indent="-268605">
                        <a:buFont typeface="Arial" panose="020B0604020202020204" pitchFamily="34" charset="0"/>
                        <a:buNone/>
                      </a:pPr>
                      <a:endParaRPr lang="en-AU" sz="1200" b="0" dirty="0">
                        <a:solidFill>
                          <a:schemeClr val="tx1"/>
                        </a:solidFill>
                        <a:latin typeface="Arial" panose="020B0604020202020204" pitchFamily="34" charset="0"/>
                        <a:cs typeface="Arial" panose="020B0604020202020204" pitchFamily="34" charset="0"/>
                      </a:endParaRPr>
                    </a:p>
                    <a:p>
                      <a:pPr marL="268605" indent="-268605">
                        <a:buFont typeface="Arial" panose="020B0604020202020204" pitchFamily="34" charset="0"/>
                        <a:buNone/>
                      </a:pPr>
                      <a:r>
                        <a:rPr lang="en-AU" sz="1200" b="0" dirty="0">
                          <a:solidFill>
                            <a:schemeClr val="tx1"/>
                          </a:solidFill>
                          <a:latin typeface="Arial" panose="020B0604020202020204" pitchFamily="34" charset="0"/>
                          <a:cs typeface="Arial" panose="020B0604020202020204" pitchFamily="34" charset="0"/>
                        </a:rPr>
                        <a:t>20. </a:t>
                      </a:r>
                      <a:r>
                        <a:rPr lang="en-AU" sz="1200" b="0" dirty="0" err="1">
                          <a:solidFill>
                            <a:schemeClr val="tx1"/>
                          </a:solidFill>
                          <a:latin typeface="Arial" panose="020B0604020202020204" pitchFamily="34" charset="0"/>
                          <a:cs typeface="Arial" panose="020B0604020202020204" pitchFamily="34" charset="0"/>
                        </a:rPr>
                        <a:t>meningkatkan</a:t>
                      </a:r>
                      <a:r>
                        <a:rPr lang="en-AU" sz="1200" b="0" dirty="0">
                          <a:solidFill>
                            <a:schemeClr val="tx1"/>
                          </a:solidFill>
                          <a:latin typeface="Arial" panose="020B0604020202020204" pitchFamily="34" charset="0"/>
                          <a:cs typeface="Arial" panose="020B0604020202020204" pitchFamily="34" charset="0"/>
                        </a:rPr>
                        <a:t> </a:t>
                      </a:r>
                      <a:r>
                        <a:rPr lang="en-AU" sz="1200" b="0" dirty="0" err="1">
                          <a:solidFill>
                            <a:schemeClr val="tx1"/>
                          </a:solidFill>
                          <a:latin typeface="Arial" panose="020B0604020202020204" pitchFamily="34" charset="0"/>
                          <a:cs typeface="Arial" panose="020B0604020202020204" pitchFamily="34" charset="0"/>
                        </a:rPr>
                        <a:t>partisipasi</a:t>
                      </a:r>
                      <a:r>
                        <a:rPr lang="en-AU" sz="1200" b="0" dirty="0">
                          <a:solidFill>
                            <a:schemeClr val="tx1"/>
                          </a:solidFill>
                          <a:latin typeface="Arial" panose="020B0604020202020204" pitchFamily="34" charset="0"/>
                          <a:cs typeface="Arial" panose="020B0604020202020204" pitchFamily="34" charset="0"/>
                        </a:rPr>
                        <a:t> </a:t>
                      </a:r>
                      <a:r>
                        <a:rPr lang="en-AU" sz="1200" b="0" dirty="0" err="1">
                          <a:solidFill>
                            <a:schemeClr val="tx1"/>
                          </a:solidFill>
                          <a:latin typeface="Arial" panose="020B0604020202020204" pitchFamily="34" charset="0"/>
                          <a:cs typeface="Arial" panose="020B0604020202020204" pitchFamily="34" charset="0"/>
                        </a:rPr>
                        <a:t>masyarakat</a:t>
                      </a:r>
                      <a:r>
                        <a:rPr lang="en-AU" sz="1200" b="0" dirty="0">
                          <a:solidFill>
                            <a:schemeClr val="tx1"/>
                          </a:solidFill>
                          <a:latin typeface="Arial" panose="020B0604020202020204" pitchFamily="34" charset="0"/>
                          <a:cs typeface="Arial" panose="020B0604020202020204" pitchFamily="34" charset="0"/>
                        </a:rPr>
                        <a:t> Jasa </a:t>
                      </a:r>
                      <a:r>
                        <a:rPr lang="en-AU" sz="1200" b="0" dirty="0" err="1">
                          <a:solidFill>
                            <a:schemeClr val="tx1"/>
                          </a:solidFill>
                          <a:latin typeface="Arial" panose="020B0604020202020204" pitchFamily="34" charset="0"/>
                          <a:cs typeface="Arial" panose="020B0604020202020204" pitchFamily="34" charset="0"/>
                        </a:rPr>
                        <a:t>Konstruksi</a:t>
                      </a:r>
                      <a:r>
                        <a:rPr lang="en-AU" sz="1200" b="0" dirty="0">
                          <a:solidFill>
                            <a:schemeClr val="tx1"/>
                          </a:solidFill>
                          <a:latin typeface="Arial" panose="020B0604020202020204" pitchFamily="34" charset="0"/>
                          <a:cs typeface="Arial" panose="020B0604020202020204" pitchFamily="34" charset="0"/>
                        </a:rPr>
                        <a:t> yang </a:t>
                      </a:r>
                      <a:r>
                        <a:rPr lang="en-AU" sz="1200" b="0" dirty="0" err="1">
                          <a:solidFill>
                            <a:schemeClr val="tx1"/>
                          </a:solidFill>
                          <a:latin typeface="Arial" panose="020B0604020202020204" pitchFamily="34" charset="0"/>
                          <a:cs typeface="Arial" panose="020B0604020202020204" pitchFamily="34" charset="0"/>
                        </a:rPr>
                        <a:t>berkualitas</a:t>
                      </a:r>
                      <a:r>
                        <a:rPr lang="en-AU" sz="1200" b="0" dirty="0">
                          <a:solidFill>
                            <a:schemeClr val="tx1"/>
                          </a:solidFill>
                          <a:latin typeface="Arial" panose="020B0604020202020204" pitchFamily="34" charset="0"/>
                          <a:cs typeface="Arial" panose="020B0604020202020204" pitchFamily="34" charset="0"/>
                        </a:rPr>
                        <a:t> dan </a:t>
                      </a:r>
                      <a:r>
                        <a:rPr lang="en-AU" sz="1200" b="0" dirty="0" err="1">
                          <a:solidFill>
                            <a:schemeClr val="tx1"/>
                          </a:solidFill>
                          <a:latin typeface="Arial" panose="020B0604020202020204" pitchFamily="34" charset="0"/>
                          <a:cs typeface="Arial" panose="020B0604020202020204" pitchFamily="34" charset="0"/>
                        </a:rPr>
                        <a:t>bertanggung</a:t>
                      </a:r>
                      <a:r>
                        <a:rPr lang="en-AU" sz="1200" b="0" dirty="0">
                          <a:solidFill>
                            <a:schemeClr val="tx1"/>
                          </a:solidFill>
                          <a:latin typeface="Arial" panose="020B0604020202020204" pitchFamily="34" charset="0"/>
                          <a:cs typeface="Arial" panose="020B0604020202020204" pitchFamily="34" charset="0"/>
                        </a:rPr>
                        <a:t> </a:t>
                      </a:r>
                      <a:r>
                        <a:rPr lang="en-AU" sz="1200" b="0" dirty="0" err="1">
                          <a:solidFill>
                            <a:schemeClr val="tx1"/>
                          </a:solidFill>
                          <a:latin typeface="Arial" panose="020B0604020202020204" pitchFamily="34" charset="0"/>
                          <a:cs typeface="Arial" panose="020B0604020202020204" pitchFamily="34" charset="0"/>
                        </a:rPr>
                        <a:t>jawab</a:t>
                      </a:r>
                      <a:r>
                        <a:rPr lang="en-AU" sz="1200" b="0" dirty="0">
                          <a:solidFill>
                            <a:schemeClr val="tx1"/>
                          </a:solidFill>
                          <a:latin typeface="Arial" panose="020B0604020202020204" pitchFamily="34" charset="0"/>
                          <a:cs typeface="Arial" panose="020B0604020202020204" pitchFamily="34" charset="0"/>
                        </a:rPr>
                        <a:t> </a:t>
                      </a:r>
                      <a:r>
                        <a:rPr lang="en-AU" sz="1200" b="0" dirty="0" err="1">
                          <a:solidFill>
                            <a:schemeClr val="tx1"/>
                          </a:solidFill>
                          <a:latin typeface="Arial" panose="020B0604020202020204" pitchFamily="34" charset="0"/>
                          <a:cs typeface="Arial" panose="020B0604020202020204" pitchFamily="34" charset="0"/>
                        </a:rPr>
                        <a:t>dalam</a:t>
                      </a:r>
                      <a:r>
                        <a:rPr lang="en-AU" sz="1200" b="0" dirty="0">
                          <a:solidFill>
                            <a:schemeClr val="tx1"/>
                          </a:solidFill>
                          <a:latin typeface="Arial" panose="020B0604020202020204" pitchFamily="34" charset="0"/>
                          <a:cs typeface="Arial" panose="020B0604020202020204" pitchFamily="34" charset="0"/>
                        </a:rPr>
                        <a:t> Usaha </a:t>
                      </a:r>
                      <a:r>
                        <a:rPr lang="en-AU" sz="1200" b="0" dirty="0" err="1">
                          <a:solidFill>
                            <a:schemeClr val="tx1"/>
                          </a:solidFill>
                          <a:latin typeface="Arial" panose="020B0604020202020204" pitchFamily="34" charset="0"/>
                          <a:cs typeface="Arial" panose="020B0604020202020204" pitchFamily="34" charset="0"/>
                        </a:rPr>
                        <a:t>Penyediaan</a:t>
                      </a:r>
                      <a:r>
                        <a:rPr lang="en-AU" sz="1200" b="0" dirty="0">
                          <a:solidFill>
                            <a:schemeClr val="tx1"/>
                          </a:solidFill>
                          <a:latin typeface="Arial" panose="020B0604020202020204" pitchFamily="34" charset="0"/>
                          <a:cs typeface="Arial" panose="020B0604020202020204" pitchFamily="34" charset="0"/>
                        </a:rPr>
                        <a:t> </a:t>
                      </a:r>
                      <a:r>
                        <a:rPr lang="en-AU" sz="1200" b="0" dirty="0" err="1">
                          <a:solidFill>
                            <a:schemeClr val="tx1"/>
                          </a:solidFill>
                          <a:latin typeface="Arial" panose="020B0604020202020204" pitchFamily="34" charset="0"/>
                          <a:cs typeface="Arial" panose="020B0604020202020204" pitchFamily="34" charset="0"/>
                        </a:rPr>
                        <a:t>Bangunan</a:t>
                      </a:r>
                      <a:endParaRPr lang="en-AU" sz="1200" b="0" dirty="0">
                        <a:solidFill>
                          <a:schemeClr val="tx1"/>
                        </a:solidFill>
                        <a:latin typeface="Arial" panose="020B0604020202020204" pitchFamily="34" charset="0"/>
                        <a:cs typeface="Arial" panose="020B0604020202020204" pitchFamily="34" charset="0"/>
                      </a:endParaRPr>
                    </a:p>
                    <a:p>
                      <a:pPr marL="268605" indent="-268605">
                        <a:buFont typeface="Arial" panose="020B0604020202020204" pitchFamily="34" charset="0"/>
                        <a:buNone/>
                      </a:pPr>
                      <a:endParaRPr lang="en-AU" sz="1200" b="0" dirty="0">
                        <a:solidFill>
                          <a:schemeClr val="tx1"/>
                        </a:solidFill>
                        <a:latin typeface="Arial" panose="020B0604020202020204" pitchFamily="34" charset="0"/>
                        <a:cs typeface="Arial" panose="020B0604020202020204" pitchFamily="34" charset="0"/>
                      </a:endParaRPr>
                    </a:p>
                    <a:p>
                      <a:pPr marL="268605" indent="-268605">
                        <a:buFont typeface="Arial" panose="020B0604020202020204" pitchFamily="34" charset="0"/>
                        <a:buNone/>
                      </a:pPr>
                      <a:r>
                        <a:rPr lang="en-AU" sz="1200" b="0" dirty="0">
                          <a:solidFill>
                            <a:schemeClr val="tx1"/>
                          </a:solidFill>
                          <a:latin typeface="Arial" panose="020B0604020202020204" pitchFamily="34" charset="0"/>
                          <a:cs typeface="Arial" panose="020B0604020202020204" pitchFamily="34" charset="0"/>
                        </a:rPr>
                        <a:t>21. </a:t>
                      </a:r>
                      <a:r>
                        <a:rPr lang="nn-NO" sz="1200" b="0" dirty="0">
                          <a:solidFill>
                            <a:schemeClr val="tx1"/>
                          </a:solidFill>
                          <a:latin typeface="Arial" panose="020B0604020202020204" pitchFamily="34" charset="0"/>
                          <a:cs typeface="Arial" panose="020B0604020202020204" pitchFamily="34" charset="0"/>
                        </a:rPr>
                        <a:t>mengumpulkan data dan</a:t>
                      </a:r>
                    </a:p>
                    <a:p>
                      <a:pPr marL="268605" indent="-268605">
                        <a:buFont typeface="Arial" panose="020B0604020202020204" pitchFamily="34" charset="0"/>
                        <a:buNone/>
                      </a:pPr>
                      <a:r>
                        <a:rPr lang="nn-NO" sz="1200" b="0" dirty="0">
                          <a:solidFill>
                            <a:schemeClr val="tx1"/>
                          </a:solidFill>
                          <a:latin typeface="Arial" panose="020B0604020202020204" pitchFamily="34" charset="0"/>
                          <a:cs typeface="Arial" panose="020B0604020202020204" pitchFamily="34" charset="0"/>
                        </a:rPr>
                        <a:t>informasi Jasa Konstruksi di provinsi.</a:t>
                      </a:r>
                      <a:endParaRPr lang="en-AU" sz="1200" b="0" dirty="0">
                        <a:solidFill>
                          <a:schemeClr val="tx1"/>
                        </a:solidFill>
                        <a:latin typeface="Arial" panose="020B0604020202020204" pitchFamily="34" charset="0"/>
                        <a:cs typeface="Arial" panose="020B060402020202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0001"/>
                  </a:ext>
                </a:extLst>
              </a:tr>
              <a:tr h="1008192">
                <a:tc>
                  <a:txBody>
                    <a:bodyPr/>
                    <a:lstStyle/>
                    <a:p>
                      <a:pPr marL="0" indent="0" algn="l">
                        <a:buFont typeface="+mj-lt"/>
                        <a:buNone/>
                      </a:pP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5.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memfasilitasi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kemitraan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antara</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badan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usaha</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Konstruksi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di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provinsi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dengan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badan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usaha</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dari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luar</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provinsi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a:t>
                      </a:r>
                    </a:p>
                    <a:p>
                      <a:pPr marL="0" indent="0">
                        <a:buFont typeface="+mj-lt"/>
                        <a:buNone/>
                      </a:pPr>
                      <a:endParaRPr lang="en-US" sz="1200" b="0" kern="1200" dirty="0">
                        <a:solidFill>
                          <a:schemeClr val="dk1"/>
                        </a:solidFill>
                        <a:effectLst/>
                        <a:latin typeface="Arial" panose="020B0604020202020204" pitchFamily="34" charset="0"/>
                        <a:ea typeface="+mn-ea"/>
                        <a:cs typeface="Arial" panose="020B060402020202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268605" marR="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10.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sistem</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Sertifikasi</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Kompetensi</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Kerja</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a:t>
                      </a:r>
                    </a:p>
                    <a:p>
                      <a:pPr marL="268605" marR="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11.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pelatihan</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tenaga</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kerja</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endPar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268605" marR="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12.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upah</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tenaga</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kerja</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2356">
                <a:tc>
                  <a:txBody>
                    <a:bodyPr/>
                    <a:lstStyle/>
                    <a:p>
                      <a:pPr marL="0" indent="0" algn="just">
                        <a:buFont typeface="+mj-lt"/>
                        <a:buNone/>
                      </a:pP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6.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pemilihan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Penyedia</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dalam</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penyelenggaraan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mj-lt"/>
                        <a:buNone/>
                        <a:defRPr/>
                      </a:pP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7.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8.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pengawasan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tertib</a:t>
                      </a:r>
                      <a:endPar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penyelenggaraan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dan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tertib</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pemanfaatan</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Konstruksi</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 di </a:t>
                      </a:r>
                      <a:r>
                        <a:rPr lang="en-AU" sz="1200" b="0" dirty="0" err="1">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provinsi</a:t>
                      </a:r>
                      <a:r>
                        <a:rPr lang="en-AU" sz="1200" b="0" dirty="0">
                          <a:solidFill>
                            <a:srgbClr val="0070C0"/>
                          </a:solidFill>
                          <a:highlight>
                            <a:srgbClr val="FF0000"/>
                          </a:highlight>
                          <a:latin typeface="Arial" panose="020B0604020202020204" pitchFamily="34" charset="0"/>
                          <a:ea typeface="Tahoma" panose="020B0604030504040204" pitchFamily="34" charset="0"/>
                          <a:cs typeface="Arial" panose="020B0604020202020204" pitchFamily="34" charset="0"/>
                        </a:rPr>
                        <a:t>.</a:t>
                      </a:r>
                    </a:p>
                    <a:p>
                      <a:pPr marL="0" indent="0" algn="l">
                        <a:buFont typeface="+mj-lt"/>
                        <a:buNone/>
                      </a:pP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268605" marR="0" lvl="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13. </a:t>
                      </a:r>
                      <a:r>
                        <a:rPr lang="sv-SE"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rPr>
                        <a:t>menyelenggarakan pengawasan penggunaan material, peralatan, dan teknologi konstruksi;</a:t>
                      </a:r>
                      <a:endParaRPr lang="en-AU" sz="1200" b="0" dirty="0">
                        <a:solidFill>
                          <a:schemeClr val="tx1"/>
                        </a:solidFill>
                        <a:highlight>
                          <a:srgbClr val="FF0000"/>
                        </a:highlight>
                        <a:latin typeface="Arial" panose="020B0604020202020204" pitchFamily="34" charset="0"/>
                        <a:ea typeface="Tahom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14.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memfasilitasi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kerja</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sama</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antara</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institusi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penelitian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dan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pengembangan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Konstruksi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dengan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seluruh</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pemangku</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kepentingan</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 Jasa </a:t>
                      </a:r>
                      <a:r>
                        <a:rPr lang="en-AU" sz="1200" b="0" dirty="0" err="1">
                          <a:solidFill>
                            <a:schemeClr val="tx1"/>
                          </a:solidFill>
                          <a:latin typeface="Arial" panose="020B0604020202020204" pitchFamily="34" charset="0"/>
                          <a:ea typeface="Tahoma" panose="020B0604030504040204" pitchFamily="34" charset="0"/>
                          <a:cs typeface="Arial" panose="020B0604020202020204" pitchFamily="34" charset="0"/>
                        </a:rPr>
                        <a:t>Konstruksi</a:t>
                      </a:r>
                      <a:r>
                        <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rPr>
                        <a:t>;</a:t>
                      </a:r>
                    </a:p>
                    <a:p>
                      <a:pPr marL="268605" marR="0" indent="-268605"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AU" sz="1200" b="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TextBox 26"/>
          <p:cNvSpPr txBox="1">
            <a:spLocks noChangeArrowheads="1"/>
          </p:cNvSpPr>
          <p:nvPr/>
        </p:nvSpPr>
        <p:spPr bwMode="auto">
          <a:xfrm>
            <a:off x="135589" y="2189491"/>
            <a:ext cx="31369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auto" hangingPunct="1">
              <a:spcBef>
                <a:spcPct val="0"/>
              </a:spcBef>
              <a:spcAft>
                <a:spcPts val="0"/>
              </a:spcAft>
              <a:buFont typeface="Arial" panose="020B0604020202020204" pitchFamily="34" charset="0"/>
              <a:buNone/>
              <a:defRPr/>
            </a:pPr>
            <a:r>
              <a:rPr lang="en-US" sz="1400" b="1" dirty="0">
                <a:solidFill>
                  <a:schemeClr val="bg1"/>
                </a:solidFill>
                <a:latin typeface="Century Gothic" panose="020B0502020202020204" pitchFamily="34" charset="0"/>
                <a:ea typeface="Cambria" panose="02040503050406030204" pitchFamily="18" charset="0"/>
              </a:rPr>
              <a:t>TENTANG </a:t>
            </a:r>
          </a:p>
          <a:p>
            <a:pPr algn="ctr" defTabSz="914400" eaLnBrk="1" fontAlgn="auto" hangingPunct="1">
              <a:spcBef>
                <a:spcPct val="0"/>
              </a:spcBef>
              <a:spcAft>
                <a:spcPts val="0"/>
              </a:spcAft>
              <a:buFont typeface="Arial" panose="020B0604020202020204" pitchFamily="34" charset="0"/>
              <a:buNone/>
              <a:defRPr/>
            </a:pPr>
            <a:r>
              <a:rPr lang="en-US" sz="1400" b="1" dirty="0">
                <a:solidFill>
                  <a:schemeClr val="bg1"/>
                </a:solidFill>
                <a:latin typeface="Century Gothic" panose="020B0502020202020204" pitchFamily="34" charset="0"/>
                <a:ea typeface="Cambria" panose="02040503050406030204" pitchFamily="18" charset="0"/>
              </a:rPr>
              <a:t>PENETAPAN PERATURAN PEMERINTAH PENGGANTI </a:t>
            </a:r>
          </a:p>
          <a:p>
            <a:pPr algn="ctr" defTabSz="914400" eaLnBrk="1" fontAlgn="auto" hangingPunct="1">
              <a:spcBef>
                <a:spcPct val="0"/>
              </a:spcBef>
              <a:spcAft>
                <a:spcPts val="0"/>
              </a:spcAft>
              <a:buFont typeface="Arial" panose="020B0604020202020204" pitchFamily="34" charset="0"/>
              <a:buNone/>
              <a:defRPr/>
            </a:pPr>
            <a:r>
              <a:rPr lang="en-US" sz="1400" b="1" dirty="0">
                <a:solidFill>
                  <a:schemeClr val="bg1"/>
                </a:solidFill>
                <a:latin typeface="Century Gothic" panose="020B0502020202020204" pitchFamily="34" charset="0"/>
                <a:ea typeface="Cambria" panose="02040503050406030204" pitchFamily="18" charset="0"/>
              </a:rPr>
              <a:t>UNDANG-UNDANG</a:t>
            </a:r>
          </a:p>
          <a:p>
            <a:pPr algn="ctr" defTabSz="914400" eaLnBrk="1" fontAlgn="auto" hangingPunct="1">
              <a:spcBef>
                <a:spcPct val="0"/>
              </a:spcBef>
              <a:spcAft>
                <a:spcPts val="0"/>
              </a:spcAft>
              <a:buFont typeface="Arial" panose="020B0604020202020204" pitchFamily="34" charset="0"/>
              <a:buNone/>
              <a:defRPr/>
            </a:pPr>
            <a:r>
              <a:rPr lang="en-US" sz="1400" b="1" dirty="0">
                <a:solidFill>
                  <a:schemeClr val="bg1"/>
                </a:solidFill>
                <a:latin typeface="Century Gothic" panose="020B0502020202020204" pitchFamily="34" charset="0"/>
                <a:ea typeface="Cambria" panose="02040503050406030204" pitchFamily="18" charset="0"/>
              </a:rPr>
              <a:t>NOMOR 2 TAHUN 2022 TENTANG CIPTA KERJA</a:t>
            </a:r>
          </a:p>
          <a:p>
            <a:pPr algn="ctr" defTabSz="914400" eaLnBrk="1" fontAlgn="auto" hangingPunct="1">
              <a:spcBef>
                <a:spcPct val="0"/>
              </a:spcBef>
              <a:spcAft>
                <a:spcPts val="0"/>
              </a:spcAft>
              <a:buFont typeface="Arial" panose="020B0604020202020204" pitchFamily="34" charset="0"/>
              <a:buNone/>
              <a:defRPr/>
            </a:pPr>
            <a:r>
              <a:rPr lang="en-US" sz="1400" b="1" dirty="0">
                <a:solidFill>
                  <a:schemeClr val="bg1"/>
                </a:solidFill>
                <a:latin typeface="Century Gothic" panose="020B0502020202020204" pitchFamily="34" charset="0"/>
                <a:ea typeface="Cambria" panose="02040503050406030204" pitchFamily="18" charset="0"/>
              </a:rPr>
              <a:t>MENJADI UNDANG-UNDANG</a:t>
            </a:r>
            <a:endParaRPr lang="en-US" altLang="id-ID" sz="14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endParaRPr>
          </a:p>
        </p:txBody>
      </p:sp>
      <p:sp>
        <p:nvSpPr>
          <p:cNvPr id="15400" name="TextBox 26"/>
          <p:cNvSpPr txBox="1">
            <a:spLocks noChangeArrowheads="1"/>
          </p:cNvSpPr>
          <p:nvPr/>
        </p:nvSpPr>
        <p:spPr bwMode="auto">
          <a:xfrm>
            <a:off x="258042" y="1406209"/>
            <a:ext cx="31369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algn="ctr" eaLnBrk="1" hangingPunct="1">
              <a:spcBef>
                <a:spcPct val="20000"/>
              </a:spcBef>
              <a:buFont typeface="Arial" panose="020B0604020202020204" pitchFamily="34" charset="0"/>
              <a:buNone/>
            </a:pPr>
            <a:r>
              <a:rPr lang="en-AU" sz="1600" b="1" dirty="0">
                <a:solidFill>
                  <a:schemeClr val="bg1"/>
                </a:solidFill>
                <a:effectLst>
                  <a:glow rad="228600">
                    <a:schemeClr val="accent5">
                      <a:satMod val="175000"/>
                      <a:alpha val="40000"/>
                    </a:schemeClr>
                  </a:glow>
                </a:effectLst>
                <a:latin typeface="Tahoma" panose="020B0604030504040204" pitchFamily="34" charset="0"/>
                <a:cs typeface="Tahoma" panose="020B0604030504040204" pitchFamily="34" charset="0"/>
              </a:rPr>
              <a:t>UNDANG – UNDANG </a:t>
            </a:r>
          </a:p>
          <a:p>
            <a:pPr algn="ctr" eaLnBrk="1" hangingPunct="1">
              <a:spcBef>
                <a:spcPct val="20000"/>
              </a:spcBef>
              <a:buFont typeface="Arial" panose="020B0604020202020204" pitchFamily="34" charset="0"/>
              <a:buNone/>
            </a:pPr>
            <a:r>
              <a:rPr lang="en-AU" sz="1600" b="1" dirty="0">
                <a:solidFill>
                  <a:schemeClr val="bg1"/>
                </a:solidFill>
                <a:effectLst>
                  <a:glow rad="228600">
                    <a:schemeClr val="accent5">
                      <a:satMod val="175000"/>
                      <a:alpha val="40000"/>
                    </a:schemeClr>
                  </a:glow>
                </a:effectLst>
                <a:latin typeface="Tahoma" panose="020B0604030504040204" pitchFamily="34" charset="0"/>
                <a:cs typeface="Tahoma" panose="020B0604030504040204" pitchFamily="34" charset="0"/>
              </a:rPr>
              <a:t>NO. 06 TAHUN 2023</a:t>
            </a:r>
            <a:endParaRPr lang="en-US" sz="1600" b="1" dirty="0">
              <a:solidFill>
                <a:schemeClr val="bg1"/>
              </a:solidFill>
              <a:effectLst>
                <a:glow rad="228600">
                  <a:schemeClr val="accent5">
                    <a:satMod val="175000"/>
                    <a:alpha val="40000"/>
                  </a:schemeClr>
                </a:glow>
              </a:effectLst>
              <a:latin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2">
            <a:lum bright="70000" contrast="-70000"/>
          </a:blip>
          <a:srcRect r="16627"/>
          <a:stretch>
            <a:fillRect/>
          </a:stretch>
        </p:blipFill>
        <p:spPr>
          <a:xfrm>
            <a:off x="547761" y="118833"/>
            <a:ext cx="2557463" cy="1397000"/>
          </a:xfrm>
          <a:prstGeom prst="rect">
            <a:avLst/>
          </a:prstGeom>
          <a:effectLst>
            <a:outerShdw blurRad="50800" dist="38100" dir="8100000" algn="tr" rotWithShape="0">
              <a:prstClr val="black">
                <a:alpha val="40000"/>
              </a:prstClr>
            </a:outerShdw>
          </a:effectLst>
        </p:spPr>
      </p:pic>
      <p:sp>
        <p:nvSpPr>
          <p:cNvPr id="11" name="Slide Number Placeholder 1"/>
          <p:cNvSpPr>
            <a:spLocks noGrp="1"/>
          </p:cNvSpPr>
          <p:nvPr>
            <p:ph type="sldNum" sz="quarter" idx="12"/>
          </p:nvPr>
        </p:nvSpPr>
        <p:spPr>
          <a:xfrm>
            <a:off x="328658" y="6311575"/>
            <a:ext cx="438207" cy="392023"/>
          </a:xfrm>
          <a:solidFill>
            <a:schemeClr val="accent5">
              <a:lumMod val="50000"/>
            </a:schemeClr>
          </a:solidFill>
          <a:ln>
            <a:solidFill>
              <a:schemeClr val="accent5">
                <a:lumMod val="50000"/>
              </a:schemeClr>
            </a:solidFill>
          </a:ln>
        </p:spPr>
        <p:txBody>
          <a:bodyPr/>
          <a:lstStyle/>
          <a:p>
            <a:pPr algn="ctr" defTabSz="914400">
              <a:defRPr/>
            </a:pPr>
            <a:r>
              <a:rPr lang="en-US" dirty="0">
                <a:solidFill>
                  <a:schemeClr val="bg1">
                    <a:lumMod val="95000"/>
                  </a:schemeClr>
                </a:solidFill>
                <a:latin typeface="Century Gothic" panose="020B0502020202020204" pitchFamily="34" charset="0"/>
              </a:rPr>
              <a:t>6</a:t>
            </a:r>
          </a:p>
        </p:txBody>
      </p:sp>
      <p:cxnSp>
        <p:nvCxnSpPr>
          <p:cNvPr id="13" name="Straight Connector 12"/>
          <p:cNvCxnSpPr/>
          <p:nvPr/>
        </p:nvCxnSpPr>
        <p:spPr>
          <a:xfrm rot="16200000" flipH="1">
            <a:off x="662977" y="6459970"/>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2958" y="6305261"/>
            <a:ext cx="3981160" cy="538585"/>
          </a:xfrm>
          <a:prstGeom prst="rect">
            <a:avLst/>
          </a:prstGeom>
          <a:noFill/>
        </p:spPr>
        <p:txBody>
          <a:bodyPr wrap="none" lIns="121891" tIns="60948" rIns="121891" bIns="60948">
            <a:spAutoFit/>
          </a:bodyPr>
          <a:lstStyle/>
          <a:p>
            <a:pPr defTabSz="1219200">
              <a:defRPr/>
            </a:pPr>
            <a:r>
              <a:rPr lang="en-US" sz="900" b="1" dirty="0">
                <a:solidFill>
                  <a:schemeClr val="bg1">
                    <a:lumMod val="75000"/>
                  </a:schemeClr>
                </a:solidFill>
                <a:latin typeface="Tw Cen MT" panose="020B0602020104020603" pitchFamily="34" charset="0"/>
              </a:rPr>
              <a:t>DINAS PEKERJAAN UMUM PENATAAN RUANG DAN PERUMAHAN RAKYAT</a:t>
            </a:r>
          </a:p>
          <a:p>
            <a:pPr defTabSz="1219200">
              <a:defRPr/>
            </a:pPr>
            <a:r>
              <a:rPr lang="en-US" sz="900" b="1" dirty="0">
                <a:solidFill>
                  <a:schemeClr val="bg1">
                    <a:lumMod val="75000"/>
                  </a:schemeClr>
                </a:solidFill>
                <a:latin typeface="Tw Cen MT" panose="020B0602020104020603" pitchFamily="34" charset="0"/>
              </a:rPr>
              <a:t>PROVINSI KALIMANTAN TIMUR</a:t>
            </a:r>
          </a:p>
          <a:p>
            <a:pPr defTabSz="1219200">
              <a:defRPr/>
            </a:pPr>
            <a:r>
              <a:rPr lang="en-US" sz="900" kern="2000" spc="628" dirty="0">
                <a:solidFill>
                  <a:schemeClr val="bg1">
                    <a:lumMod val="75000"/>
                  </a:schemeClr>
                </a:solidFill>
                <a:latin typeface="Tw Cen MT" panose="020B0602020104020603" pitchFamily="34" charset="0"/>
              </a:rPr>
              <a:t>BIDANG BINA KONSTRUKSI</a:t>
            </a:r>
            <a:endParaRPr lang="en-US" sz="900" spc="187" dirty="0">
              <a:solidFill>
                <a:schemeClr val="bg1">
                  <a:lumMod val="75000"/>
                </a:schemeClr>
              </a:solidFill>
              <a:latin typeface="Tw Cen MT" panose="020B0602020104020603" pitchFamily="34" charset="0"/>
            </a:endParaRP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71519" y="534267"/>
            <a:ext cx="11245370" cy="1015663"/>
          </a:xfrm>
          <a:prstGeom prst="rect">
            <a:avLst/>
          </a:prstGeom>
        </p:spPr>
        <p:txBody>
          <a:bodyPr wrap="square">
            <a:spAutoFit/>
          </a:bodyPr>
          <a:lstStyle/>
          <a:p>
            <a:pPr algn="ct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400" b="1" dirty="0">
                <a:solidFill>
                  <a:srgbClr val="C00000"/>
                </a:solidFill>
                <a:latin typeface="Century Gothic Regular" charset="0"/>
                <a:ea typeface="Century Gothic Regular" charset="0"/>
                <a:cs typeface="Century Gothic Regular" charset="0"/>
              </a:rPr>
              <a:t>BADAN USAHA JASA KONSTRUKSI </a:t>
            </a:r>
          </a:p>
          <a:p>
            <a:pPr algn="ctr">
              <a:lnSpc>
                <a:spcPts val="3000"/>
              </a:lnSpc>
              <a:spcAft>
                <a:spcPts val="1200"/>
              </a:spcAft>
              <a:defRPr/>
            </a:pPr>
            <a:r>
              <a:rPr lang="en-US" sz="2600" b="1" dirty="0">
                <a:latin typeface="Century Gothic Regular" charset="0"/>
                <a:ea typeface="Century Gothic Regular" charset="0"/>
                <a:cs typeface="Century Gothic Regular" charset="0"/>
              </a:rPr>
              <a:t>DI KALIMANTAN TIMUR KBLI 2020</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9663045" y="5634365"/>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b="1" i="1" dirty="0">
                <a:solidFill>
                  <a:srgbClr val="0070C0"/>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b="1" i="1" dirty="0">
                <a:solidFill>
                  <a:srgbClr val="0070C0"/>
                </a:solidFill>
                <a:latin typeface="Century Gothic" panose="020B0502020202020204" pitchFamily="34" charset="0"/>
                <a:ea typeface="Tahoma" panose="020B0604030504040204" pitchFamily="34" charset="0"/>
                <a:cs typeface="Tahoma" panose="020B0604030504040204" pitchFamily="34" charset="0"/>
              </a:rPr>
              <a:t>LPJK, 17 </a:t>
            </a:r>
            <a:r>
              <a:rPr lang="en-US" altLang="ko-KR" sz="1100" b="1" i="1" dirty="0" err="1">
                <a:solidFill>
                  <a:srgbClr val="0070C0"/>
                </a:solidFill>
                <a:latin typeface="Century Gothic" panose="020B0502020202020204" pitchFamily="34" charset="0"/>
                <a:ea typeface="Tahoma" panose="020B0604030504040204" pitchFamily="34" charset="0"/>
                <a:cs typeface="Tahoma" panose="020B0604030504040204" pitchFamily="34" charset="0"/>
              </a:rPr>
              <a:t>Oktober</a:t>
            </a:r>
            <a:r>
              <a:rPr lang="en-US" altLang="ko-KR" sz="1100" b="1" i="1" dirty="0">
                <a:solidFill>
                  <a:srgbClr val="0070C0"/>
                </a:solidFill>
                <a:latin typeface="Century Gothic" panose="020B0502020202020204" pitchFamily="34" charset="0"/>
                <a:ea typeface="Tahoma" panose="020B0604030504040204" pitchFamily="34" charset="0"/>
                <a:cs typeface="Tahoma" panose="020B0604030504040204" pitchFamily="34" charset="0"/>
              </a:rPr>
              <a:t> 2023</a:t>
            </a:r>
          </a:p>
        </p:txBody>
      </p:sp>
      <p:sp>
        <p:nvSpPr>
          <p:cNvPr id="2" name="Rounded Rectangle 80">
            <a:extLst>
              <a:ext uri="{FF2B5EF4-FFF2-40B4-BE49-F238E27FC236}">
                <a16:creationId xmlns:a16="http://schemas.microsoft.com/office/drawing/2014/main" id="{21E91F2F-8A53-0AE2-F3ED-35EACBE88AFD}"/>
              </a:ext>
            </a:extLst>
          </p:cNvPr>
          <p:cNvSpPr/>
          <p:nvPr/>
        </p:nvSpPr>
        <p:spPr>
          <a:xfrm>
            <a:off x="433707" y="2976990"/>
            <a:ext cx="3642993" cy="100342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latin typeface="Century Gothic" charset="0"/>
                <a:ea typeface="Century Gothic" charset="0"/>
                <a:cs typeface="Century Gothic" charset="0"/>
              </a:rPr>
              <a:t>Jenis</a:t>
            </a:r>
            <a:r>
              <a:rPr lang="en-US" sz="1400" dirty="0">
                <a:solidFill>
                  <a:schemeClr val="tx1"/>
                </a:solidFill>
                <a:latin typeface="Century Gothic" charset="0"/>
                <a:ea typeface="Century Gothic" charset="0"/>
                <a:cs typeface="Century Gothic" charset="0"/>
              </a:rPr>
              <a:t> Badan Usaha Jasa </a:t>
            </a:r>
            <a:r>
              <a:rPr lang="en-US" sz="1400" dirty="0" err="1">
                <a:solidFill>
                  <a:schemeClr val="tx1"/>
                </a:solidFill>
                <a:latin typeface="Century Gothic" charset="0"/>
                <a:ea typeface="Century Gothic" charset="0"/>
                <a:cs typeface="Century Gothic" charset="0"/>
              </a:rPr>
              <a:t>Konstruksi</a:t>
            </a:r>
            <a:endPar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tx1"/>
                </a:solidFill>
                <a:latin typeface="Century Gothic" charset="0"/>
                <a:ea typeface="Century Gothic" charset="0"/>
                <a:cs typeface="Century Gothic" charset="0"/>
              </a:rPr>
              <a:t>Konsultan</a:t>
            </a:r>
            <a:r>
              <a:rPr lang="en-US" sz="1400" b="1" dirty="0">
                <a:solidFill>
                  <a:schemeClr val="tx1"/>
                </a:solidFill>
                <a:latin typeface="Century Gothic" charset="0"/>
                <a:ea typeface="Century Gothic" charset="0"/>
                <a:cs typeface="Century Gothic" charset="0"/>
              </a:rPr>
              <a:t>		 : 179</a:t>
            </a: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chemeClr val="tx1"/>
                </a:solidFill>
                <a:effectLst/>
                <a:uLnTx/>
                <a:uFillTx/>
                <a:latin typeface="Century Gothic" charset="0"/>
                <a:ea typeface="Century Gothic" charset="0"/>
                <a:cs typeface="Century Gothic" charset="0"/>
              </a:rPr>
              <a:t>Kontraktor</a:t>
            </a:r>
            <a:r>
              <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rPr>
              <a:t>		 : 1.578</a:t>
            </a: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tx1"/>
                </a:solidFill>
                <a:latin typeface="Century Gothic" charset="0"/>
                <a:ea typeface="Century Gothic" charset="0"/>
                <a:cs typeface="Century Gothic" charset="0"/>
              </a:rPr>
              <a:t>Terintegrasi</a:t>
            </a:r>
            <a:r>
              <a:rPr lang="en-US" sz="1400" b="1" dirty="0">
                <a:solidFill>
                  <a:schemeClr val="tx1"/>
                </a:solidFill>
                <a:latin typeface="Century Gothic" charset="0"/>
                <a:ea typeface="Century Gothic" charset="0"/>
                <a:cs typeface="Century Gothic" charset="0"/>
              </a:rPr>
              <a:t>	 : 1</a:t>
            </a:r>
            <a:endPar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endParaRPr>
          </a:p>
        </p:txBody>
      </p:sp>
      <p:sp>
        <p:nvSpPr>
          <p:cNvPr id="29" name="Rounded Rectangle 80">
            <a:extLst>
              <a:ext uri="{FF2B5EF4-FFF2-40B4-BE49-F238E27FC236}">
                <a16:creationId xmlns:a16="http://schemas.microsoft.com/office/drawing/2014/main" id="{DEFFB595-3BBF-8D5D-D937-6EB0CC42E574}"/>
              </a:ext>
            </a:extLst>
          </p:cNvPr>
          <p:cNvSpPr/>
          <p:nvPr/>
        </p:nvSpPr>
        <p:spPr>
          <a:xfrm>
            <a:off x="3860551" y="1719456"/>
            <a:ext cx="4470265" cy="72538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entury Gothic" charset="0"/>
                <a:ea typeface="Century Gothic" charset="0"/>
                <a:cs typeface="Century Gothic" charset="0"/>
              </a:rPr>
              <a:t>KBLI 2017 : </a:t>
            </a:r>
            <a:r>
              <a:rPr lang="en-US" sz="1400" b="1" dirty="0">
                <a:solidFill>
                  <a:schemeClr val="tx1"/>
                </a:solidFill>
                <a:latin typeface="Century Gothic" charset="0"/>
                <a:ea typeface="Century Gothic" charset="0"/>
                <a:cs typeface="Century Gothic" charset="0"/>
              </a:rPr>
              <a:t>1</a:t>
            </a:r>
            <a:r>
              <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rPr>
              <a:t>.757 Badan Usaha Jasa </a:t>
            </a:r>
            <a:r>
              <a:rPr kumimoji="0" lang="en-US" sz="1400" b="1" i="0" u="none" strike="noStrike" kern="1200" cap="none" spc="0" normalizeH="0" baseline="0" noProof="0" dirty="0" err="1">
                <a:ln>
                  <a:noFill/>
                </a:ln>
                <a:solidFill>
                  <a:schemeClr val="tx1"/>
                </a:solidFill>
                <a:effectLst/>
                <a:uLnTx/>
                <a:uFillTx/>
                <a:latin typeface="Century Gothic" charset="0"/>
                <a:ea typeface="Century Gothic" charset="0"/>
                <a:cs typeface="Century Gothic" charset="0"/>
              </a:rPr>
              <a:t>Konstruksi</a:t>
            </a:r>
            <a:endPar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endParaRPr>
          </a:p>
        </p:txBody>
      </p:sp>
      <p:sp>
        <p:nvSpPr>
          <p:cNvPr id="30" name="Rounded Rectangle 80">
            <a:extLst>
              <a:ext uri="{FF2B5EF4-FFF2-40B4-BE49-F238E27FC236}">
                <a16:creationId xmlns:a16="http://schemas.microsoft.com/office/drawing/2014/main" id="{6679DC95-C7C0-10E3-4FFD-ABEAE77DE391}"/>
              </a:ext>
            </a:extLst>
          </p:cNvPr>
          <p:cNvSpPr/>
          <p:nvPr/>
        </p:nvSpPr>
        <p:spPr>
          <a:xfrm>
            <a:off x="4211786" y="2750456"/>
            <a:ext cx="3642993" cy="1364343"/>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latin typeface="Century Gothic" charset="0"/>
                <a:ea typeface="Century Gothic" charset="0"/>
                <a:cs typeface="Century Gothic" charset="0"/>
              </a:rPr>
              <a:t>Kualifikasi</a:t>
            </a:r>
            <a:endPar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tx1"/>
                </a:solidFill>
                <a:latin typeface="Century Gothic" charset="0"/>
                <a:ea typeface="Century Gothic" charset="0"/>
                <a:cs typeface="Century Gothic" charset="0"/>
              </a:rPr>
              <a:t>Besar</a:t>
            </a:r>
            <a:r>
              <a:rPr lang="en-US" sz="1400" b="1" dirty="0">
                <a:solidFill>
                  <a:schemeClr val="tx1"/>
                </a:solidFill>
                <a:latin typeface="Century Gothic" charset="0"/>
                <a:ea typeface="Century Gothic" charset="0"/>
                <a:cs typeface="Century Gothic" charset="0"/>
              </a:rPr>
              <a:t>		 : 24</a:t>
            </a: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chemeClr val="tx1"/>
                </a:solidFill>
                <a:effectLst/>
                <a:uLnTx/>
                <a:uFillTx/>
                <a:latin typeface="Century Gothic" charset="0"/>
                <a:ea typeface="Century Gothic" charset="0"/>
                <a:cs typeface="Century Gothic" charset="0"/>
              </a:rPr>
              <a:t>Menengah</a:t>
            </a:r>
            <a:r>
              <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rPr>
              <a:t>	 : 104</a:t>
            </a:r>
          </a:p>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Century Gothic" charset="0"/>
                <a:ea typeface="Century Gothic" charset="0"/>
                <a:cs typeface="Century Gothic" charset="0"/>
              </a:rPr>
              <a:t>Kecil		 : 1.541</a:t>
            </a: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rPr>
              <a:t>S</a:t>
            </a:r>
            <a:r>
              <a:rPr lang="en-US" sz="1400" b="1" dirty="0" err="1">
                <a:solidFill>
                  <a:schemeClr val="tx1"/>
                </a:solidFill>
                <a:latin typeface="Century Gothic" charset="0"/>
                <a:ea typeface="Century Gothic" charset="0"/>
                <a:cs typeface="Century Gothic" charset="0"/>
              </a:rPr>
              <a:t>pesialis</a:t>
            </a:r>
            <a:r>
              <a:rPr lang="en-US" sz="1400" b="1" dirty="0">
                <a:solidFill>
                  <a:schemeClr val="tx1"/>
                </a:solidFill>
                <a:latin typeface="Century Gothic" charset="0"/>
                <a:ea typeface="Century Gothic" charset="0"/>
                <a:cs typeface="Century Gothic" charset="0"/>
              </a:rPr>
              <a:t>		 : 109</a:t>
            </a:r>
            <a:endPar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endParaRPr>
          </a:p>
        </p:txBody>
      </p:sp>
      <p:sp>
        <p:nvSpPr>
          <p:cNvPr id="31" name="Rounded Rectangle 80">
            <a:extLst>
              <a:ext uri="{FF2B5EF4-FFF2-40B4-BE49-F238E27FC236}">
                <a16:creationId xmlns:a16="http://schemas.microsoft.com/office/drawing/2014/main" id="{83E58E77-6BCE-4177-68BC-14F5E785A97B}"/>
              </a:ext>
            </a:extLst>
          </p:cNvPr>
          <p:cNvSpPr/>
          <p:nvPr/>
        </p:nvSpPr>
        <p:spPr>
          <a:xfrm>
            <a:off x="8171505" y="3000010"/>
            <a:ext cx="3642993" cy="100342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err="1">
                <a:ln>
                  <a:noFill/>
                </a:ln>
                <a:solidFill>
                  <a:schemeClr val="tx1"/>
                </a:solidFill>
                <a:effectLst/>
                <a:uLnTx/>
                <a:uFillTx/>
                <a:latin typeface="Century Gothic" charset="0"/>
                <a:ea typeface="Century Gothic" charset="0"/>
                <a:cs typeface="Century Gothic" charset="0"/>
              </a:rPr>
              <a:t>Bentuk</a:t>
            </a:r>
            <a:r>
              <a:rPr kumimoji="0" lang="en-US" sz="1400"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rPr>
              <a:t> BUJK</a:t>
            </a:r>
          </a:p>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Century Gothic" charset="0"/>
                <a:ea typeface="Century Gothic" charset="0"/>
                <a:cs typeface="Century Gothic" charset="0"/>
              </a:rPr>
              <a:t>BUJK	: 1.757</a:t>
            </a:r>
          </a:p>
        </p:txBody>
      </p:sp>
      <p:sp>
        <p:nvSpPr>
          <p:cNvPr id="32" name="Rounded Rectangle 80">
            <a:extLst>
              <a:ext uri="{FF2B5EF4-FFF2-40B4-BE49-F238E27FC236}">
                <a16:creationId xmlns:a16="http://schemas.microsoft.com/office/drawing/2014/main" id="{B3B06434-B996-19D2-D91D-ECB43CDF5FAB}"/>
              </a:ext>
            </a:extLst>
          </p:cNvPr>
          <p:cNvSpPr/>
          <p:nvPr/>
        </p:nvSpPr>
        <p:spPr>
          <a:xfrm>
            <a:off x="3860550" y="4413165"/>
            <a:ext cx="4470265" cy="72538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entury Gothic" charset="0"/>
                <a:ea typeface="Century Gothic" charset="0"/>
                <a:cs typeface="Century Gothic" charset="0"/>
              </a:rPr>
              <a:t>KBLI 2020 : 5.348 </a:t>
            </a:r>
            <a:r>
              <a:rPr kumimoji="0" lang="en-US" sz="1400" b="1" i="0" u="none" strike="noStrike" kern="1200" cap="none" spc="0" normalizeH="0" baseline="0" noProof="0" dirty="0" err="1">
                <a:ln>
                  <a:noFill/>
                </a:ln>
                <a:solidFill>
                  <a:schemeClr val="tx1"/>
                </a:solidFill>
                <a:effectLst/>
                <a:uLnTx/>
                <a:uFillTx/>
                <a:latin typeface="Century Gothic" charset="0"/>
                <a:ea typeface="Century Gothic" charset="0"/>
                <a:cs typeface="Century Gothic" charset="0"/>
              </a:rPr>
              <a:t>Subklasifikasi</a:t>
            </a:r>
            <a:endParaRPr kumimoji="0" lang="en-US" sz="1400" b="1" i="0" u="none" strike="noStrike" kern="1200" cap="none" spc="0" normalizeH="0" baseline="0" noProof="0" dirty="0">
              <a:ln>
                <a:noFill/>
              </a:ln>
              <a:solidFill>
                <a:schemeClr val="tx1"/>
              </a:solidFill>
              <a:effectLst/>
              <a:uLnTx/>
              <a:uFillTx/>
              <a:latin typeface="Century Gothic" charset="0"/>
              <a:ea typeface="Century Gothic" charset="0"/>
              <a:cs typeface="Century Gothic" charset="0"/>
            </a:endParaRPr>
          </a:p>
        </p:txBody>
      </p:sp>
    </p:spTree>
    <p:extLst>
      <p:ext uri="{BB962C8B-B14F-4D97-AF65-F5344CB8AC3E}">
        <p14:creationId xmlns:p14="http://schemas.microsoft.com/office/powerpoint/2010/main" val="36675755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602822"/>
            <a:ext cx="11734634"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400" b="1" dirty="0">
                <a:solidFill>
                  <a:srgbClr val="C00000"/>
                </a:solidFill>
                <a:latin typeface="Century Gothic Regular" charset="0"/>
                <a:ea typeface="Century Gothic Regular" charset="0"/>
                <a:cs typeface="Century Gothic Regular" charset="0"/>
              </a:rPr>
              <a:t>BADAN USAHA JASA KONSTRUKSI </a:t>
            </a:r>
            <a:r>
              <a:rPr lang="en-US" sz="2600" b="1" dirty="0">
                <a:latin typeface="Century Gothic Regular" charset="0"/>
                <a:ea typeface="Century Gothic Regular" charset="0"/>
                <a:cs typeface="Century Gothic Regular" charset="0"/>
              </a:rPr>
              <a:t>DI KAB/KOTA SE-KALTIM</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1079876"/>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 17 </a:t>
            </a:r>
            <a:r>
              <a:rPr lang="en-US" altLang="ko-KR" sz="1100" i="1" dirty="0" err="1">
                <a:solidFill>
                  <a:schemeClr val="tx1"/>
                </a:solidFill>
                <a:latin typeface="Century Gothic" panose="020B0502020202020204" pitchFamily="34" charset="0"/>
                <a:ea typeface="Tahoma" panose="020B0604030504040204" pitchFamily="34" charset="0"/>
                <a:cs typeface="Tahoma" panose="020B0604030504040204" pitchFamily="34" charset="0"/>
              </a:rPr>
              <a:t>Oktober</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 2023</a:t>
            </a:r>
          </a:p>
        </p:txBody>
      </p:sp>
      <p:sp>
        <p:nvSpPr>
          <p:cNvPr id="29" name="Rounded Rectangle 80">
            <a:extLst>
              <a:ext uri="{FF2B5EF4-FFF2-40B4-BE49-F238E27FC236}">
                <a16:creationId xmlns:a16="http://schemas.microsoft.com/office/drawing/2014/main" id="{DEFFB595-3BBF-8D5D-D937-6EB0CC42E574}"/>
              </a:ext>
            </a:extLst>
          </p:cNvPr>
          <p:cNvSpPr/>
          <p:nvPr/>
        </p:nvSpPr>
        <p:spPr>
          <a:xfrm>
            <a:off x="3010013" y="1456216"/>
            <a:ext cx="4470265" cy="725380"/>
          </a:xfrm>
          <a:prstGeom prst="roundRect">
            <a:avLst>
              <a:gd name="adj" fmla="val 50000"/>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Century Gothic" charset="0"/>
                <a:ea typeface="Century Gothic" charset="0"/>
                <a:cs typeface="Century Gothic" charset="0"/>
              </a:rPr>
              <a:t>KBLI 2020 : </a:t>
            </a:r>
            <a:r>
              <a:rPr lang="en-US" sz="1400" b="1" dirty="0">
                <a:solidFill>
                  <a:srgbClr val="FFFFFF"/>
                </a:solidFill>
                <a:latin typeface="Century Gothic" charset="0"/>
                <a:ea typeface="Century Gothic" charset="0"/>
                <a:cs typeface="Century Gothic" charset="0"/>
              </a:rPr>
              <a:t>1</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.757 Badan Usaha Jasa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Konstruksi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graphicFrame>
        <p:nvGraphicFramePr>
          <p:cNvPr id="3" name="Table 2">
            <a:extLst>
              <a:ext uri="{FF2B5EF4-FFF2-40B4-BE49-F238E27FC236}">
                <a16:creationId xmlns:a16="http://schemas.microsoft.com/office/drawing/2014/main" id="{683EF7FA-6D04-A222-D0F6-7D7B75B932FC}"/>
              </a:ext>
            </a:extLst>
          </p:cNvPr>
          <p:cNvGraphicFramePr>
            <a:graphicFrameLocks noGrp="1"/>
          </p:cNvGraphicFramePr>
          <p:nvPr/>
        </p:nvGraphicFramePr>
        <p:xfrm>
          <a:off x="2387698" y="2419871"/>
          <a:ext cx="6177582" cy="3298757"/>
        </p:xfrm>
        <a:graphic>
          <a:graphicData uri="http://schemas.openxmlformats.org/drawingml/2006/table">
            <a:tbl>
              <a:tblPr/>
              <a:tblGrid>
                <a:gridCol w="824756">
                  <a:extLst>
                    <a:ext uri="{9D8B030D-6E8A-4147-A177-3AD203B41FA5}">
                      <a16:colId xmlns:a16="http://schemas.microsoft.com/office/drawing/2014/main" val="3026842118"/>
                    </a:ext>
                  </a:extLst>
                </a:gridCol>
                <a:gridCol w="1940602">
                  <a:extLst>
                    <a:ext uri="{9D8B030D-6E8A-4147-A177-3AD203B41FA5}">
                      <a16:colId xmlns:a16="http://schemas.microsoft.com/office/drawing/2014/main" val="642149125"/>
                    </a:ext>
                  </a:extLst>
                </a:gridCol>
                <a:gridCol w="954129">
                  <a:extLst>
                    <a:ext uri="{9D8B030D-6E8A-4147-A177-3AD203B41FA5}">
                      <a16:colId xmlns:a16="http://schemas.microsoft.com/office/drawing/2014/main" val="2800870296"/>
                    </a:ext>
                  </a:extLst>
                </a:gridCol>
                <a:gridCol w="1196704">
                  <a:extLst>
                    <a:ext uri="{9D8B030D-6E8A-4147-A177-3AD203B41FA5}">
                      <a16:colId xmlns:a16="http://schemas.microsoft.com/office/drawing/2014/main" val="1027497136"/>
                    </a:ext>
                  </a:extLst>
                </a:gridCol>
                <a:gridCol w="1261391">
                  <a:extLst>
                    <a:ext uri="{9D8B030D-6E8A-4147-A177-3AD203B41FA5}">
                      <a16:colId xmlns:a16="http://schemas.microsoft.com/office/drawing/2014/main" val="2489889398"/>
                    </a:ext>
                  </a:extLst>
                </a:gridCol>
              </a:tblGrid>
              <a:tr h="235154">
                <a:tc>
                  <a:txBody>
                    <a:bodyPr/>
                    <a:lstStyle/>
                    <a:p>
                      <a:pPr algn="ctr" fontAlgn="ctr"/>
                      <a:r>
                        <a:rPr lang="en-US" sz="1400" b="1" i="0" u="none" strike="noStrike" dirty="0" err="1">
                          <a:solidFill>
                            <a:srgbClr val="000000"/>
                          </a:solidFill>
                          <a:effectLst/>
                          <a:latin typeface="Calibri" panose="020F0502020204030204" pitchFamily="34" charset="0"/>
                        </a:rPr>
                        <a:t>Nomor</a:t>
                      </a:r>
                      <a:endParaRPr lang="en-US" sz="1400" b="1"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000000"/>
                          </a:solidFill>
                          <a:effectLst/>
                          <a:latin typeface="Calibri" panose="020F0502020204030204" pitchFamily="34" charset="0"/>
                        </a:rPr>
                        <a:t>Kabupaten / Kota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000000"/>
                          </a:solidFill>
                          <a:effectLst/>
                          <a:latin typeface="Calibri" panose="020F0502020204030204" pitchFamily="34" charset="0"/>
                        </a:rPr>
                        <a:t>Konsultan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000000"/>
                          </a:solidFill>
                          <a:effectLst/>
                          <a:latin typeface="Calibri" panose="020F0502020204030204" pitchFamily="34" charset="0"/>
                        </a:rPr>
                        <a:t>Kontraktor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400" b="1" i="0" u="none" strike="noStrike">
                          <a:solidFill>
                            <a:srgbClr val="000000"/>
                          </a:solidFill>
                          <a:effectLst/>
                          <a:latin typeface="Calibri" panose="020F0502020204030204" pitchFamily="34" charset="0"/>
                        </a:rPr>
                        <a:t>Jumlah BUJK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29442456"/>
                  </a:ext>
                </a:extLst>
              </a:tr>
              <a:tr h="235154">
                <a:tc>
                  <a:txBody>
                    <a:bodyPr/>
                    <a:lstStyle/>
                    <a:p>
                      <a:pPr algn="ctr" fontAlgn="ctr"/>
                      <a:r>
                        <a:rPr lang="en-US" sz="1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272934"/>
                  </a:ext>
                </a:extLst>
              </a:tr>
              <a:tr h="235154">
                <a:tc>
                  <a:txBody>
                    <a:bodyPr/>
                    <a:lstStyle/>
                    <a:p>
                      <a:pPr algn="ctr" fontAlgn="b"/>
                      <a:r>
                        <a:rPr lang="en-US" sz="1400" b="0" i="0" u="none" strike="noStrike" dirty="0">
                          <a:solidFill>
                            <a:srgbClr val="000000"/>
                          </a:solidFill>
                          <a:effectLst/>
                          <a:latin typeface="Calibri" panose="020F0502020204030204" pitchFamily="34" charset="0"/>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Kab</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Berau</a:t>
                      </a:r>
                      <a:endParaRPr lang="en-US" sz="1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567129"/>
                  </a:ext>
                </a:extLst>
              </a:tr>
              <a:tr h="235154">
                <a:tc>
                  <a:txBody>
                    <a:bodyPr/>
                    <a:lstStyle/>
                    <a:p>
                      <a:pPr algn="ctr" fontAlgn="b"/>
                      <a:r>
                        <a:rPr lang="en-US" sz="1400" b="0" i="0" u="none" strike="noStrike">
                          <a:solidFill>
                            <a:srgbClr val="000000"/>
                          </a:solidFill>
                          <a:effectLst/>
                          <a:latin typeface="Calibri" panose="020F0502020204030204" pitchFamily="34" charset="0"/>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Kab</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Kutai</a:t>
                      </a:r>
                      <a:r>
                        <a:rPr lang="en-US" sz="1400" b="0" i="0" u="none" strike="noStrike" dirty="0">
                          <a:solidFill>
                            <a:srgbClr val="000000"/>
                          </a:solidFill>
                          <a:effectLst/>
                          <a:latin typeface="Calibri" panose="020F0502020204030204" pitchFamily="34" charset="0"/>
                        </a:rPr>
                        <a:t> Barat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562766"/>
                  </a:ext>
                </a:extLst>
              </a:tr>
              <a:tr h="235154">
                <a:tc>
                  <a:txBody>
                    <a:bodyPr/>
                    <a:lstStyle/>
                    <a:p>
                      <a:pPr algn="ctr" fontAlgn="b"/>
                      <a:r>
                        <a:rPr lang="en-US" sz="1400" b="0" i="0" u="none" strike="noStrike">
                          <a:solidFill>
                            <a:srgbClr val="000000"/>
                          </a:solidFill>
                          <a:effectLst/>
                          <a:latin typeface="Calibri" panose="020F0502020204030204" pitchFamily="34" charset="0"/>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Kab</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Kutai</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Kertanegara</a:t>
                      </a:r>
                      <a:endParaRPr lang="en-US" sz="1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212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746885"/>
                  </a:ext>
                </a:extLst>
              </a:tr>
              <a:tr h="235154">
                <a:tc>
                  <a:txBody>
                    <a:bodyPr/>
                    <a:lstStyle/>
                    <a:p>
                      <a:pPr algn="ctr" fontAlgn="b"/>
                      <a:r>
                        <a:rPr lang="en-US" sz="1400" b="0" i="0" u="none" strike="noStrike">
                          <a:solidFill>
                            <a:srgbClr val="000000"/>
                          </a:solidFill>
                          <a:effectLst/>
                          <a:latin typeface="Calibri" panose="020F0502020204030204" pitchFamily="34" charset="0"/>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Kab</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Kutai</a:t>
                      </a:r>
                      <a:r>
                        <a:rPr lang="en-US" sz="1400" b="0" i="0" u="none" strike="noStrike" dirty="0">
                          <a:solidFill>
                            <a:srgbClr val="000000"/>
                          </a:solidFill>
                          <a:effectLst/>
                          <a:latin typeface="Calibri" panose="020F0502020204030204" pitchFamily="34" charset="0"/>
                        </a:rPr>
                        <a:t> Timur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304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575207"/>
                  </a:ext>
                </a:extLst>
              </a:tr>
              <a:tr h="235154">
                <a:tc>
                  <a:txBody>
                    <a:bodyPr/>
                    <a:lstStyle/>
                    <a:p>
                      <a:pPr algn="ctr" fontAlgn="b"/>
                      <a:r>
                        <a:rPr lang="en-US" sz="1400" b="0" i="0" u="none" strike="noStrike">
                          <a:solidFill>
                            <a:srgbClr val="000000"/>
                          </a:solidFill>
                          <a:effectLst/>
                          <a:latin typeface="Calibri" panose="020F0502020204030204" pitchFamily="34" charset="0"/>
                        </a:rPr>
                        <a:t>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Kab</a:t>
                      </a:r>
                      <a:r>
                        <a:rPr lang="en-US" sz="1400" b="0" i="0" u="none" strike="noStrike" dirty="0">
                          <a:solidFill>
                            <a:srgbClr val="000000"/>
                          </a:solidFill>
                          <a:effectLst/>
                          <a:latin typeface="Calibri" panose="020F0502020204030204" pitchFamily="34" charset="0"/>
                        </a:rPr>
                        <a:t>. Mahakam Ulu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3862717"/>
                  </a:ext>
                </a:extLst>
              </a:tr>
              <a:tr h="235154">
                <a:tc>
                  <a:txBody>
                    <a:bodyPr/>
                    <a:lstStyle/>
                    <a:p>
                      <a:pPr algn="ctr" fontAlgn="b"/>
                      <a:r>
                        <a:rPr lang="en-US" sz="1400" b="0" i="0" u="none" strike="noStrike">
                          <a:solidFill>
                            <a:srgbClr val="000000"/>
                          </a:solidFill>
                          <a:effectLst/>
                          <a:latin typeface="Calibri" panose="020F0502020204030204" pitchFamily="34" charset="0"/>
                        </a:rPr>
                        <a:t>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Kab</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Paser</a:t>
                      </a:r>
                      <a:endParaRPr lang="en-US" sz="1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137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630106"/>
                  </a:ext>
                </a:extLst>
              </a:tr>
              <a:tr h="235154">
                <a:tc>
                  <a:txBody>
                    <a:bodyPr/>
                    <a:lstStyle/>
                    <a:p>
                      <a:pPr algn="ctr" fontAlgn="b"/>
                      <a:r>
                        <a:rPr lang="en-US" sz="1400" b="0" i="0" u="none" strike="noStrike">
                          <a:solidFill>
                            <a:srgbClr val="000000"/>
                          </a:solidFill>
                          <a:effectLst/>
                          <a:latin typeface="Calibri" panose="020F0502020204030204" pitchFamily="34" charset="0"/>
                        </a:rPr>
                        <a:t>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Kab</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Penajam</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Paser</a:t>
                      </a:r>
                      <a:r>
                        <a:rPr lang="en-US" sz="1400" b="0" i="0" u="none" strike="noStrike" dirty="0">
                          <a:solidFill>
                            <a:srgbClr val="000000"/>
                          </a:solidFill>
                          <a:effectLst/>
                          <a:latin typeface="Calibri" panose="020F0502020204030204" pitchFamily="34" charset="0"/>
                        </a:rPr>
                        <a:t> Utara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51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564051"/>
                  </a:ext>
                </a:extLst>
              </a:tr>
              <a:tr h="235154">
                <a:tc>
                  <a:txBody>
                    <a:bodyPr/>
                    <a:lstStyle/>
                    <a:p>
                      <a:pPr algn="ctr" fontAlgn="b"/>
                      <a:r>
                        <a:rPr lang="en-US" sz="1400" b="0" i="0" u="none" strike="noStrike">
                          <a:solidFill>
                            <a:srgbClr val="000000"/>
                          </a:solidFill>
                          <a:effectLst/>
                          <a:latin typeface="Calibri" panose="020F0502020204030204" pitchFamily="34" charset="0"/>
                        </a:rPr>
                        <a:t>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Kota Balikpapan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306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106893"/>
                  </a:ext>
                </a:extLst>
              </a:tr>
              <a:tr h="235154">
                <a:tc>
                  <a:txBody>
                    <a:bodyPr/>
                    <a:lstStyle/>
                    <a:p>
                      <a:pPr algn="ctr" fontAlgn="b"/>
                      <a:r>
                        <a:rPr lang="en-US" sz="1400" b="0" i="0" u="none" strike="noStrike">
                          <a:solidFill>
                            <a:srgbClr val="000000"/>
                          </a:solidFill>
                          <a:effectLst/>
                          <a:latin typeface="Calibri" panose="020F0502020204030204" pitchFamily="34" charset="0"/>
                        </a:rPr>
                        <a:t>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Kota </a:t>
                      </a:r>
                      <a:r>
                        <a:rPr lang="en-US" sz="1400" b="0" i="0" u="none" strike="noStrike" dirty="0" err="1">
                          <a:solidFill>
                            <a:srgbClr val="000000"/>
                          </a:solidFill>
                          <a:effectLst/>
                          <a:latin typeface="Calibri" panose="020F0502020204030204" pitchFamily="34" charset="0"/>
                        </a:rPr>
                        <a:t>Bontang</a:t>
                      </a:r>
                      <a:endParaRPr lang="en-US" sz="1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075408"/>
                  </a:ext>
                </a:extLst>
              </a:tr>
              <a:tr h="235154">
                <a:tc>
                  <a:txBody>
                    <a:bodyPr/>
                    <a:lstStyle/>
                    <a:p>
                      <a:pPr algn="ctr" fontAlgn="b"/>
                      <a:r>
                        <a:rPr lang="en-US" sz="1400" b="0" i="0" u="none" strike="noStrike">
                          <a:solidFill>
                            <a:srgbClr val="000000"/>
                          </a:solidFill>
                          <a:effectLst/>
                          <a:latin typeface="Calibri" panose="020F0502020204030204" pitchFamily="34" charset="0"/>
                        </a:rPr>
                        <a:t>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Kota </a:t>
                      </a:r>
                      <a:r>
                        <a:rPr lang="en-US" sz="1400" b="0" i="0" u="none" strike="noStrike" dirty="0" err="1">
                          <a:solidFill>
                            <a:srgbClr val="000000"/>
                          </a:solidFill>
                          <a:effectLst/>
                          <a:latin typeface="Calibri" panose="020F0502020204030204" pitchFamily="34" charset="0"/>
                        </a:rPr>
                        <a:t>Samarinda</a:t>
                      </a:r>
                      <a:endParaRPr lang="en-US" sz="1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458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799946"/>
                  </a:ext>
                </a:extLst>
              </a:tr>
              <a:tr h="235154">
                <a:tc>
                  <a:txBody>
                    <a:bodyPr/>
                    <a:lstStyle/>
                    <a:p>
                      <a:pPr algn="ctr" fontAlgn="b"/>
                      <a:r>
                        <a:rPr lang="en-US" sz="1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034545"/>
                  </a:ext>
                </a:extLst>
              </a:tr>
              <a:tr h="241755">
                <a:tc>
                  <a:txBody>
                    <a:bodyPr/>
                    <a:lstStyle/>
                    <a:p>
                      <a:pPr algn="ctr" fontAlgn="b"/>
                      <a:r>
                        <a:rPr lang="en-US" sz="14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400" b="1" i="0" u="none" strike="noStrike" dirty="0">
                          <a:solidFill>
                            <a:srgbClr val="000000"/>
                          </a:solidFill>
                          <a:effectLst/>
                          <a:latin typeface="Calibri" panose="020F0502020204030204" pitchFamily="34" charset="0"/>
                        </a:rPr>
                        <a:t> </a:t>
                      </a:r>
                      <a:r>
                        <a:rPr lang="en-US" sz="1400" b="1" i="0" u="none" strike="noStrike" dirty="0" err="1">
                          <a:solidFill>
                            <a:srgbClr val="000000"/>
                          </a:solidFill>
                          <a:effectLst/>
                          <a:latin typeface="Calibri" panose="020F0502020204030204" pitchFamily="34" charset="0"/>
                        </a:rPr>
                        <a:t>Jumlah</a:t>
                      </a:r>
                      <a:r>
                        <a:rPr lang="en-US" sz="1400" b="1" i="0" u="none" strike="noStrike" dirty="0">
                          <a:solidFill>
                            <a:srgbClr val="000000"/>
                          </a:solidFill>
                          <a:effectLst/>
                          <a:latin typeface="Calibri" panose="020F0502020204030204" pitchFamily="34" charset="0"/>
                        </a:rPr>
                        <a:t> BUJK di </a:t>
                      </a:r>
                      <a:r>
                        <a:rPr lang="en-US" sz="1400" b="1" i="0" u="none" strike="noStrike" dirty="0" err="1">
                          <a:solidFill>
                            <a:srgbClr val="000000"/>
                          </a:solidFill>
                          <a:effectLst/>
                          <a:latin typeface="Calibri" panose="020F0502020204030204" pitchFamily="34" charset="0"/>
                        </a:rPr>
                        <a:t>kaltim</a:t>
                      </a:r>
                      <a:endParaRPr lang="en-US" sz="14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a:solidFill>
                            <a:srgbClr val="000000"/>
                          </a:solidFill>
                          <a:effectLst/>
                          <a:latin typeface="Calibri" panose="020F0502020204030204" pitchFamily="34" charset="0"/>
                        </a:rPr>
                        <a:t>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a:solidFill>
                            <a:srgbClr val="000000"/>
                          </a:solidFill>
                          <a:effectLst/>
                          <a:latin typeface="Calibri" panose="020F0502020204030204" pitchFamily="34" charset="0"/>
                        </a:rPr>
                        <a:t>1578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1" i="0" u="none" strike="noStrike" dirty="0">
                          <a:solidFill>
                            <a:srgbClr val="000000"/>
                          </a:solidFill>
                          <a:effectLst/>
                          <a:latin typeface="Calibri" panose="020F0502020204030204" pitchFamily="34" charset="0"/>
                        </a:rPr>
                        <a:t>1757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35374944"/>
                  </a:ext>
                </a:extLst>
              </a:tr>
            </a:tbl>
          </a:graphicData>
        </a:graphic>
      </p:graphicFrame>
    </p:spTree>
    <p:extLst>
      <p:ext uri="{BB962C8B-B14F-4D97-AF65-F5344CB8AC3E}">
        <p14:creationId xmlns:p14="http://schemas.microsoft.com/office/powerpoint/2010/main" val="40914103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602822"/>
            <a:ext cx="11245370"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400" b="1" dirty="0">
                <a:solidFill>
                  <a:srgbClr val="C00000"/>
                </a:solidFill>
                <a:latin typeface="Century Gothic Regular" charset="0"/>
                <a:ea typeface="Century Gothic Regular" charset="0"/>
                <a:cs typeface="Century Gothic Regular" charset="0"/>
              </a:rPr>
              <a:t>BADAN USAHA JASA KONSTRUKSI </a:t>
            </a:r>
            <a:r>
              <a:rPr lang="en-US" sz="2600" b="1" dirty="0">
                <a:latin typeface="Century Gothic Regular" charset="0"/>
                <a:ea typeface="Century Gothic Regular" charset="0"/>
                <a:cs typeface="Century Gothic Regular" charset="0"/>
              </a:rPr>
              <a:t>DI KALIMANTAN TIMUR</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1079876"/>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 17 </a:t>
            </a:r>
            <a:r>
              <a:rPr lang="en-US" altLang="ko-KR" sz="1100" i="1" dirty="0" err="1">
                <a:solidFill>
                  <a:schemeClr val="tx1"/>
                </a:solidFill>
                <a:latin typeface="Century Gothic" panose="020B0502020202020204" pitchFamily="34" charset="0"/>
                <a:ea typeface="Tahoma" panose="020B0604030504040204" pitchFamily="34" charset="0"/>
                <a:cs typeface="Tahoma" panose="020B0604030504040204" pitchFamily="34" charset="0"/>
              </a:rPr>
              <a:t>Oktober</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 2023</a:t>
            </a:r>
          </a:p>
        </p:txBody>
      </p:sp>
      <p:sp>
        <p:nvSpPr>
          <p:cNvPr id="2" name="Rounded Rectangle 80">
            <a:extLst>
              <a:ext uri="{FF2B5EF4-FFF2-40B4-BE49-F238E27FC236}">
                <a16:creationId xmlns:a16="http://schemas.microsoft.com/office/drawing/2014/main" id="{21E91F2F-8A53-0AE2-F3ED-35EACBE88AFD}"/>
              </a:ext>
            </a:extLst>
          </p:cNvPr>
          <p:cNvSpPr/>
          <p:nvPr/>
        </p:nvSpPr>
        <p:spPr>
          <a:xfrm>
            <a:off x="651422" y="3318412"/>
            <a:ext cx="3642993" cy="100342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FFFFFF"/>
                </a:solidFill>
                <a:latin typeface="Century Gothic" charset="0"/>
                <a:ea typeface="Century Gothic" charset="0"/>
                <a:cs typeface="Century Gothic" charset="0"/>
              </a:rPr>
              <a:t>Jenis</a:t>
            </a:r>
            <a:r>
              <a:rPr lang="en-US" sz="1400" dirty="0">
                <a:solidFill>
                  <a:srgbClr val="FFFFFF"/>
                </a:solidFill>
                <a:latin typeface="Century Gothic" charset="0"/>
                <a:ea typeface="Century Gothic" charset="0"/>
                <a:cs typeface="Century Gothic" charset="0"/>
              </a:rPr>
              <a:t> BU </a:t>
            </a:r>
            <a:r>
              <a:rPr lang="en-US" sz="1400" dirty="0" err="1">
                <a:solidFill>
                  <a:srgbClr val="FFFFFF"/>
                </a:solidFill>
                <a:latin typeface="Century Gothic" charset="0"/>
                <a:ea typeface="Century Gothic" charset="0"/>
                <a:cs typeface="Century Gothic" charset="0"/>
              </a:rPr>
              <a:t>Persubklasifikasi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Konsultan</a:t>
            </a:r>
            <a:r>
              <a:rPr lang="en-US" sz="1400" b="1" dirty="0">
                <a:solidFill>
                  <a:srgbClr val="FFFFFF"/>
                </a:solidFill>
                <a:latin typeface="Century Gothic" charset="0"/>
                <a:ea typeface="Century Gothic" charset="0"/>
                <a:cs typeface="Century Gothic" charset="0"/>
              </a:rPr>
              <a:t>		 : 548</a:t>
            </a: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Kontraktor</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 </a:t>
            </a:r>
            <a:r>
              <a:rPr lang="en-US" sz="1400" b="1" dirty="0">
                <a:solidFill>
                  <a:srgbClr val="FFFFFF"/>
                </a:solidFill>
                <a:latin typeface="Century Gothic" charset="0"/>
                <a:ea typeface="Century Gothic" charset="0"/>
                <a:cs typeface="Century Gothic" charset="0"/>
              </a:rPr>
              <a:t>4.796</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Terintegrasi</a:t>
            </a:r>
            <a:r>
              <a:rPr lang="en-US" sz="1400" b="1" dirty="0">
                <a:solidFill>
                  <a:srgbClr val="FFFFFF"/>
                </a:solidFill>
                <a:latin typeface="Century Gothic" charset="0"/>
                <a:ea typeface="Century Gothic" charset="0"/>
                <a:cs typeface="Century Gothic" charset="0"/>
              </a:rPr>
              <a:t>	 : 4</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29" name="Rounded Rectangle 80">
            <a:extLst>
              <a:ext uri="{FF2B5EF4-FFF2-40B4-BE49-F238E27FC236}">
                <a16:creationId xmlns:a16="http://schemas.microsoft.com/office/drawing/2014/main" id="{DEFFB595-3BBF-8D5D-D937-6EB0CC42E574}"/>
              </a:ext>
            </a:extLst>
          </p:cNvPr>
          <p:cNvSpPr/>
          <p:nvPr/>
        </p:nvSpPr>
        <p:spPr>
          <a:xfrm>
            <a:off x="3918955" y="2073028"/>
            <a:ext cx="4470265" cy="7253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KBLI 2020 : 5.348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Subklasifikasi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30" name="Rounded Rectangle 80">
            <a:extLst>
              <a:ext uri="{FF2B5EF4-FFF2-40B4-BE49-F238E27FC236}">
                <a16:creationId xmlns:a16="http://schemas.microsoft.com/office/drawing/2014/main" id="{6679DC95-C7C0-10E3-4FFD-ABEAE77DE391}"/>
              </a:ext>
            </a:extLst>
          </p:cNvPr>
          <p:cNvSpPr/>
          <p:nvPr/>
        </p:nvSpPr>
        <p:spPr>
          <a:xfrm>
            <a:off x="4465786" y="3162632"/>
            <a:ext cx="3642993" cy="140211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FFFFFF"/>
                </a:solidFill>
                <a:latin typeface="Century Gothic" charset="0"/>
                <a:ea typeface="Century Gothic" charset="0"/>
                <a:cs typeface="Century Gothic" charset="0"/>
              </a:rPr>
              <a:t>Kualifikasi</a:t>
            </a:r>
            <a:r>
              <a:rPr lang="en-US" sz="1400" dirty="0">
                <a:solidFill>
                  <a:srgbClr val="FFFFFF"/>
                </a:solidFill>
                <a:latin typeface="Century Gothic" charset="0"/>
                <a:ea typeface="Century Gothic" charset="0"/>
                <a:cs typeface="Century Gothic" charset="0"/>
              </a:rPr>
              <a:t> </a:t>
            </a:r>
            <a:r>
              <a:rPr lang="en-US" sz="1400" dirty="0" err="1">
                <a:solidFill>
                  <a:srgbClr val="FFFFFF"/>
                </a:solidFill>
                <a:latin typeface="Century Gothic" charset="0"/>
                <a:ea typeface="Century Gothic" charset="0"/>
                <a:cs typeface="Century Gothic" charset="0"/>
              </a:rPr>
              <a:t>Perbadan</a:t>
            </a:r>
            <a:r>
              <a:rPr lang="en-US" sz="1400" dirty="0">
                <a:solidFill>
                  <a:srgbClr val="FFFFFF"/>
                </a:solidFill>
                <a:latin typeface="Century Gothic" charset="0"/>
                <a:ea typeface="Century Gothic" charset="0"/>
                <a:cs typeface="Century Gothic" charset="0"/>
              </a:rPr>
              <a:t> </a:t>
            </a:r>
            <a:r>
              <a:rPr lang="en-US" sz="1400" dirty="0" err="1">
                <a:solidFill>
                  <a:srgbClr val="FFFFFF"/>
                </a:solidFill>
                <a:latin typeface="Century Gothic" charset="0"/>
                <a:ea typeface="Century Gothic" charset="0"/>
                <a:cs typeface="Century Gothic" charset="0"/>
              </a:rPr>
              <a:t>Persubklas</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FFFFFF"/>
                </a:solidFill>
                <a:latin typeface="Century Gothic" charset="0"/>
                <a:ea typeface="Century Gothic" charset="0"/>
                <a:cs typeface="Century Gothic" charset="0"/>
              </a:rPr>
              <a:t>Besar</a:t>
            </a:r>
            <a:r>
              <a:rPr lang="en-US" sz="1400" b="1" dirty="0">
                <a:solidFill>
                  <a:srgbClr val="FFFFFF"/>
                </a:solidFill>
                <a:latin typeface="Century Gothic" charset="0"/>
                <a:ea typeface="Century Gothic" charset="0"/>
                <a:cs typeface="Century Gothic" charset="0"/>
              </a:rPr>
              <a:t>		 : 42</a:t>
            </a: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Menengah</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 204</a:t>
            </a:r>
          </a:p>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Kecil		 : 4.942</a:t>
            </a:r>
          </a:p>
          <a:p>
            <a:pPr marR="0" lvl="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Spesialis</a:t>
            </a:r>
            <a:r>
              <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 160</a:t>
            </a:r>
          </a:p>
        </p:txBody>
      </p:sp>
      <p:sp>
        <p:nvSpPr>
          <p:cNvPr id="31" name="Rounded Rectangle 80">
            <a:extLst>
              <a:ext uri="{FF2B5EF4-FFF2-40B4-BE49-F238E27FC236}">
                <a16:creationId xmlns:a16="http://schemas.microsoft.com/office/drawing/2014/main" id="{83E58E77-6BCE-4177-68BC-14F5E785A97B}"/>
              </a:ext>
            </a:extLst>
          </p:cNvPr>
          <p:cNvSpPr/>
          <p:nvPr/>
        </p:nvSpPr>
        <p:spPr>
          <a:xfrm>
            <a:off x="8389220" y="3341432"/>
            <a:ext cx="3642993" cy="100342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Bentuk</a:t>
            </a:r>
            <a:r>
              <a:rPr kumimoji="0" lang="en-US" sz="140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 BUJK</a:t>
            </a:r>
          </a:p>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BUJK	 : 5.348</a:t>
            </a:r>
          </a:p>
        </p:txBody>
      </p:sp>
    </p:spTree>
    <p:extLst>
      <p:ext uri="{BB962C8B-B14F-4D97-AF65-F5344CB8AC3E}">
        <p14:creationId xmlns:p14="http://schemas.microsoft.com/office/powerpoint/2010/main" val="1999114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152566" y="602822"/>
            <a:ext cx="11245370"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400" b="1" dirty="0">
                <a:solidFill>
                  <a:srgbClr val="C00000"/>
                </a:solidFill>
                <a:latin typeface="Century Gothic Regular" charset="0"/>
                <a:ea typeface="Century Gothic Regular" charset="0"/>
                <a:cs typeface="Century Gothic Regular" charset="0"/>
              </a:rPr>
              <a:t>BADAN USAHA JASA KONSTRUKSI </a:t>
            </a:r>
            <a:r>
              <a:rPr lang="en-US" sz="2600" b="1" dirty="0">
                <a:latin typeface="Century Gothic Regular" charset="0"/>
                <a:ea typeface="Century Gothic Regular" charset="0"/>
                <a:cs typeface="Century Gothic Regular" charset="0"/>
              </a:rPr>
              <a:t>DI KALIMANTAN TIMUR</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152566" y="1079876"/>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 17 </a:t>
            </a:r>
            <a:r>
              <a:rPr lang="en-US" altLang="ko-KR" sz="1100" i="1" dirty="0" err="1">
                <a:solidFill>
                  <a:schemeClr val="tx1"/>
                </a:solidFill>
                <a:latin typeface="Century Gothic" panose="020B0502020202020204" pitchFamily="34" charset="0"/>
                <a:ea typeface="Tahoma" panose="020B0604030504040204" pitchFamily="34" charset="0"/>
                <a:cs typeface="Tahoma" panose="020B0604030504040204" pitchFamily="34" charset="0"/>
              </a:rPr>
              <a:t>Oktober</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 2023</a:t>
            </a:r>
          </a:p>
        </p:txBody>
      </p:sp>
      <p:sp>
        <p:nvSpPr>
          <p:cNvPr id="29" name="Rounded Rectangle 80">
            <a:extLst>
              <a:ext uri="{FF2B5EF4-FFF2-40B4-BE49-F238E27FC236}">
                <a16:creationId xmlns:a16="http://schemas.microsoft.com/office/drawing/2014/main" id="{DEFFB595-3BBF-8D5D-D937-6EB0CC42E574}"/>
              </a:ext>
            </a:extLst>
          </p:cNvPr>
          <p:cNvSpPr/>
          <p:nvPr/>
        </p:nvSpPr>
        <p:spPr>
          <a:xfrm>
            <a:off x="3640062" y="1491772"/>
            <a:ext cx="4470265" cy="7253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Century Gothic" charset="0"/>
                <a:ea typeface="Century Gothic" charset="0"/>
                <a:cs typeface="Century Gothic" charset="0"/>
              </a:rPr>
              <a:t>KBLI 2020 : 5.348 </a:t>
            </a:r>
            <a:r>
              <a:rPr kumimoji="0" lang="en-US" sz="1400" b="1" i="0" u="none" strike="noStrike" kern="1200" cap="none" spc="0" normalizeH="0" baseline="0" noProof="0" dirty="0" err="1">
                <a:ln>
                  <a:noFill/>
                </a:ln>
                <a:solidFill>
                  <a:srgbClr val="FFFFFF"/>
                </a:solidFill>
                <a:effectLst/>
                <a:uLnTx/>
                <a:uFillTx/>
                <a:latin typeface="Century Gothic" charset="0"/>
                <a:ea typeface="Century Gothic" charset="0"/>
                <a:cs typeface="Century Gothic" charset="0"/>
              </a:rPr>
              <a:t>Subklasifikasi</a:t>
            </a:r>
            <a:endParaRPr kumimoji="0" lang="en-US" sz="1400" b="1"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graphicFrame>
        <p:nvGraphicFramePr>
          <p:cNvPr id="2" name="Table 1">
            <a:extLst>
              <a:ext uri="{FF2B5EF4-FFF2-40B4-BE49-F238E27FC236}">
                <a16:creationId xmlns:a16="http://schemas.microsoft.com/office/drawing/2014/main" id="{D2DFBC0E-76DA-9BBB-9AC9-B7A0CE4C70C7}"/>
              </a:ext>
            </a:extLst>
          </p:cNvPr>
          <p:cNvGraphicFramePr>
            <a:graphicFrameLocks noGrp="1"/>
          </p:cNvGraphicFramePr>
          <p:nvPr/>
        </p:nvGraphicFramePr>
        <p:xfrm>
          <a:off x="1556657" y="2488719"/>
          <a:ext cx="8035850" cy="3632050"/>
        </p:xfrm>
        <a:graphic>
          <a:graphicData uri="http://schemas.openxmlformats.org/drawingml/2006/table">
            <a:tbl>
              <a:tblPr/>
              <a:tblGrid>
                <a:gridCol w="807920">
                  <a:extLst>
                    <a:ext uri="{9D8B030D-6E8A-4147-A177-3AD203B41FA5}">
                      <a16:colId xmlns:a16="http://schemas.microsoft.com/office/drawing/2014/main" val="539601348"/>
                    </a:ext>
                  </a:extLst>
                </a:gridCol>
                <a:gridCol w="3330081">
                  <a:extLst>
                    <a:ext uri="{9D8B030D-6E8A-4147-A177-3AD203B41FA5}">
                      <a16:colId xmlns:a16="http://schemas.microsoft.com/office/drawing/2014/main" val="217094164"/>
                    </a:ext>
                  </a:extLst>
                </a:gridCol>
                <a:gridCol w="1089920">
                  <a:extLst>
                    <a:ext uri="{9D8B030D-6E8A-4147-A177-3AD203B41FA5}">
                      <a16:colId xmlns:a16="http://schemas.microsoft.com/office/drawing/2014/main" val="3911814905"/>
                    </a:ext>
                  </a:extLst>
                </a:gridCol>
                <a:gridCol w="1367018">
                  <a:extLst>
                    <a:ext uri="{9D8B030D-6E8A-4147-A177-3AD203B41FA5}">
                      <a16:colId xmlns:a16="http://schemas.microsoft.com/office/drawing/2014/main" val="2633449453"/>
                    </a:ext>
                  </a:extLst>
                </a:gridCol>
                <a:gridCol w="1440911">
                  <a:extLst>
                    <a:ext uri="{9D8B030D-6E8A-4147-A177-3AD203B41FA5}">
                      <a16:colId xmlns:a16="http://schemas.microsoft.com/office/drawing/2014/main" val="995403124"/>
                    </a:ext>
                  </a:extLst>
                </a:gridCol>
              </a:tblGrid>
              <a:tr h="258913">
                <a:tc>
                  <a:txBody>
                    <a:bodyPr/>
                    <a:lstStyle/>
                    <a:p>
                      <a:pPr algn="ctr" fontAlgn="ctr"/>
                      <a:r>
                        <a:rPr lang="en-US" sz="1600" b="1" i="0" u="none" strike="noStrike" dirty="0" err="1">
                          <a:solidFill>
                            <a:srgbClr val="000000"/>
                          </a:solidFill>
                          <a:effectLst/>
                          <a:latin typeface="Calibri" panose="020F0502020204030204" pitchFamily="34" charset="0"/>
                        </a:rPr>
                        <a:t>Nomor</a:t>
                      </a:r>
                      <a:endParaRPr lang="en-US" sz="1600" b="1"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dirty="0" err="1">
                          <a:solidFill>
                            <a:srgbClr val="000000"/>
                          </a:solidFill>
                          <a:effectLst/>
                          <a:latin typeface="Calibri" panose="020F0502020204030204" pitchFamily="34" charset="0"/>
                        </a:rPr>
                        <a:t>Kabupaten</a:t>
                      </a:r>
                      <a:r>
                        <a:rPr lang="en-US" sz="1600" b="1" i="0" u="none" strike="noStrike" dirty="0">
                          <a:solidFill>
                            <a:srgbClr val="000000"/>
                          </a:solidFill>
                          <a:effectLst/>
                          <a:latin typeface="Calibri" panose="020F0502020204030204" pitchFamily="34" charset="0"/>
                        </a:rPr>
                        <a:t> / Kota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a:solidFill>
                            <a:srgbClr val="000000"/>
                          </a:solidFill>
                          <a:effectLst/>
                          <a:latin typeface="Calibri" panose="020F0502020204030204" pitchFamily="34" charset="0"/>
                        </a:rPr>
                        <a:t>Konsultan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a:solidFill>
                            <a:srgbClr val="000000"/>
                          </a:solidFill>
                          <a:effectLst/>
                          <a:latin typeface="Calibri" panose="020F0502020204030204" pitchFamily="34" charset="0"/>
                        </a:rPr>
                        <a:t>Kontraktor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a:solidFill>
                            <a:srgbClr val="000000"/>
                          </a:solidFill>
                          <a:effectLst/>
                          <a:latin typeface="Calibri" panose="020F0502020204030204" pitchFamily="34" charset="0"/>
                        </a:rPr>
                        <a:t>Jumlah BUJK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78029241"/>
                  </a:ext>
                </a:extLst>
              </a:tr>
              <a:tr h="258913">
                <a:tc>
                  <a:txBody>
                    <a:bodyPr/>
                    <a:lstStyle/>
                    <a:p>
                      <a:pPr algn="ctr" fontAlgn="ctr"/>
                      <a:r>
                        <a:rPr lang="en-US" sz="16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7666123"/>
                  </a:ext>
                </a:extLst>
              </a:tr>
              <a:tr h="258913">
                <a:tc>
                  <a:txBody>
                    <a:bodyPr/>
                    <a:lstStyle/>
                    <a:p>
                      <a:pPr algn="ctr" fontAlgn="b"/>
                      <a:r>
                        <a:rPr lang="en-US" sz="1600" b="0" i="0" u="none" strike="noStrike">
                          <a:solidFill>
                            <a:srgbClr val="000000"/>
                          </a:solidFill>
                          <a:effectLst/>
                          <a:latin typeface="Calibri" panose="020F0502020204030204" pitchFamily="34" charset="0"/>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Berau</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351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176796"/>
                  </a:ext>
                </a:extLst>
              </a:tr>
              <a:tr h="258913">
                <a:tc>
                  <a:txBody>
                    <a:bodyPr/>
                    <a:lstStyle/>
                    <a:p>
                      <a:pPr algn="ctr" fontAlgn="b"/>
                      <a:r>
                        <a:rPr lang="en-US" sz="1600" b="0" i="0" u="none" strike="noStrike">
                          <a:solidFill>
                            <a:srgbClr val="000000"/>
                          </a:solidFill>
                          <a:effectLst/>
                          <a:latin typeface="Calibri" panose="020F0502020204030204" pitchFamily="34" charset="0"/>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Barat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725707"/>
                  </a:ext>
                </a:extLst>
              </a:tr>
              <a:tr h="258913">
                <a:tc>
                  <a:txBody>
                    <a:bodyPr/>
                    <a:lstStyle/>
                    <a:p>
                      <a:pPr algn="ctr" fontAlgn="b"/>
                      <a:r>
                        <a:rPr lang="en-US" sz="1600" b="0" i="0" u="none" strike="noStrike">
                          <a:solidFill>
                            <a:srgbClr val="000000"/>
                          </a:solidFill>
                          <a:effectLst/>
                          <a:latin typeface="Calibri" panose="020F0502020204030204" pitchFamily="34" charset="0"/>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Kertanegara</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564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631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455066"/>
                  </a:ext>
                </a:extLst>
              </a:tr>
              <a:tr h="258913">
                <a:tc>
                  <a:txBody>
                    <a:bodyPr/>
                    <a:lstStyle/>
                    <a:p>
                      <a:pPr algn="ctr" fontAlgn="b"/>
                      <a:r>
                        <a:rPr lang="en-US" sz="1600" b="0" i="0" u="none" strike="noStrike">
                          <a:solidFill>
                            <a:srgbClr val="000000"/>
                          </a:solidFill>
                          <a:effectLst/>
                          <a:latin typeface="Calibri" panose="020F0502020204030204" pitchFamily="34" charset="0"/>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Kutai</a:t>
                      </a:r>
                      <a:r>
                        <a:rPr lang="en-US" sz="1600" b="0" i="0" u="none" strike="noStrike" dirty="0">
                          <a:solidFill>
                            <a:srgbClr val="000000"/>
                          </a:solidFill>
                          <a:effectLst/>
                          <a:latin typeface="Calibri" panose="020F0502020204030204" pitchFamily="34" charset="0"/>
                        </a:rPr>
                        <a:t> Timur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1009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172981"/>
                  </a:ext>
                </a:extLst>
              </a:tr>
              <a:tr h="258913">
                <a:tc>
                  <a:txBody>
                    <a:bodyPr/>
                    <a:lstStyle/>
                    <a:p>
                      <a:pPr algn="ctr" fontAlgn="b"/>
                      <a:r>
                        <a:rPr lang="en-US" sz="1600" b="0" i="0" u="none" strike="noStrike">
                          <a:solidFill>
                            <a:srgbClr val="000000"/>
                          </a:solidFill>
                          <a:effectLst/>
                          <a:latin typeface="Calibri" panose="020F0502020204030204" pitchFamily="34" charset="0"/>
                        </a:rPr>
                        <a:t>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Mahakam Ulu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700856"/>
                  </a:ext>
                </a:extLst>
              </a:tr>
              <a:tr h="258913">
                <a:tc>
                  <a:txBody>
                    <a:bodyPr/>
                    <a:lstStyle/>
                    <a:p>
                      <a:pPr algn="ctr" fontAlgn="b"/>
                      <a:r>
                        <a:rPr lang="en-US" sz="1600" b="0" i="0" u="none" strike="noStrike">
                          <a:solidFill>
                            <a:srgbClr val="000000"/>
                          </a:solidFill>
                          <a:effectLst/>
                          <a:latin typeface="Calibri" panose="020F0502020204030204" pitchFamily="34" charset="0"/>
                        </a:rPr>
                        <a:t>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Paser</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430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6912827"/>
                  </a:ext>
                </a:extLst>
              </a:tr>
              <a:tr h="258913">
                <a:tc>
                  <a:txBody>
                    <a:bodyPr/>
                    <a:lstStyle/>
                    <a:p>
                      <a:pPr algn="ctr" fontAlgn="b"/>
                      <a:r>
                        <a:rPr lang="en-US" sz="1600" b="0" i="0" u="none" strike="noStrike">
                          <a:solidFill>
                            <a:srgbClr val="000000"/>
                          </a:solidFill>
                          <a:effectLst/>
                          <a:latin typeface="Calibri" panose="020F0502020204030204" pitchFamily="34" charset="0"/>
                        </a:rPr>
                        <a:t>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Penajam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Paser</a:t>
                      </a:r>
                      <a:r>
                        <a:rPr lang="en-US" sz="1600" b="0" i="0" u="none" strike="noStrike" dirty="0">
                          <a:solidFill>
                            <a:srgbClr val="000000"/>
                          </a:solidFill>
                          <a:effectLst/>
                          <a:latin typeface="Calibri" panose="020F0502020204030204" pitchFamily="34" charset="0"/>
                        </a:rPr>
                        <a:t> Utara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174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9525445"/>
                  </a:ext>
                </a:extLst>
              </a:tr>
              <a:tr h="258913">
                <a:tc>
                  <a:txBody>
                    <a:bodyPr/>
                    <a:lstStyle/>
                    <a:p>
                      <a:pPr algn="ctr" fontAlgn="b"/>
                      <a:r>
                        <a:rPr lang="en-US" sz="1600" b="0" i="0" u="none" strike="noStrike">
                          <a:solidFill>
                            <a:srgbClr val="000000"/>
                          </a:solidFill>
                          <a:effectLst/>
                          <a:latin typeface="Calibri" panose="020F0502020204030204" pitchFamily="34" charset="0"/>
                        </a:rPr>
                        <a:t>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Balikpapan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831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433020"/>
                  </a:ext>
                </a:extLst>
              </a:tr>
              <a:tr h="258913">
                <a:tc>
                  <a:txBody>
                    <a:bodyPr/>
                    <a:lstStyle/>
                    <a:p>
                      <a:pPr algn="ctr" fontAlgn="b"/>
                      <a:r>
                        <a:rPr lang="en-US" sz="1600" b="0" i="0" u="none" strike="noStrike">
                          <a:solidFill>
                            <a:srgbClr val="000000"/>
                          </a:solidFill>
                          <a:effectLst/>
                          <a:latin typeface="Calibri" panose="020F0502020204030204" pitchFamily="34" charset="0"/>
                        </a:rPr>
                        <a:t>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a:t>
                      </a:r>
                      <a:r>
                        <a:rPr lang="en-US" sz="1600" b="0" i="0" u="none" strike="noStrike" dirty="0" err="1">
                          <a:solidFill>
                            <a:srgbClr val="000000"/>
                          </a:solidFill>
                          <a:effectLst/>
                          <a:latin typeface="Calibri" panose="020F0502020204030204" pitchFamily="34" charset="0"/>
                        </a:rPr>
                        <a:t>Bontang</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339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843893"/>
                  </a:ext>
                </a:extLst>
              </a:tr>
              <a:tr h="258913">
                <a:tc>
                  <a:txBody>
                    <a:bodyPr/>
                    <a:lstStyle/>
                    <a:p>
                      <a:pPr algn="ctr" fontAlgn="b"/>
                      <a:r>
                        <a:rPr lang="en-US" sz="1600" b="0" i="0" u="none" strike="noStrike">
                          <a:solidFill>
                            <a:srgbClr val="000000"/>
                          </a:solidFill>
                          <a:effectLst/>
                          <a:latin typeface="Calibri" panose="020F0502020204030204" pitchFamily="34" charset="0"/>
                        </a:rPr>
                        <a:t>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Kota </a:t>
                      </a:r>
                      <a:r>
                        <a:rPr lang="en-US" sz="1600" b="0" i="0" u="none" strike="noStrike" dirty="0" err="1">
                          <a:solidFill>
                            <a:srgbClr val="000000"/>
                          </a:solidFill>
                          <a:effectLst/>
                          <a:latin typeface="Calibri" panose="020F0502020204030204" pitchFamily="34" charset="0"/>
                        </a:rPr>
                        <a:t>Samarinda</a:t>
                      </a:r>
                      <a:endParaRPr lang="en-US" sz="1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1449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0164"/>
                  </a:ext>
                </a:extLst>
              </a:tr>
              <a:tr h="258913">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757666"/>
                  </a:ext>
                </a:extLst>
              </a:tr>
              <a:tr h="266181">
                <a:tc>
                  <a:txBody>
                    <a:bodyPr/>
                    <a:lstStyle/>
                    <a:p>
                      <a:pPr algn="ctr" fontAlgn="b"/>
                      <a:r>
                        <a:rPr lang="en-US" sz="1600" b="1" i="0" u="none" strike="noStrike" dirty="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Jumlah</a:t>
                      </a:r>
                      <a:r>
                        <a:rPr lang="en-US" sz="1600" b="1" i="0" u="none" strike="noStrike" dirty="0">
                          <a:solidFill>
                            <a:srgbClr val="000000"/>
                          </a:solidFill>
                          <a:effectLst/>
                          <a:latin typeface="Calibri" panose="020F0502020204030204" pitchFamily="34" charset="0"/>
                        </a:rPr>
                        <a:t> BUJK </a:t>
                      </a:r>
                      <a:r>
                        <a:rPr lang="en-US" sz="1600" b="1" i="0" u="none" strike="noStrike" dirty="0" err="1">
                          <a:solidFill>
                            <a:srgbClr val="000000"/>
                          </a:solidFill>
                          <a:effectLst/>
                          <a:latin typeface="Calibri" panose="020F0502020204030204" pitchFamily="34" charset="0"/>
                        </a:rPr>
                        <a:t>Sublklasifikasi</a:t>
                      </a:r>
                      <a:r>
                        <a:rPr lang="en-US" sz="1600" b="1" i="0" u="none" strike="noStrike" dirty="0">
                          <a:solidFill>
                            <a:srgbClr val="000000"/>
                          </a:solidFill>
                          <a:effectLst/>
                          <a:latin typeface="Calibri" panose="020F0502020204030204" pitchFamily="34" charset="0"/>
                        </a:rPr>
                        <a:t> di </a:t>
                      </a:r>
                      <a:r>
                        <a:rPr lang="en-US" sz="1600" b="1" i="0" u="none" strike="noStrike" dirty="0" err="1">
                          <a:solidFill>
                            <a:srgbClr val="000000"/>
                          </a:solidFill>
                          <a:effectLst/>
                          <a:latin typeface="Calibri" panose="020F0502020204030204" pitchFamily="34" charset="0"/>
                        </a:rPr>
                        <a:t>Kaltim</a:t>
                      </a:r>
                      <a:endParaRPr lang="en-US" sz="16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a:solidFill>
                            <a:srgbClr val="000000"/>
                          </a:solidFill>
                          <a:effectLst/>
                          <a:latin typeface="Calibri" panose="020F0502020204030204" pitchFamily="34" charset="0"/>
                        </a:rPr>
                        <a:t>548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a:solidFill>
                            <a:srgbClr val="000000"/>
                          </a:solidFill>
                          <a:effectLst/>
                          <a:latin typeface="Calibri" panose="020F0502020204030204" pitchFamily="34" charset="0"/>
                        </a:rPr>
                        <a:t>4800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a:solidFill>
                            <a:srgbClr val="000000"/>
                          </a:solidFill>
                          <a:effectLst/>
                          <a:latin typeface="Calibri" panose="020F0502020204030204" pitchFamily="34" charset="0"/>
                        </a:rPr>
                        <a:t>5348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70896876"/>
                  </a:ext>
                </a:extLst>
              </a:tr>
            </a:tbl>
          </a:graphicData>
        </a:graphic>
      </p:graphicFrame>
    </p:spTree>
    <p:extLst>
      <p:ext uri="{BB962C8B-B14F-4D97-AF65-F5344CB8AC3E}">
        <p14:creationId xmlns:p14="http://schemas.microsoft.com/office/powerpoint/2010/main" val="14136144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
        <p:nvSpPr>
          <p:cNvPr id="3" name="TextBox 2"/>
          <p:cNvSpPr txBox="1"/>
          <p:nvPr/>
        </p:nvSpPr>
        <p:spPr>
          <a:xfrm>
            <a:off x="261974" y="2558739"/>
            <a:ext cx="11553826" cy="769423"/>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en-ID" sz="4400" b="1" kern="0" dirty="0">
                <a:ln w="0"/>
                <a:solidFill>
                  <a:schemeClr val="accent5">
                    <a:lumMod val="75000"/>
                  </a:schemeClr>
                </a:solidFill>
                <a:effectLst>
                  <a:outerShdw blurRad="38100" dist="19050" dir="2700000" algn="tl" rotWithShape="0">
                    <a:schemeClr val="dk1">
                      <a:alpha val="40000"/>
                    </a:schemeClr>
                  </a:outerShdw>
                </a:effectLst>
                <a:latin typeface="Century Gothic" panose="020B0502020202020204" pitchFamily="34" charset="0"/>
              </a:rPr>
              <a:t>PENGHARGAAN</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 y="0"/>
            <a:ext cx="12192000" cy="6858000"/>
          </a:xfrm>
          <a:prstGeom prst="rect">
            <a:avLst/>
          </a:prstGeom>
          <a:solidFill>
            <a:schemeClr val="accent5">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sp>
        <p:nvSpPr>
          <p:cNvPr id="9" name="TextBox 8"/>
          <p:cNvSpPr txBox="1"/>
          <p:nvPr/>
        </p:nvSpPr>
        <p:spPr>
          <a:xfrm>
            <a:off x="319084" y="1958495"/>
            <a:ext cx="11553826" cy="2123640"/>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PENGHARGAAN PEMERINTAH PUSAT KEPADA PEMERINTAH DAERAH</a:t>
            </a:r>
          </a:p>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TAHUN 2022</a:t>
            </a:r>
            <a:endParaRPr lang="sv-SE" altLang="en-US" sz="4400" b="1" dirty="0">
              <a:solidFill>
                <a:schemeClr val="bg1"/>
              </a:solidFill>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p:cNvGrpSpPr/>
          <p:nvPr/>
        </p:nvGrpSpPr>
        <p:grpSpPr>
          <a:xfrm>
            <a:off x="1" y="0"/>
            <a:ext cx="12192340" cy="6854613"/>
            <a:chOff x="5950839" y="0"/>
            <a:chExt cx="3193415" cy="5140960"/>
          </a:xfrm>
          <a:blipFill>
            <a:blip r:embed="rId2" cstate="print"/>
            <a:stretch>
              <a:fillRect/>
            </a:stretch>
          </a:blipFill>
        </p:grpSpPr>
        <p:sp>
          <p:nvSpPr>
            <p:cNvPr id="12" name="object 3"/>
            <p:cNvSpPr/>
            <p:nvPr/>
          </p:nvSpPr>
          <p:spPr>
            <a:xfrm>
              <a:off x="5950839" y="0"/>
              <a:ext cx="3193160" cy="5140960"/>
            </a:xfrm>
            <a:prstGeom prst="rect">
              <a:avLst/>
            </a:prstGeom>
            <a:grpFill/>
          </p:spPr>
          <p:txBody>
            <a:bodyPr wrap="square" lIns="0" tIns="0" rIns="0" bIns="0" rtlCol="0"/>
            <a:lstStyle/>
            <a:p>
              <a:endParaRPr sz="2400"/>
            </a:p>
          </p:txBody>
        </p:sp>
        <p:sp>
          <p:nvSpPr>
            <p:cNvPr id="13" name="object 4"/>
            <p:cNvSpPr/>
            <p:nvPr/>
          </p:nvSpPr>
          <p:spPr>
            <a:xfrm>
              <a:off x="5950839" y="3"/>
              <a:ext cx="2982849" cy="5140960"/>
            </a:xfrm>
            <a:prstGeom prst="rect">
              <a:avLst/>
            </a:prstGeom>
            <a:grpFill/>
          </p:spPr>
          <p:txBody>
            <a:bodyPr wrap="square" lIns="0" tIns="0" rIns="0" bIns="0" rtlCol="0"/>
            <a:lstStyle/>
            <a:p>
              <a:endParaRPr sz="2400"/>
            </a:p>
          </p:txBody>
        </p:sp>
      </p:gr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a:latin typeface="Tw Cen MT" panose="020B0602020104020603" pitchFamily="34" charset="0"/>
              </a:rPr>
              <a:t>DINAS PEKERJAAN UMUM PENATAAN RUANG DAN PERUMAHAN RAKYAT</a:t>
            </a:r>
          </a:p>
          <a:p>
            <a:pPr defTabSz="1219200">
              <a:defRPr/>
            </a:pPr>
            <a:r>
              <a:rPr lang="en-US" sz="1065" b="1">
                <a:latin typeface="Tw Cen MT" panose="020B0602020104020603" pitchFamily="34" charset="0"/>
              </a:rPr>
              <a:t>PROVINSI KALIMANTAN TIMUR</a:t>
            </a:r>
          </a:p>
          <a:p>
            <a:pPr defTabSz="1219200">
              <a:defRPr/>
            </a:pPr>
            <a:r>
              <a:rPr lang="en-US" sz="1065" kern="2000" spc="628">
                <a:latin typeface="Tw Cen MT" panose="020B0602020104020603" pitchFamily="34" charset="0"/>
              </a:rPr>
              <a:t>BIDANG BINA KONSTRUKSI</a:t>
            </a:r>
            <a:endParaRPr lang="en-US" sz="1065" spc="187">
              <a:latin typeface="Tw Cen MT" panose="020B0602020104020603"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a:solidFill>
                  <a:srgbClr val="002060"/>
                </a:solidFill>
                <a:latin typeface="Century Gothic" panose="020B0502020202020204" pitchFamily="34" charset="0"/>
              </a:rPr>
              <a:t>DINAS PEKERJAAN UMUM PENATAAN RUANG</a:t>
            </a:r>
          </a:p>
          <a:p>
            <a:pPr algn="ctr"/>
            <a:r>
              <a:rPr lang="en-AU" sz="700">
                <a:solidFill>
                  <a:srgbClr val="002060"/>
                </a:solidFill>
                <a:latin typeface="Century Gothic" panose="020B0502020202020204" pitchFamily="34" charset="0"/>
              </a:rPr>
              <a:t>DAN PERUMAHAN RAKYAT PROVINSI</a:t>
            </a:r>
          </a:p>
          <a:p>
            <a:pPr algn="ctr"/>
            <a:r>
              <a:rPr lang="en-AU" sz="700">
                <a:solidFill>
                  <a:srgbClr val="002060"/>
                </a:solidFill>
                <a:latin typeface="Century Gothic" panose="020B0502020202020204" pitchFamily="34" charset="0"/>
              </a:rPr>
              <a:t>KALIMANTAN TIMUR</a:t>
            </a:r>
            <a:endParaRPr lang="id-ID" sz="700">
              <a:solidFill>
                <a:srgbClr val="002060"/>
              </a:solidFill>
              <a:latin typeface="Century Gothic" panose="020B0502020202020204" pitchFamily="34" charset="0"/>
            </a:endParaRPr>
          </a:p>
        </p:txBody>
      </p:sp>
      <p:pic>
        <p:nvPicPr>
          <p:cNvPr id="3" name="Picture 2"/>
          <p:cNvPicPr>
            <a:picLocks noChangeAspect="1"/>
          </p:cNvPicPr>
          <p:nvPr/>
        </p:nvPicPr>
        <p:blipFill rotWithShape="1">
          <a:blip r:embed="rId4"/>
          <a:srcRect l="44797" t="16537" r="26657" b="9243"/>
          <a:stretch>
            <a:fillRect/>
          </a:stretch>
        </p:blipFill>
        <p:spPr>
          <a:xfrm>
            <a:off x="724502" y="295708"/>
            <a:ext cx="3487783" cy="5100964"/>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6" name="Picture 15"/>
          <p:cNvPicPr>
            <a:picLocks noChangeAspect="1"/>
          </p:cNvPicPr>
          <p:nvPr/>
        </p:nvPicPr>
        <p:blipFill rotWithShape="1">
          <a:blip r:embed="rId5"/>
          <a:srcRect l="20435" t="25621" r="19227" b="17811"/>
          <a:stretch>
            <a:fillRect/>
          </a:stretch>
        </p:blipFill>
        <p:spPr>
          <a:xfrm>
            <a:off x="4553583" y="697509"/>
            <a:ext cx="6493527" cy="2810127"/>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7" name="Rectangle: Rounded Corners 16"/>
          <p:cNvSpPr/>
          <p:nvPr/>
        </p:nvSpPr>
        <p:spPr>
          <a:xfrm>
            <a:off x="4553583" y="3789863"/>
            <a:ext cx="7405805" cy="17355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endParaRPr lang="en-US" sz="1300" b="1" dirty="0">
              <a:solidFill>
                <a:srgbClr val="002060"/>
              </a:solidFill>
              <a:latin typeface="Arial" panose="020B0604020202020204" pitchFamily="34" charset="0"/>
              <a:cs typeface="Arial" panose="020B0604020202020204" pitchFamily="34" charset="0"/>
            </a:endParaRPr>
          </a:p>
          <a:p>
            <a:pPr algn="ctr">
              <a:lnSpc>
                <a:spcPct val="150000"/>
              </a:lnSpc>
            </a:pPr>
            <a:r>
              <a:rPr lang="en-US" sz="1300" b="1" dirty="0" err="1">
                <a:solidFill>
                  <a:srgbClr val="002060"/>
                </a:solidFill>
                <a:latin typeface="Arial" panose="020B0604020202020204" pitchFamily="34" charset="0"/>
                <a:cs typeface="Arial" panose="020B0604020202020204" pitchFamily="34" charset="0"/>
              </a:rPr>
              <a:t>Sesuai</a:t>
            </a:r>
            <a:r>
              <a:rPr lang="en-US" sz="1300" b="1" dirty="0">
                <a:solidFill>
                  <a:srgbClr val="002060"/>
                </a:solidFill>
                <a:latin typeface="Arial" panose="020B0604020202020204" pitchFamily="34" charset="0"/>
                <a:cs typeface="Arial" panose="020B0604020202020204" pitchFamily="34" charset="0"/>
              </a:rPr>
              <a:t> Keputusan </a:t>
            </a:r>
            <a:r>
              <a:rPr lang="en-US" sz="1300" b="1" dirty="0" err="1">
                <a:solidFill>
                  <a:srgbClr val="002060"/>
                </a:solidFill>
                <a:latin typeface="Arial" panose="020B0604020202020204" pitchFamily="34" charset="0"/>
                <a:cs typeface="Arial" panose="020B0604020202020204" pitchFamily="34" charset="0"/>
              </a:rPr>
              <a:t>Direktur</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Jenderal</a:t>
            </a:r>
            <a:r>
              <a:rPr lang="en-US" sz="1300" b="1" dirty="0">
                <a:solidFill>
                  <a:srgbClr val="002060"/>
                </a:solidFill>
                <a:latin typeface="Arial" panose="020B0604020202020204" pitchFamily="34" charset="0"/>
                <a:cs typeface="Arial" panose="020B0604020202020204" pitchFamily="34" charset="0"/>
              </a:rPr>
              <a:t> Bina </a:t>
            </a:r>
            <a:r>
              <a:rPr lang="en-US" sz="1300" b="1" dirty="0" err="1">
                <a:solidFill>
                  <a:srgbClr val="002060"/>
                </a:solidFill>
                <a:latin typeface="Arial" panose="020B0604020202020204" pitchFamily="34" charset="0"/>
                <a:cs typeface="Arial" panose="020B0604020202020204" pitchFamily="34" charset="0"/>
              </a:rPr>
              <a:t>Konstruksi</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Nomor</a:t>
            </a:r>
            <a:r>
              <a:rPr lang="en-US" sz="1300" b="1" dirty="0">
                <a:solidFill>
                  <a:srgbClr val="002060"/>
                </a:solidFill>
                <a:latin typeface="Arial" panose="020B0604020202020204" pitchFamily="34" charset="0"/>
                <a:cs typeface="Arial" panose="020B0604020202020204" pitchFamily="34" charset="0"/>
              </a:rPr>
              <a:t> : 192/JKPTS/Dk/2022 </a:t>
            </a:r>
            <a:r>
              <a:rPr lang="en-US" sz="1300" b="1" dirty="0" err="1">
                <a:solidFill>
                  <a:srgbClr val="002060"/>
                </a:solidFill>
                <a:latin typeface="Arial" panose="020B0604020202020204" pitchFamily="34" charset="0"/>
                <a:cs typeface="Arial" panose="020B0604020202020204" pitchFamily="34" charset="0"/>
              </a:rPr>
              <a:t>tentang</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Penetapan</a:t>
            </a:r>
            <a:r>
              <a:rPr lang="en-US" sz="1300" b="1" dirty="0">
                <a:solidFill>
                  <a:srgbClr val="002060"/>
                </a:solidFill>
                <a:latin typeface="Arial" panose="020B0604020202020204" pitchFamily="34" charset="0"/>
                <a:cs typeface="Arial" panose="020B0604020202020204" pitchFamily="34" charset="0"/>
              </a:rPr>
              <a:t> Stakeholder </a:t>
            </a:r>
            <a:r>
              <a:rPr lang="en-US" sz="1300" b="1" dirty="0" err="1">
                <a:solidFill>
                  <a:srgbClr val="002060"/>
                </a:solidFill>
                <a:latin typeface="Arial" panose="020B0604020202020204" pitchFamily="34" charset="0"/>
                <a:cs typeface="Arial" panose="020B0604020202020204" pitchFamily="34" charset="0"/>
              </a:rPr>
              <a:t>Penerima</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Penghargaan</a:t>
            </a:r>
            <a:r>
              <a:rPr lang="en-US" sz="1300" b="1" dirty="0">
                <a:solidFill>
                  <a:srgbClr val="002060"/>
                </a:solidFill>
                <a:latin typeface="Arial" panose="020B0604020202020204" pitchFamily="34" charset="0"/>
                <a:cs typeface="Arial" panose="020B0604020202020204" pitchFamily="34" charset="0"/>
              </a:rPr>
              <a:t> Menteri </a:t>
            </a:r>
            <a:r>
              <a:rPr lang="en-US" sz="1300" b="1" dirty="0" err="1">
                <a:solidFill>
                  <a:srgbClr val="002060"/>
                </a:solidFill>
                <a:latin typeface="Arial" panose="020B0604020202020204" pitchFamily="34" charset="0"/>
                <a:cs typeface="Arial" panose="020B0604020202020204" pitchFamily="34" charset="0"/>
              </a:rPr>
              <a:t>Pekerjaan</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Umum</a:t>
            </a:r>
            <a:r>
              <a:rPr lang="en-US" sz="1300" b="1" dirty="0">
                <a:solidFill>
                  <a:srgbClr val="002060"/>
                </a:solidFill>
                <a:latin typeface="Arial" panose="020B0604020202020204" pitchFamily="34" charset="0"/>
                <a:cs typeface="Arial" panose="020B0604020202020204" pitchFamily="34" charset="0"/>
              </a:rPr>
              <a:t> dan </a:t>
            </a:r>
            <a:r>
              <a:rPr lang="en-US" sz="1300" b="1" dirty="0" err="1">
                <a:solidFill>
                  <a:srgbClr val="002060"/>
                </a:solidFill>
                <a:latin typeface="Arial" panose="020B0604020202020204" pitchFamily="34" charset="0"/>
                <a:cs typeface="Arial" panose="020B0604020202020204" pitchFamily="34" charset="0"/>
              </a:rPr>
              <a:t>Perumahan</a:t>
            </a:r>
            <a:r>
              <a:rPr lang="en-US" sz="1300" b="1" dirty="0">
                <a:solidFill>
                  <a:srgbClr val="002060"/>
                </a:solidFill>
                <a:latin typeface="Arial" panose="020B0604020202020204" pitchFamily="34" charset="0"/>
                <a:cs typeface="Arial" panose="020B0604020202020204" pitchFamily="34" charset="0"/>
              </a:rPr>
              <a:t> Rakyat </a:t>
            </a:r>
            <a:r>
              <a:rPr lang="en-US" sz="1300" b="1" dirty="0" err="1">
                <a:solidFill>
                  <a:srgbClr val="002060"/>
                </a:solidFill>
                <a:latin typeface="Arial" panose="020B0604020202020204" pitchFamily="34" charset="0"/>
                <a:cs typeface="Arial" panose="020B0604020202020204" pitchFamily="34" charset="0"/>
              </a:rPr>
              <a:t>dalam</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Rangka</a:t>
            </a:r>
            <a:r>
              <a:rPr lang="en-US" sz="1300" b="1" dirty="0">
                <a:solidFill>
                  <a:srgbClr val="002060"/>
                </a:solidFill>
                <a:latin typeface="Arial" panose="020B0604020202020204" pitchFamily="34" charset="0"/>
                <a:cs typeface="Arial" panose="020B0604020202020204" pitchFamily="34" charset="0"/>
              </a:rPr>
              <a:t> Hari </a:t>
            </a:r>
            <a:r>
              <a:rPr lang="en-US" sz="1300" b="1" dirty="0" err="1">
                <a:solidFill>
                  <a:srgbClr val="002060"/>
                </a:solidFill>
                <a:latin typeface="Arial" panose="020B0604020202020204" pitchFamily="34" charset="0"/>
                <a:cs typeface="Arial" panose="020B0604020202020204" pitchFamily="34" charset="0"/>
              </a:rPr>
              <a:t>Bakti</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Pekerjaan</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Umum</a:t>
            </a:r>
            <a:r>
              <a:rPr lang="en-US" sz="1300" b="1" dirty="0">
                <a:solidFill>
                  <a:srgbClr val="002060"/>
                </a:solidFill>
                <a:latin typeface="Arial" panose="020B0604020202020204" pitchFamily="34" charset="0"/>
                <a:cs typeface="Arial" panose="020B0604020202020204" pitchFamily="34" charset="0"/>
              </a:rPr>
              <a:t> dan </a:t>
            </a:r>
            <a:r>
              <a:rPr lang="en-US" sz="1300" b="1" dirty="0" err="1">
                <a:solidFill>
                  <a:srgbClr val="002060"/>
                </a:solidFill>
                <a:latin typeface="Arial" panose="020B0604020202020204" pitchFamily="34" charset="0"/>
                <a:cs typeface="Arial" panose="020B0604020202020204" pitchFamily="34" charset="0"/>
              </a:rPr>
              <a:t>Perumahan</a:t>
            </a:r>
            <a:r>
              <a:rPr lang="en-US" sz="1300" b="1" dirty="0">
                <a:solidFill>
                  <a:srgbClr val="002060"/>
                </a:solidFill>
                <a:latin typeface="Arial" panose="020B0604020202020204" pitchFamily="34" charset="0"/>
                <a:cs typeface="Arial" panose="020B0604020202020204" pitchFamily="34" charset="0"/>
              </a:rPr>
              <a:t> Rakyat ke-77 </a:t>
            </a:r>
            <a:r>
              <a:rPr lang="en-US" sz="1300" b="1" dirty="0" err="1">
                <a:solidFill>
                  <a:srgbClr val="002060"/>
                </a:solidFill>
                <a:latin typeface="Arial" panose="020B0604020202020204" pitchFamily="34" charset="0"/>
                <a:cs typeface="Arial" panose="020B0604020202020204" pitchFamily="34" charset="0"/>
              </a:rPr>
              <a:t>atas</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Kinerjanya</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mendukung</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Penyelenggaraan</a:t>
            </a:r>
            <a:r>
              <a:rPr lang="en-US" sz="1300" b="1" dirty="0">
                <a:solidFill>
                  <a:srgbClr val="002060"/>
                </a:solidFill>
                <a:latin typeface="Arial" panose="020B0604020202020204" pitchFamily="34" charset="0"/>
                <a:cs typeface="Arial" panose="020B0604020202020204" pitchFamily="34" charset="0"/>
              </a:rPr>
              <a:t> Jasa </a:t>
            </a:r>
            <a:r>
              <a:rPr lang="en-US" sz="1300" b="1" dirty="0" err="1">
                <a:solidFill>
                  <a:srgbClr val="002060"/>
                </a:solidFill>
                <a:latin typeface="Arial" panose="020B0604020202020204" pitchFamily="34" charset="0"/>
                <a:cs typeface="Arial" panose="020B0604020202020204" pitchFamily="34" charset="0"/>
              </a:rPr>
              <a:t>Konstruksi</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Khususnya</a:t>
            </a:r>
            <a:r>
              <a:rPr lang="en-US" sz="1300" b="1" dirty="0">
                <a:solidFill>
                  <a:srgbClr val="002060"/>
                </a:solidFill>
                <a:latin typeface="Arial" panose="020B0604020202020204" pitchFamily="34" charset="0"/>
                <a:cs typeface="Arial" panose="020B0604020202020204" pitchFamily="34" charset="0"/>
              </a:rPr>
              <a:t> Dinas </a:t>
            </a:r>
            <a:r>
              <a:rPr lang="en-US" sz="1300" b="1" dirty="0" err="1">
                <a:solidFill>
                  <a:srgbClr val="002060"/>
                </a:solidFill>
                <a:latin typeface="Arial" panose="020B0604020202020204" pitchFamily="34" charset="0"/>
                <a:cs typeface="Arial" panose="020B0604020202020204" pitchFamily="34" charset="0"/>
              </a:rPr>
              <a:t>Pekerjaan</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Umum</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Penataan</a:t>
            </a:r>
            <a:r>
              <a:rPr lang="en-US" sz="1300" b="1" dirty="0">
                <a:solidFill>
                  <a:srgbClr val="002060"/>
                </a:solidFill>
                <a:latin typeface="Arial" panose="020B0604020202020204" pitchFamily="34" charset="0"/>
                <a:cs typeface="Arial" panose="020B0604020202020204" pitchFamily="34" charset="0"/>
              </a:rPr>
              <a:t> Ruang dan </a:t>
            </a:r>
            <a:r>
              <a:rPr lang="en-US" sz="1300" b="1" dirty="0" err="1">
                <a:solidFill>
                  <a:srgbClr val="002060"/>
                </a:solidFill>
                <a:latin typeface="Arial" panose="020B0604020202020204" pitchFamily="34" charset="0"/>
                <a:cs typeface="Arial" panose="020B0604020202020204" pitchFamily="34" charset="0"/>
              </a:rPr>
              <a:t>Perumahan</a:t>
            </a:r>
            <a:r>
              <a:rPr lang="en-US" sz="1300" b="1" dirty="0">
                <a:solidFill>
                  <a:srgbClr val="002060"/>
                </a:solidFill>
                <a:latin typeface="Arial" panose="020B0604020202020204" pitchFamily="34" charset="0"/>
                <a:cs typeface="Arial" panose="020B0604020202020204" pitchFamily="34" charset="0"/>
              </a:rPr>
              <a:t> Rakyat </a:t>
            </a:r>
            <a:r>
              <a:rPr lang="en-US" sz="1300" b="1" dirty="0" err="1">
                <a:solidFill>
                  <a:srgbClr val="002060"/>
                </a:solidFill>
                <a:latin typeface="Arial" panose="020B0604020202020204" pitchFamily="34" charset="0"/>
                <a:cs typeface="Arial" panose="020B0604020202020204" pitchFamily="34" charset="0"/>
              </a:rPr>
              <a:t>Provinsi</a:t>
            </a:r>
            <a:r>
              <a:rPr lang="en-US" sz="1300" b="1" dirty="0">
                <a:solidFill>
                  <a:srgbClr val="002060"/>
                </a:solidFill>
                <a:latin typeface="Arial" panose="020B0604020202020204" pitchFamily="34" charset="0"/>
                <a:cs typeface="Arial" panose="020B0604020202020204" pitchFamily="34" charset="0"/>
              </a:rPr>
              <a:t> Kalimantan Timur </a:t>
            </a:r>
            <a:r>
              <a:rPr lang="en-US" sz="1300" b="1" dirty="0" err="1">
                <a:solidFill>
                  <a:srgbClr val="002060"/>
                </a:solidFill>
                <a:latin typeface="Arial" panose="020B0604020202020204" pitchFamily="34" charset="0"/>
                <a:cs typeface="Arial" panose="020B0604020202020204" pitchFamily="34" charset="0"/>
              </a:rPr>
              <a:t>Bidang</a:t>
            </a:r>
            <a:r>
              <a:rPr lang="en-US" sz="1300" b="1" dirty="0">
                <a:solidFill>
                  <a:srgbClr val="002060"/>
                </a:solidFill>
                <a:latin typeface="Arial" panose="020B0604020202020204" pitchFamily="34" charset="0"/>
                <a:cs typeface="Arial" panose="020B0604020202020204" pitchFamily="34" charset="0"/>
              </a:rPr>
              <a:t> Bina </a:t>
            </a:r>
            <a:r>
              <a:rPr lang="en-US" sz="1300" b="1" dirty="0" err="1">
                <a:solidFill>
                  <a:srgbClr val="002060"/>
                </a:solidFill>
                <a:latin typeface="Arial" panose="020B0604020202020204" pitchFamily="34" charset="0"/>
                <a:cs typeface="Arial" panose="020B0604020202020204" pitchFamily="34" charset="0"/>
              </a:rPr>
              <a:t>Konstruksi</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dengan</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nilai</a:t>
            </a:r>
            <a:r>
              <a:rPr lang="en-US" sz="1300" b="1" dirty="0">
                <a:solidFill>
                  <a:srgbClr val="002060"/>
                </a:solidFill>
                <a:latin typeface="Arial" panose="020B0604020202020204" pitchFamily="34" charset="0"/>
                <a:cs typeface="Arial" panose="020B0604020202020204" pitchFamily="34" charset="0"/>
              </a:rPr>
              <a:t> Skor </a:t>
            </a:r>
            <a:r>
              <a:rPr lang="en-US" sz="1300" b="1" dirty="0" err="1">
                <a:solidFill>
                  <a:srgbClr val="002060"/>
                </a:solidFill>
                <a:latin typeface="Arial" panose="020B0604020202020204" pitchFamily="34" charset="0"/>
                <a:cs typeface="Arial" panose="020B0604020202020204" pitchFamily="34" charset="0"/>
              </a:rPr>
              <a:t>Verifikasi</a:t>
            </a:r>
            <a:r>
              <a:rPr lang="en-US" sz="1300" b="1" dirty="0">
                <a:solidFill>
                  <a:srgbClr val="002060"/>
                </a:solidFill>
                <a:latin typeface="Arial" panose="020B0604020202020204" pitchFamily="34" charset="0"/>
                <a:cs typeface="Arial" panose="020B0604020202020204" pitchFamily="34" charset="0"/>
              </a:rPr>
              <a:t> 80.2</a:t>
            </a:r>
          </a:p>
          <a:p>
            <a:pPr algn="ctr">
              <a:lnSpc>
                <a:spcPct val="150000"/>
              </a:lnSpc>
            </a:pPr>
            <a:endParaRPr lang="en-US" sz="1300" b="1" dirty="0">
              <a:solidFill>
                <a:srgbClr val="002060"/>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38" y="258016"/>
            <a:ext cx="6262777" cy="5284219"/>
          </a:xfrm>
        </p:spPr>
      </p:pic>
      <p:sp>
        <p:nvSpPr>
          <p:cNvPr id="6" name="Curved Up Arrow 22"/>
          <p:cNvSpPr/>
          <p:nvPr/>
        </p:nvSpPr>
        <p:spPr>
          <a:xfrm rot="9351807" flipV="1">
            <a:off x="6483403" y="3210696"/>
            <a:ext cx="3216407" cy="888635"/>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a:spLocks noChangeArrowheads="1"/>
          </p:cNvSpPr>
          <p:nvPr/>
        </p:nvSpPr>
        <p:spPr bwMode="auto">
          <a:xfrm>
            <a:off x="6728578" y="908781"/>
            <a:ext cx="5408994" cy="1563814"/>
          </a:xfrm>
          <a:prstGeom prst="rect">
            <a:avLst/>
          </a:prstGeom>
          <a:solidFill>
            <a:schemeClr val="tx1">
              <a:lumMod val="65000"/>
              <a:lumOff val="35000"/>
            </a:schemeClr>
          </a:solidFill>
          <a:effectLst>
            <a:glow rad="228600">
              <a:schemeClr val="accent3">
                <a:satMod val="175000"/>
                <a:alpha val="40000"/>
              </a:schemeClr>
            </a:glow>
          </a:effectLst>
        </p:spPr>
        <p:style>
          <a:lnRef idx="3">
            <a:schemeClr val="lt1"/>
          </a:lnRef>
          <a:fillRef idx="1">
            <a:schemeClr val="dk1"/>
          </a:fillRef>
          <a:effectRef idx="1">
            <a:schemeClr val="dk1"/>
          </a:effectRef>
          <a:fontRef idx="minor">
            <a:schemeClr val="lt1"/>
          </a:fontRef>
        </p:style>
        <p:txBody>
          <a:bodyPr wrap="square" lIns="85650" tIns="42825" rIns="85650" bIns="4282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54075"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bg1"/>
                </a:solidFill>
                <a:effectLst/>
                <a:uLnTx/>
                <a:uFillTx/>
                <a:latin typeface="Apple Braille"/>
              </a:rPr>
              <a:t>PENGHARGAAN PERINGKAT III NASIONAL SEBAGAI OPD YANG MEMBIDANGI </a:t>
            </a:r>
          </a:p>
          <a:p>
            <a:pPr marL="0" marR="0" lvl="0" indent="0" algn="ctr" defTabSz="854075"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bg1"/>
                </a:solidFill>
                <a:effectLst/>
                <a:uLnTx/>
                <a:uFillTx/>
                <a:latin typeface="Apple Braille"/>
              </a:rPr>
              <a:t>SUB-URUSAN JASA KONSTRUKSI </a:t>
            </a:r>
          </a:p>
          <a:p>
            <a:pPr marL="0" marR="0" lvl="0" indent="0" algn="ctr" defTabSz="854075"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bg1"/>
                </a:solidFill>
                <a:effectLst/>
                <a:uLnTx/>
                <a:uFillTx/>
                <a:latin typeface="Apple Braille"/>
              </a:rPr>
              <a:t>TINGKAT PROVINSI</a:t>
            </a:r>
            <a:endParaRPr kumimoji="0" lang="id-ID" sz="2000" i="0" u="none" strike="noStrike" kern="1200" cap="none" spc="0" normalizeH="0" baseline="0" noProof="0" dirty="0">
              <a:ln>
                <a:noFill/>
              </a:ln>
              <a:solidFill>
                <a:schemeClr val="bg1"/>
              </a:solidFill>
              <a:effectLst/>
              <a:uLnTx/>
              <a:uFillTx/>
              <a:latin typeface="Apple Braille"/>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 name="Rectangle 3"/>
          <p:cNvSpPr/>
          <p:nvPr/>
        </p:nvSpPr>
        <p:spPr>
          <a:xfrm>
            <a:off x="9592508" y="87959"/>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cxnSp>
        <p:nvCxnSpPr>
          <p:cNvPr id="8" name="Straight Connector 7"/>
          <p:cNvCxnSpPr/>
          <p:nvPr/>
        </p:nvCxnSpPr>
        <p:spPr>
          <a:xfrm rot="16200000" flipH="1">
            <a:off x="100822" y="641689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5103" y="6109789"/>
            <a:ext cx="4672054" cy="615722"/>
          </a:xfrm>
          <a:prstGeom prst="rect">
            <a:avLst/>
          </a:prstGeom>
          <a:noFill/>
        </p:spPr>
        <p:txBody>
          <a:bodyPr wrap="none" lIns="121891" tIns="60948" rIns="121891" bIns="60948">
            <a:spAutoFit/>
          </a:bodyPr>
          <a:lstStyle/>
          <a:p>
            <a:pPr defTabSz="1219200">
              <a:defRPr/>
            </a:pPr>
            <a:r>
              <a:rPr lang="en-US" sz="1065" b="1">
                <a:latin typeface="Tw Cen MT" panose="020B0602020104020603" pitchFamily="34" charset="0"/>
              </a:rPr>
              <a:t>DINAS PEKERJAAN UMUM PENATAAN RUANG DAN PERUMAHAN RAKYAT</a:t>
            </a:r>
          </a:p>
          <a:p>
            <a:pPr defTabSz="1219200">
              <a:defRPr/>
            </a:pPr>
            <a:r>
              <a:rPr lang="en-US" sz="1065" b="1">
                <a:latin typeface="Tw Cen MT" panose="020B0602020104020603" pitchFamily="34" charset="0"/>
              </a:rPr>
              <a:t>PROVINSI KALIMANTAN TIMUR</a:t>
            </a:r>
          </a:p>
          <a:p>
            <a:pPr defTabSz="1219200">
              <a:defRPr/>
            </a:pPr>
            <a:r>
              <a:rPr lang="en-US" sz="1065" kern="2000" spc="628">
                <a:latin typeface="Tw Cen MT" panose="020B0602020104020603" pitchFamily="34" charset="0"/>
              </a:rPr>
              <a:t>BIDANG BINA KONSTRUKSI</a:t>
            </a:r>
            <a:endParaRPr lang="en-US" sz="1065" spc="187">
              <a:latin typeface="Tw Cen MT" panose="020B0602020104020603"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 y="0"/>
            <a:ext cx="12192000" cy="6858000"/>
          </a:xfrm>
          <a:prstGeom prst="rect">
            <a:avLst/>
          </a:prstGeom>
          <a:solidFill>
            <a:schemeClr val="accent5">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sp>
        <p:nvSpPr>
          <p:cNvPr id="9" name="TextBox 8"/>
          <p:cNvSpPr txBox="1"/>
          <p:nvPr/>
        </p:nvSpPr>
        <p:spPr>
          <a:xfrm>
            <a:off x="319084" y="1958495"/>
            <a:ext cx="11553826" cy="2123640"/>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PENGHARGAAN PEMERINTAH PUSAT KEPADA PEMERINTAH DAERAH</a:t>
            </a:r>
          </a:p>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TAHUN 2023</a:t>
            </a:r>
            <a:endParaRPr lang="sv-SE" altLang="en-US" sz="4400" b="1" dirty="0">
              <a:solidFill>
                <a:schemeClr val="bg1"/>
              </a:solidFill>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p:cNvGrpSpPr/>
          <p:nvPr/>
        </p:nvGrpSpPr>
        <p:grpSpPr>
          <a:xfrm>
            <a:off x="1" y="0"/>
            <a:ext cx="12192340" cy="6854613"/>
            <a:chOff x="5950839" y="0"/>
            <a:chExt cx="3193415" cy="5140960"/>
          </a:xfrm>
          <a:blipFill>
            <a:blip r:embed="rId2" cstate="print"/>
            <a:stretch>
              <a:fillRect/>
            </a:stretch>
          </a:blipFill>
        </p:grpSpPr>
        <p:sp>
          <p:nvSpPr>
            <p:cNvPr id="12" name="object 3"/>
            <p:cNvSpPr/>
            <p:nvPr/>
          </p:nvSpPr>
          <p:spPr>
            <a:xfrm>
              <a:off x="5950839" y="0"/>
              <a:ext cx="3193160" cy="5140960"/>
            </a:xfrm>
            <a:prstGeom prst="rect">
              <a:avLst/>
            </a:prstGeom>
            <a:grpFill/>
          </p:spPr>
          <p:txBody>
            <a:bodyPr wrap="square" lIns="0" tIns="0" rIns="0" bIns="0" rtlCol="0"/>
            <a:lstStyle/>
            <a:p>
              <a:endParaRPr sz="2400"/>
            </a:p>
          </p:txBody>
        </p:sp>
        <p:sp>
          <p:nvSpPr>
            <p:cNvPr id="13" name="object 4"/>
            <p:cNvSpPr/>
            <p:nvPr/>
          </p:nvSpPr>
          <p:spPr>
            <a:xfrm>
              <a:off x="5950839" y="3"/>
              <a:ext cx="2982849" cy="5140960"/>
            </a:xfrm>
            <a:prstGeom prst="rect">
              <a:avLst/>
            </a:prstGeom>
            <a:grpFill/>
          </p:spPr>
          <p:txBody>
            <a:bodyPr wrap="square" lIns="0" tIns="0" rIns="0" bIns="0" rtlCol="0"/>
            <a:lstStyle/>
            <a:p>
              <a:endParaRPr sz="2400"/>
            </a:p>
          </p:txBody>
        </p:sp>
      </p:gr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a:latin typeface="Tw Cen MT" panose="020B0602020104020603" pitchFamily="34" charset="0"/>
              </a:rPr>
              <a:t>DINAS PEKERJAAN UMUM PENATAAN RUANG DAN PERUMAHAN RAKYAT</a:t>
            </a:r>
          </a:p>
          <a:p>
            <a:pPr defTabSz="1219200">
              <a:defRPr/>
            </a:pPr>
            <a:r>
              <a:rPr lang="en-US" sz="1065" b="1">
                <a:latin typeface="Tw Cen MT" panose="020B0602020104020603" pitchFamily="34" charset="0"/>
              </a:rPr>
              <a:t>PROVINSI KALIMANTAN TIMUR</a:t>
            </a:r>
          </a:p>
          <a:p>
            <a:pPr defTabSz="1219200">
              <a:defRPr/>
            </a:pPr>
            <a:r>
              <a:rPr lang="en-US" sz="1065" kern="2000" spc="628">
                <a:latin typeface="Tw Cen MT" panose="020B0602020104020603" pitchFamily="34" charset="0"/>
              </a:rPr>
              <a:t>BIDANG BINA KONSTRUKSI</a:t>
            </a:r>
            <a:endParaRPr lang="en-US" sz="1065" spc="187">
              <a:latin typeface="Tw Cen MT" panose="020B0602020104020603"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sp>
        <p:nvSpPr>
          <p:cNvPr id="17" name="Rectangle: Rounded Corners 16"/>
          <p:cNvSpPr/>
          <p:nvPr/>
        </p:nvSpPr>
        <p:spPr>
          <a:xfrm>
            <a:off x="4458447" y="715831"/>
            <a:ext cx="7169673" cy="1067249"/>
          </a:xfrm>
          <a:prstGeom prst="round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sz="1300" b="1" dirty="0" err="1">
                <a:solidFill>
                  <a:srgbClr val="002060"/>
                </a:solidFill>
                <a:latin typeface="Arial" panose="020B0604020202020204" pitchFamily="34" charset="0"/>
                <a:cs typeface="Arial" panose="020B0604020202020204" pitchFamily="34" charset="0"/>
              </a:rPr>
              <a:t>Sesuai</a:t>
            </a:r>
            <a:r>
              <a:rPr lang="en-US" sz="1300" b="1" dirty="0">
                <a:solidFill>
                  <a:srgbClr val="002060"/>
                </a:solidFill>
                <a:latin typeface="Arial" panose="020B0604020202020204" pitchFamily="34" charset="0"/>
                <a:cs typeface="Arial" panose="020B0604020202020204" pitchFamily="34" charset="0"/>
              </a:rPr>
              <a:t> Keputusan </a:t>
            </a:r>
            <a:r>
              <a:rPr lang="en-US" sz="1300" b="1" dirty="0" err="1">
                <a:solidFill>
                  <a:srgbClr val="002060"/>
                </a:solidFill>
                <a:latin typeface="Arial" panose="020B0604020202020204" pitchFamily="34" charset="0"/>
                <a:cs typeface="Arial" panose="020B0604020202020204" pitchFamily="34" charset="0"/>
              </a:rPr>
              <a:t>Direktur</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Jenderal</a:t>
            </a:r>
            <a:r>
              <a:rPr lang="en-US" sz="1300" b="1" dirty="0">
                <a:solidFill>
                  <a:srgbClr val="002060"/>
                </a:solidFill>
                <a:latin typeface="Arial" panose="020B0604020202020204" pitchFamily="34" charset="0"/>
                <a:cs typeface="Arial" panose="020B0604020202020204" pitchFamily="34" charset="0"/>
              </a:rPr>
              <a:t> Bina </a:t>
            </a:r>
            <a:r>
              <a:rPr lang="en-US" sz="1300" b="1" dirty="0" err="1">
                <a:solidFill>
                  <a:srgbClr val="002060"/>
                </a:solidFill>
                <a:latin typeface="Arial" panose="020B0604020202020204" pitchFamily="34" charset="0"/>
                <a:cs typeface="Arial" panose="020B0604020202020204" pitchFamily="34" charset="0"/>
              </a:rPr>
              <a:t>Konstruksi</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Nomor</a:t>
            </a:r>
            <a:r>
              <a:rPr lang="en-US" sz="1300" b="1" dirty="0">
                <a:solidFill>
                  <a:srgbClr val="002060"/>
                </a:solidFill>
                <a:latin typeface="Arial" panose="020B0604020202020204" pitchFamily="34" charset="0"/>
                <a:cs typeface="Arial" panose="020B0604020202020204" pitchFamily="34" charset="0"/>
              </a:rPr>
              <a:t> : 75/JKPTS/Dk/2023 </a:t>
            </a:r>
            <a:r>
              <a:rPr lang="en-US" sz="1300" b="1" dirty="0" err="1">
                <a:solidFill>
                  <a:srgbClr val="002060"/>
                </a:solidFill>
                <a:latin typeface="Arial" panose="020B0604020202020204" pitchFamily="34" charset="0"/>
                <a:cs typeface="Arial" panose="020B0604020202020204" pitchFamily="34" charset="0"/>
              </a:rPr>
              <a:t>tentang</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Penetapan</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Usulan</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Penerima</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Penghargaan</a:t>
            </a:r>
            <a:r>
              <a:rPr lang="en-US" sz="1300" b="1" dirty="0">
                <a:solidFill>
                  <a:srgbClr val="002060"/>
                </a:solidFill>
                <a:latin typeface="Arial" panose="020B0604020202020204" pitchFamily="34" charset="0"/>
                <a:cs typeface="Arial" panose="020B0604020202020204" pitchFamily="34" charset="0"/>
              </a:rPr>
              <a:t> Menteri </a:t>
            </a:r>
            <a:r>
              <a:rPr lang="en-US" sz="1300" b="1" dirty="0" err="1">
                <a:solidFill>
                  <a:srgbClr val="002060"/>
                </a:solidFill>
                <a:latin typeface="Arial" panose="020B0604020202020204" pitchFamily="34" charset="0"/>
                <a:cs typeface="Arial" panose="020B0604020202020204" pitchFamily="34" charset="0"/>
              </a:rPr>
              <a:t>Pekerjaan</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Umum</a:t>
            </a:r>
            <a:r>
              <a:rPr lang="en-US" sz="1300" b="1" dirty="0">
                <a:solidFill>
                  <a:srgbClr val="002060"/>
                </a:solidFill>
                <a:latin typeface="Arial" panose="020B0604020202020204" pitchFamily="34" charset="0"/>
                <a:cs typeface="Arial" panose="020B0604020202020204" pitchFamily="34" charset="0"/>
              </a:rPr>
              <a:t> dan </a:t>
            </a:r>
            <a:r>
              <a:rPr lang="en-US" sz="1300" b="1" dirty="0" err="1">
                <a:solidFill>
                  <a:srgbClr val="002060"/>
                </a:solidFill>
                <a:latin typeface="Arial" panose="020B0604020202020204" pitchFamily="34" charset="0"/>
                <a:cs typeface="Arial" panose="020B0604020202020204" pitchFamily="34" charset="0"/>
              </a:rPr>
              <a:t>Perumahan</a:t>
            </a:r>
            <a:r>
              <a:rPr lang="en-US" sz="1300" b="1" dirty="0">
                <a:solidFill>
                  <a:srgbClr val="002060"/>
                </a:solidFill>
                <a:latin typeface="Arial" panose="020B0604020202020204" pitchFamily="34" charset="0"/>
                <a:cs typeface="Arial" panose="020B0604020202020204" pitchFamily="34" charset="0"/>
              </a:rPr>
              <a:t> Rakyat </a:t>
            </a:r>
            <a:r>
              <a:rPr lang="en-US" sz="1300" b="1" dirty="0" err="1">
                <a:solidFill>
                  <a:srgbClr val="002060"/>
                </a:solidFill>
                <a:latin typeface="Arial" panose="020B0604020202020204" pitchFamily="34" charset="0"/>
                <a:cs typeface="Arial" panose="020B0604020202020204" pitchFamily="34" charset="0"/>
              </a:rPr>
              <a:t>Dalam</a:t>
            </a:r>
            <a:r>
              <a:rPr lang="en-US" sz="1300" b="1" dirty="0">
                <a:solidFill>
                  <a:srgbClr val="002060"/>
                </a:solidFill>
                <a:latin typeface="Arial" panose="020B0604020202020204" pitchFamily="34" charset="0"/>
                <a:cs typeface="Arial" panose="020B0604020202020204" pitchFamily="34" charset="0"/>
              </a:rPr>
              <a:t> </a:t>
            </a:r>
            <a:r>
              <a:rPr lang="en-US" sz="1300" b="1" dirty="0" err="1">
                <a:solidFill>
                  <a:srgbClr val="002060"/>
                </a:solidFill>
                <a:latin typeface="Arial" panose="020B0604020202020204" pitchFamily="34" charset="0"/>
                <a:cs typeface="Arial" panose="020B0604020202020204" pitchFamily="34" charset="0"/>
              </a:rPr>
              <a:t>Rangka</a:t>
            </a:r>
            <a:r>
              <a:rPr lang="en-US" sz="1300" b="1" dirty="0">
                <a:solidFill>
                  <a:srgbClr val="002060"/>
                </a:solidFill>
                <a:latin typeface="Arial" panose="020B0604020202020204" pitchFamily="34" charset="0"/>
                <a:cs typeface="Arial" panose="020B0604020202020204" pitchFamily="34" charset="0"/>
              </a:rPr>
              <a:t> Hari </a:t>
            </a:r>
            <a:r>
              <a:rPr lang="en-US" sz="1300" b="1" dirty="0" err="1">
                <a:solidFill>
                  <a:srgbClr val="002060"/>
                </a:solidFill>
                <a:latin typeface="Arial" panose="020B0604020202020204" pitchFamily="34" charset="0"/>
                <a:cs typeface="Arial" panose="020B0604020202020204" pitchFamily="34" charset="0"/>
              </a:rPr>
              <a:t>Konstruksi</a:t>
            </a:r>
            <a:r>
              <a:rPr lang="en-US" sz="1300" b="1" dirty="0">
                <a:solidFill>
                  <a:srgbClr val="002060"/>
                </a:solidFill>
                <a:latin typeface="Arial" panose="020B0604020202020204" pitchFamily="34" charset="0"/>
                <a:cs typeface="Arial" panose="020B0604020202020204" pitchFamily="34" charset="0"/>
              </a:rPr>
              <a:t> Indonesia </a:t>
            </a:r>
            <a:r>
              <a:rPr lang="en-US" sz="1300" b="1" dirty="0" err="1">
                <a:solidFill>
                  <a:srgbClr val="002060"/>
                </a:solidFill>
                <a:latin typeface="Arial" panose="020B0604020202020204" pitchFamily="34" charset="0"/>
                <a:cs typeface="Arial" panose="020B0604020202020204" pitchFamily="34" charset="0"/>
              </a:rPr>
              <a:t>Tahun</a:t>
            </a:r>
            <a:r>
              <a:rPr lang="en-US" sz="1300" b="1" dirty="0">
                <a:solidFill>
                  <a:srgbClr val="002060"/>
                </a:solidFill>
                <a:latin typeface="Arial" panose="020B0604020202020204" pitchFamily="34" charset="0"/>
                <a:cs typeface="Arial" panose="020B0604020202020204" pitchFamily="34" charset="0"/>
              </a:rPr>
              <a:t> 2023</a:t>
            </a:r>
            <a:endParaRPr lang="en-US" sz="1300" b="1" dirty="0">
              <a:solidFill>
                <a:srgbClr val="002060"/>
              </a:solidFill>
            </a:endParaRPr>
          </a:p>
        </p:txBody>
      </p:sp>
      <p:pic>
        <p:nvPicPr>
          <p:cNvPr id="2" name="Picture 1"/>
          <p:cNvPicPr>
            <a:picLocks noChangeAspect="1"/>
          </p:cNvPicPr>
          <p:nvPr/>
        </p:nvPicPr>
        <p:blipFill>
          <a:blip r:embed="rId4"/>
          <a:stretch>
            <a:fillRect/>
          </a:stretch>
        </p:blipFill>
        <p:spPr>
          <a:xfrm>
            <a:off x="888858" y="448108"/>
            <a:ext cx="3204676" cy="48739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87475" y="1995454"/>
            <a:ext cx="5706991" cy="372639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0"/>
            <a:ext cx="12192000" cy="6858000"/>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
        <p:nvSpPr>
          <p:cNvPr id="3" name="TextBox 2"/>
          <p:cNvSpPr txBox="1"/>
          <p:nvPr/>
        </p:nvSpPr>
        <p:spPr>
          <a:xfrm>
            <a:off x="417338" y="1997043"/>
            <a:ext cx="11553826" cy="707868"/>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000" b="1">
                <a:latin typeface="Tahoma" panose="020B0604030504040204" pitchFamily="34" charset="0"/>
                <a:ea typeface="Tahoma" panose="020B0604030504040204" pitchFamily="34" charset="0"/>
                <a:cs typeface="Tahoma" panose="020B0604030504040204" pitchFamily="34" charset="0"/>
                <a:sym typeface="Open Sans Semibold"/>
              </a:rPr>
              <a:t>KEWENANGAN BUPATI / WALIKOTA </a:t>
            </a:r>
            <a:endParaRPr lang="sv-SE" altLang="en-US" sz="4000" b="1" dirty="0">
              <a:latin typeface="Tahoma" panose="020B0604030504040204" pitchFamily="34" charset="0"/>
              <a:ea typeface="Tahoma" panose="020B0604030504040204" pitchFamily="34" charset="0"/>
              <a:cs typeface="Tahoma" panose="020B0604030504040204" pitchFamily="34" charset="0"/>
              <a:sym typeface="Open Sans Semibold"/>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6689315" y="5008341"/>
            <a:ext cx="4948379" cy="1317593"/>
          </a:xfrm>
          <a:prstGeom prst="rect">
            <a:avLst/>
          </a:prstGeom>
          <a:solidFill>
            <a:schemeClr val="accent1">
              <a:lumMod val="50000"/>
            </a:schemeClr>
          </a:solidFill>
          <a:effectLst>
            <a:glow rad="228600">
              <a:schemeClr val="accent3">
                <a:satMod val="175000"/>
                <a:alpha val="40000"/>
              </a:schemeClr>
            </a:glow>
          </a:effectLst>
        </p:spPr>
        <p:style>
          <a:lnRef idx="3">
            <a:schemeClr val="lt1"/>
          </a:lnRef>
          <a:fillRef idx="1">
            <a:schemeClr val="dk1"/>
          </a:fillRef>
          <a:effectRef idx="1">
            <a:schemeClr val="dk1"/>
          </a:effectRef>
          <a:fontRef idx="minor">
            <a:schemeClr val="lt1"/>
          </a:fontRef>
        </p:style>
        <p:txBody>
          <a:bodyPr wrap="square" lIns="85650" tIns="42825" rIns="85650" bIns="4282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54075" rtl="0" eaLnBrk="1" fontAlgn="base" latinLnBrk="0" hangingPunct="1">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chemeClr val="bg1"/>
                </a:solidFill>
                <a:effectLst/>
                <a:uLnTx/>
                <a:uFillTx/>
                <a:latin typeface="Apple Braille"/>
              </a:rPr>
              <a:t>PENGHARGAAN PERINGKAT II NASIONAL SEBAGAI OPD YANG MEMBIDANGI SUB-URUSAN JASA KONSTRUKSI </a:t>
            </a:r>
          </a:p>
          <a:p>
            <a:pPr marL="0" marR="0" lvl="0" indent="0" algn="ctr" defTabSz="854075" rtl="0" eaLnBrk="1" fontAlgn="base" latinLnBrk="0" hangingPunct="1">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chemeClr val="bg1"/>
                </a:solidFill>
                <a:effectLst/>
                <a:uLnTx/>
                <a:uFillTx/>
                <a:latin typeface="Apple Braille"/>
              </a:rPr>
              <a:t>TINGKAT PROVINSI TERBAIK</a:t>
            </a:r>
            <a:endParaRPr kumimoji="0" lang="id-ID" sz="2000" i="0" u="none" strike="noStrike" kern="1200" cap="none" spc="0" normalizeH="0" baseline="0" noProof="0" dirty="0">
              <a:ln>
                <a:noFill/>
              </a:ln>
              <a:solidFill>
                <a:schemeClr val="bg1"/>
              </a:solidFill>
              <a:effectLst/>
              <a:uLnTx/>
              <a:uFillTx/>
              <a:latin typeface="Apple Braille"/>
            </a:endParaRPr>
          </a:p>
        </p:txBody>
      </p:sp>
      <p:pic>
        <p:nvPicPr>
          <p:cNvPr id="9" name="Content Placeholder 8" descr="A certificate of appreciatio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5497" y="223841"/>
            <a:ext cx="6241615" cy="4560281"/>
          </a:xfrm>
        </p:spPr>
      </p:pic>
      <p:sp>
        <p:nvSpPr>
          <p:cNvPr id="6" name="Curved Up Arrow 22"/>
          <p:cNvSpPr/>
          <p:nvPr/>
        </p:nvSpPr>
        <p:spPr>
          <a:xfrm rot="12562736" flipV="1">
            <a:off x="4473567" y="5148478"/>
            <a:ext cx="2111208" cy="583288"/>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1" name="Rectangle 10"/>
          <p:cNvSpPr/>
          <p:nvPr/>
        </p:nvSpPr>
        <p:spPr>
          <a:xfrm>
            <a:off x="9592508" y="87959"/>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cxnSp>
        <p:nvCxnSpPr>
          <p:cNvPr id="12" name="Straight Connector 11"/>
          <p:cNvCxnSpPr/>
          <p:nvPr/>
        </p:nvCxnSpPr>
        <p:spPr>
          <a:xfrm rot="16200000" flipH="1">
            <a:off x="100822" y="641689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5103" y="6109789"/>
            <a:ext cx="4672054" cy="615722"/>
          </a:xfrm>
          <a:prstGeom prst="rect">
            <a:avLst/>
          </a:prstGeom>
          <a:noFill/>
        </p:spPr>
        <p:txBody>
          <a:bodyPr wrap="none" lIns="121891" tIns="60948" rIns="121891" bIns="60948">
            <a:spAutoFit/>
          </a:bodyPr>
          <a:lstStyle/>
          <a:p>
            <a:pPr defTabSz="1219200">
              <a:defRPr/>
            </a:pPr>
            <a:r>
              <a:rPr lang="en-US" sz="1065" b="1">
                <a:latin typeface="Tw Cen MT" panose="020B0602020104020603" pitchFamily="34" charset="0"/>
              </a:rPr>
              <a:t>DINAS PEKERJAAN UMUM PENATAAN RUANG DAN PERUMAHAN RAKYAT</a:t>
            </a:r>
          </a:p>
          <a:p>
            <a:pPr defTabSz="1219200">
              <a:defRPr/>
            </a:pPr>
            <a:r>
              <a:rPr lang="en-US" sz="1065" b="1">
                <a:latin typeface="Tw Cen MT" panose="020B0602020104020603" pitchFamily="34" charset="0"/>
              </a:rPr>
              <a:t>PROVINSI KALIMANTAN TIMUR</a:t>
            </a:r>
          </a:p>
          <a:p>
            <a:pPr defTabSz="1219200">
              <a:defRPr/>
            </a:pPr>
            <a:r>
              <a:rPr lang="en-US" sz="1065" kern="2000" spc="628">
                <a:latin typeface="Tw Cen MT" panose="020B0602020104020603" pitchFamily="34" charset="0"/>
              </a:rPr>
              <a:t>BIDANG BINA KONSTRUKSI</a:t>
            </a:r>
            <a:endParaRPr lang="en-US" sz="1065" spc="187">
              <a:latin typeface="Tw Cen MT" panose="020B0602020104020603"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F0"/>
                </a:solidFill>
                <a:latin typeface="Aharoni" panose="02010803020104030203" pitchFamily="2" charset="-79"/>
                <a:cs typeface="Aharoni" panose="02010803020104030203" pitchFamily="2" charset="-79"/>
              </a:rPr>
              <a:t>PROVINSI KALTIM TERBAIK II </a:t>
            </a:r>
            <a:br>
              <a:rPr lang="en-US" dirty="0">
                <a:solidFill>
                  <a:srgbClr val="00B0F0"/>
                </a:solidFill>
                <a:latin typeface="Aharoni" panose="02010803020104030203" pitchFamily="2" charset="-79"/>
                <a:cs typeface="Aharoni" panose="02010803020104030203" pitchFamily="2" charset="-79"/>
              </a:rPr>
            </a:br>
            <a:r>
              <a:rPr lang="en-US" dirty="0">
                <a:solidFill>
                  <a:srgbClr val="00B0F0"/>
                </a:solidFill>
                <a:latin typeface="Aharoni" panose="02010803020104030203" pitchFamily="2" charset="-79"/>
                <a:cs typeface="Aharoni" panose="02010803020104030203" pitchFamily="2" charset="-79"/>
              </a:rPr>
              <a:t>KONSTRUKSI INDONESIA 2023</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7" y="1825625"/>
            <a:ext cx="6751325" cy="4351338"/>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39CE-11E9-43D7-BC45-E3D3C11211D1}"/>
              </a:ext>
            </a:extLst>
          </p:cNvPr>
          <p:cNvSpPr>
            <a:spLocks noGrp="1"/>
          </p:cNvSpPr>
          <p:nvPr>
            <p:ph type="title"/>
          </p:nvPr>
        </p:nvSpPr>
        <p:spPr>
          <a:xfrm>
            <a:off x="789214" y="180434"/>
            <a:ext cx="10515600" cy="1325563"/>
          </a:xfrm>
        </p:spPr>
        <p:txBody>
          <a:bodyPr/>
          <a:lstStyle/>
          <a:p>
            <a:pPr algn="ctr"/>
            <a:r>
              <a:rPr lang="en-US" b="1" dirty="0" err="1"/>
              <a:t>Penghargaan</a:t>
            </a:r>
            <a:r>
              <a:rPr lang="en-US" b="1" dirty="0"/>
              <a:t> </a:t>
            </a:r>
            <a:r>
              <a:rPr lang="en-US" b="1" dirty="0" err="1"/>
              <a:t>Pemerintah</a:t>
            </a:r>
            <a:r>
              <a:rPr lang="en-US" b="1" dirty="0"/>
              <a:t> </a:t>
            </a:r>
            <a:r>
              <a:rPr lang="en-US" b="1" dirty="0" err="1"/>
              <a:t>Provinsi</a:t>
            </a:r>
            <a:br>
              <a:rPr lang="en-US" b="1" dirty="0"/>
            </a:br>
            <a:r>
              <a:rPr lang="en-US" b="1" dirty="0" err="1"/>
              <a:t>Kepada</a:t>
            </a:r>
            <a:r>
              <a:rPr lang="en-US" b="1" dirty="0"/>
              <a:t> </a:t>
            </a:r>
            <a:r>
              <a:rPr lang="en-US" b="1" dirty="0" err="1"/>
              <a:t>Kabupaten</a:t>
            </a:r>
            <a:r>
              <a:rPr lang="en-US" b="1" dirty="0"/>
              <a:t>/Kota</a:t>
            </a:r>
          </a:p>
        </p:txBody>
      </p:sp>
      <p:sp>
        <p:nvSpPr>
          <p:cNvPr id="3" name="Content Placeholder 2">
            <a:extLst>
              <a:ext uri="{FF2B5EF4-FFF2-40B4-BE49-F238E27FC236}">
                <a16:creationId xmlns:a16="http://schemas.microsoft.com/office/drawing/2014/main" id="{9FFA7F66-636B-1507-EA9B-65FD6938D1EC}"/>
              </a:ext>
            </a:extLst>
          </p:cNvPr>
          <p:cNvSpPr>
            <a:spLocks noGrp="1"/>
          </p:cNvSpPr>
          <p:nvPr>
            <p:ph idx="1"/>
          </p:nvPr>
        </p:nvSpPr>
        <p:spPr>
          <a:xfrm>
            <a:off x="838200" y="1613354"/>
            <a:ext cx="10515600" cy="4351338"/>
          </a:xfrm>
        </p:spPr>
        <p:txBody>
          <a:bodyPr/>
          <a:lstStyle/>
          <a:p>
            <a:pPr marL="0" indent="0" algn="ctr">
              <a:buNone/>
            </a:pPr>
            <a:r>
              <a:rPr lang="en-US" sz="3600" dirty="0"/>
              <a:t>Panji </a:t>
            </a:r>
            <a:r>
              <a:rPr lang="en-US" sz="3600" dirty="0" err="1"/>
              <a:t>Keberhasilan</a:t>
            </a:r>
            <a:r>
              <a:rPr lang="en-US" sz="3600" dirty="0"/>
              <a:t> </a:t>
            </a:r>
          </a:p>
          <a:p>
            <a:pPr marL="0" indent="0" algn="ctr">
              <a:buNone/>
            </a:pPr>
            <a:r>
              <a:rPr lang="en-US" dirty="0" err="1"/>
              <a:t>Bidang</a:t>
            </a:r>
            <a:r>
              <a:rPr lang="en-US" dirty="0"/>
              <a:t> Sub </a:t>
            </a:r>
            <a:r>
              <a:rPr lang="en-US" dirty="0" err="1"/>
              <a:t>Urusan</a:t>
            </a:r>
            <a:r>
              <a:rPr lang="en-US" dirty="0"/>
              <a:t> Jasa </a:t>
            </a:r>
            <a:r>
              <a:rPr lang="en-US" err="1"/>
              <a:t>Konstruksi</a:t>
            </a:r>
            <a:r>
              <a:rPr lang="en-US"/>
              <a:t> 2024</a:t>
            </a:r>
            <a:endParaRPr lang="en-US" dirty="0"/>
          </a:p>
          <a:p>
            <a:pPr marL="0" indent="0" algn="ctr">
              <a:buNone/>
            </a:pPr>
            <a:r>
              <a:rPr lang="en-US" dirty="0" err="1"/>
              <a:t>Disampaikan</a:t>
            </a:r>
            <a:r>
              <a:rPr lang="en-US" dirty="0"/>
              <a:t> </a:t>
            </a:r>
            <a:r>
              <a:rPr lang="en-US"/>
              <a:t>pada 67 </a:t>
            </a:r>
            <a:r>
              <a:rPr lang="en-US" dirty="0"/>
              <a:t>Th HUT </a:t>
            </a:r>
            <a:r>
              <a:rPr lang="en-US" dirty="0" err="1"/>
              <a:t>Kaltim</a:t>
            </a:r>
            <a:r>
              <a:rPr lang="en-US" dirty="0"/>
              <a:t> 9 </a:t>
            </a:r>
            <a:r>
              <a:rPr lang="en-US" err="1"/>
              <a:t>Januari</a:t>
            </a:r>
            <a:r>
              <a:rPr lang="en-US"/>
              <a:t> 2024</a:t>
            </a:r>
            <a:endParaRPr lang="en-US" dirty="0"/>
          </a:p>
          <a:p>
            <a:pPr marL="0" indent="0" algn="ctr">
              <a:buNone/>
            </a:pPr>
            <a:endParaRPr lang="en-US" dirty="0"/>
          </a:p>
        </p:txBody>
      </p:sp>
      <p:sp>
        <p:nvSpPr>
          <p:cNvPr id="6" name="TextBox 5">
            <a:extLst>
              <a:ext uri="{FF2B5EF4-FFF2-40B4-BE49-F238E27FC236}">
                <a16:creationId xmlns:a16="http://schemas.microsoft.com/office/drawing/2014/main" id="{7867525A-A6FD-B7CC-B184-D8D6288A7040}"/>
              </a:ext>
            </a:extLst>
          </p:cNvPr>
          <p:cNvSpPr txBox="1"/>
          <p:nvPr/>
        </p:nvSpPr>
        <p:spPr>
          <a:xfrm>
            <a:off x="6716193" y="3547073"/>
            <a:ext cx="5346441" cy="1569660"/>
          </a:xfrm>
          <a:prstGeom prst="rect">
            <a:avLst/>
          </a:prstGeom>
          <a:noFill/>
        </p:spPr>
        <p:txBody>
          <a:bodyPr wrap="square" rtlCol="0">
            <a:spAutoFit/>
          </a:bodyPr>
          <a:lstStyle/>
          <a:p>
            <a:r>
              <a:rPr lang="en-US" sz="2400" dirty="0">
                <a:solidFill>
                  <a:srgbClr val="C00000"/>
                </a:solidFill>
                <a:latin typeface="Aharoni" panose="02010803020104030203" pitchFamily="2" charset="-79"/>
                <a:cs typeface="Aharoni" panose="02010803020104030203" pitchFamily="2" charset="-79"/>
              </a:rPr>
              <a:t>TERBAIK 1  KABUPATEN PASER</a:t>
            </a:r>
          </a:p>
          <a:p>
            <a:endParaRPr lang="en-US" dirty="0">
              <a:solidFill>
                <a:srgbClr val="C00000"/>
              </a:solidFill>
              <a:latin typeface="Aharoni" panose="02010803020104030203" pitchFamily="2" charset="-79"/>
              <a:cs typeface="Aharoni" panose="02010803020104030203" pitchFamily="2" charset="-79"/>
            </a:endParaRPr>
          </a:p>
          <a:p>
            <a:r>
              <a:rPr lang="en-US">
                <a:solidFill>
                  <a:srgbClr val="C00000"/>
                </a:solidFill>
                <a:latin typeface="Aharoni" panose="02010803020104030203" pitchFamily="2" charset="-79"/>
                <a:cs typeface="Aharoni" panose="02010803020104030203" pitchFamily="2" charset="-79"/>
              </a:rPr>
              <a:t>TERBAIK 2 KOTA BONTANG</a:t>
            </a:r>
            <a:endParaRPr lang="en-US" dirty="0">
              <a:solidFill>
                <a:srgbClr val="C00000"/>
              </a:solidFill>
              <a:latin typeface="Aharoni" panose="02010803020104030203" pitchFamily="2" charset="-79"/>
              <a:cs typeface="Aharoni" panose="02010803020104030203" pitchFamily="2" charset="-79"/>
            </a:endParaRPr>
          </a:p>
          <a:p>
            <a:endParaRPr lang="en-US" dirty="0">
              <a:solidFill>
                <a:srgbClr val="C00000"/>
              </a:solidFill>
              <a:latin typeface="Aharoni" panose="02010803020104030203" pitchFamily="2" charset="-79"/>
              <a:cs typeface="Aharoni" panose="02010803020104030203" pitchFamily="2" charset="-79"/>
            </a:endParaRPr>
          </a:p>
          <a:p>
            <a:r>
              <a:rPr lang="en-US" dirty="0">
                <a:solidFill>
                  <a:srgbClr val="C00000"/>
                </a:solidFill>
                <a:latin typeface="Aharoni" panose="02010803020104030203" pitchFamily="2" charset="-79"/>
                <a:cs typeface="Aharoni" panose="02010803020104030203" pitchFamily="2" charset="-79"/>
              </a:rPr>
              <a:t>TERBAIK </a:t>
            </a:r>
            <a:r>
              <a:rPr lang="en-US">
                <a:solidFill>
                  <a:srgbClr val="C00000"/>
                </a:solidFill>
                <a:latin typeface="Aharoni" panose="02010803020104030203" pitchFamily="2" charset="-79"/>
                <a:cs typeface="Aharoni" panose="02010803020104030203" pitchFamily="2" charset="-79"/>
              </a:rPr>
              <a:t>3 KABUPATEN KUTAI TIMUR</a:t>
            </a:r>
            <a:endParaRPr lang="en-US" dirty="0">
              <a:solidFill>
                <a:srgbClr val="C00000"/>
              </a:solidFill>
              <a:latin typeface="Aharoni" panose="02010803020104030203" pitchFamily="2" charset="-79"/>
              <a:cs typeface="Aharoni" panose="02010803020104030203" pitchFamily="2" charset="-79"/>
            </a:endParaRPr>
          </a:p>
        </p:txBody>
      </p:sp>
      <p:pic>
        <p:nvPicPr>
          <p:cNvPr id="7" name="Picture 6" descr="A group of people on a stage&#10;&#10;Description automatically generated">
            <a:extLst>
              <a:ext uri="{FF2B5EF4-FFF2-40B4-BE49-F238E27FC236}">
                <a16:creationId xmlns:a16="http://schemas.microsoft.com/office/drawing/2014/main" id="{BA4FD150-96E2-1F30-5FC1-1D0FD46C8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964" y="3164333"/>
            <a:ext cx="2975269" cy="3513233"/>
          </a:xfrm>
          <a:prstGeom prst="rect">
            <a:avLst/>
          </a:prstGeom>
        </p:spPr>
      </p:pic>
      <p:pic>
        <p:nvPicPr>
          <p:cNvPr id="9" name="Picture 8" descr="A group of people shaking hands&#10;&#10;Description automatically generated">
            <a:extLst>
              <a:ext uri="{FF2B5EF4-FFF2-40B4-BE49-F238E27FC236}">
                <a16:creationId xmlns:a16="http://schemas.microsoft.com/office/drawing/2014/main" id="{65945727-40B3-0A4F-A038-7FBE3C5E5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078" y="3164333"/>
            <a:ext cx="2975270" cy="3536068"/>
          </a:xfrm>
          <a:prstGeom prst="rect">
            <a:avLst/>
          </a:prstGeom>
        </p:spPr>
      </p:pic>
    </p:spTree>
    <p:extLst>
      <p:ext uri="{BB962C8B-B14F-4D97-AF65-F5344CB8AC3E}">
        <p14:creationId xmlns:p14="http://schemas.microsoft.com/office/powerpoint/2010/main" val="20021573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214" y="180434"/>
            <a:ext cx="10515600" cy="1325563"/>
          </a:xfrm>
        </p:spPr>
        <p:txBody>
          <a:bodyPr/>
          <a:lstStyle/>
          <a:p>
            <a:pPr algn="ctr"/>
            <a:r>
              <a:rPr lang="en-US" b="1" dirty="0" err="1"/>
              <a:t>Penghargaan</a:t>
            </a:r>
            <a:r>
              <a:rPr lang="en-US" b="1" dirty="0"/>
              <a:t> </a:t>
            </a:r>
            <a:r>
              <a:rPr lang="en-US" b="1" dirty="0" err="1"/>
              <a:t>Pemerintah</a:t>
            </a:r>
            <a:r>
              <a:rPr lang="en-US" b="1" dirty="0"/>
              <a:t> </a:t>
            </a:r>
            <a:r>
              <a:rPr lang="en-US" b="1" dirty="0" err="1"/>
              <a:t>Provinsi</a:t>
            </a:r>
            <a:br>
              <a:rPr lang="en-US" b="1" dirty="0"/>
            </a:br>
            <a:r>
              <a:rPr lang="en-US" b="1" dirty="0" err="1"/>
              <a:t>Kepada</a:t>
            </a:r>
            <a:r>
              <a:rPr lang="en-US" b="1" dirty="0"/>
              <a:t> </a:t>
            </a:r>
            <a:r>
              <a:rPr lang="en-US" b="1" dirty="0" err="1"/>
              <a:t>Kabupaten</a:t>
            </a:r>
            <a:r>
              <a:rPr lang="en-US" b="1" dirty="0"/>
              <a:t>/Kota</a:t>
            </a:r>
          </a:p>
        </p:txBody>
      </p:sp>
      <p:sp>
        <p:nvSpPr>
          <p:cNvPr id="3" name="Content Placeholder 2"/>
          <p:cNvSpPr>
            <a:spLocks noGrp="1"/>
          </p:cNvSpPr>
          <p:nvPr>
            <p:ph idx="1"/>
          </p:nvPr>
        </p:nvSpPr>
        <p:spPr>
          <a:xfrm>
            <a:off x="838200" y="1613354"/>
            <a:ext cx="10515600" cy="4351338"/>
          </a:xfrm>
        </p:spPr>
        <p:txBody>
          <a:bodyPr/>
          <a:lstStyle/>
          <a:p>
            <a:pPr marL="0" indent="0" algn="ctr">
              <a:buNone/>
            </a:pPr>
            <a:r>
              <a:rPr lang="en-US" dirty="0"/>
              <a:t>Panji </a:t>
            </a:r>
            <a:r>
              <a:rPr lang="en-US" dirty="0" err="1"/>
              <a:t>Keberhasilan</a:t>
            </a:r>
            <a:r>
              <a:rPr lang="en-US" dirty="0"/>
              <a:t> </a:t>
            </a:r>
          </a:p>
          <a:p>
            <a:pPr marL="0" indent="0" algn="ctr">
              <a:buNone/>
            </a:pPr>
            <a:r>
              <a:rPr lang="en-US" dirty="0" err="1"/>
              <a:t>Bidang</a:t>
            </a:r>
            <a:r>
              <a:rPr lang="en-US" dirty="0"/>
              <a:t> Sub </a:t>
            </a:r>
            <a:r>
              <a:rPr lang="en-US" dirty="0" err="1"/>
              <a:t>Urusan</a:t>
            </a:r>
            <a:r>
              <a:rPr lang="en-US" dirty="0"/>
              <a:t> Jasa </a:t>
            </a:r>
            <a:r>
              <a:rPr lang="en-US" dirty="0" err="1"/>
              <a:t>Konstruksi</a:t>
            </a:r>
            <a:r>
              <a:rPr lang="en-US" dirty="0"/>
              <a:t> 2023</a:t>
            </a:r>
          </a:p>
          <a:p>
            <a:pPr marL="0" indent="0" algn="ctr">
              <a:buNone/>
            </a:pPr>
            <a:r>
              <a:rPr lang="en-US" dirty="0" err="1"/>
              <a:t>Disampaikan</a:t>
            </a:r>
            <a:r>
              <a:rPr lang="en-US" dirty="0"/>
              <a:t> pada 66 Th HUT </a:t>
            </a:r>
            <a:r>
              <a:rPr lang="en-US" dirty="0" err="1"/>
              <a:t>Kaltim</a:t>
            </a:r>
            <a:r>
              <a:rPr lang="en-US" dirty="0"/>
              <a:t> 9 </a:t>
            </a:r>
            <a:r>
              <a:rPr lang="en-US" dirty="0" err="1"/>
              <a:t>Januari</a:t>
            </a:r>
            <a:r>
              <a:rPr lang="en-US" dirty="0"/>
              <a:t> 2023</a:t>
            </a:r>
          </a:p>
          <a:p>
            <a:pPr marL="0" indent="0" algn="ctr">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13" y="3151554"/>
            <a:ext cx="4054442" cy="352601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458407" y="3624894"/>
            <a:ext cx="5346441" cy="1569660"/>
          </a:xfrm>
          <a:prstGeom prst="rect">
            <a:avLst/>
          </a:prstGeom>
          <a:noFill/>
        </p:spPr>
        <p:txBody>
          <a:bodyPr wrap="square" rtlCol="0">
            <a:spAutoFit/>
          </a:bodyPr>
          <a:lstStyle/>
          <a:p>
            <a:r>
              <a:rPr lang="en-US" sz="2400" dirty="0">
                <a:solidFill>
                  <a:srgbClr val="C00000"/>
                </a:solidFill>
                <a:latin typeface="Aharoni" panose="02010803020104030203" pitchFamily="2" charset="-79"/>
                <a:cs typeface="Aharoni" panose="02010803020104030203" pitchFamily="2" charset="-79"/>
              </a:rPr>
              <a:t>TERBAIK 1  KABUPATEN PASER</a:t>
            </a:r>
          </a:p>
          <a:p>
            <a:endParaRPr lang="en-US" dirty="0">
              <a:solidFill>
                <a:srgbClr val="C00000"/>
              </a:solidFill>
              <a:latin typeface="Aharoni" panose="02010803020104030203" pitchFamily="2" charset="-79"/>
              <a:cs typeface="Aharoni" panose="02010803020104030203" pitchFamily="2" charset="-79"/>
            </a:endParaRPr>
          </a:p>
          <a:p>
            <a:r>
              <a:rPr lang="en-US" dirty="0">
                <a:solidFill>
                  <a:srgbClr val="C00000"/>
                </a:solidFill>
                <a:latin typeface="Aharoni" panose="02010803020104030203" pitchFamily="2" charset="-79"/>
                <a:cs typeface="Aharoni" panose="02010803020104030203" pitchFamily="2" charset="-79"/>
              </a:rPr>
              <a:t>TERBAIK 2 KABUPATEN KUTAI TIMUR</a:t>
            </a:r>
          </a:p>
          <a:p>
            <a:endParaRPr lang="en-US" dirty="0">
              <a:solidFill>
                <a:srgbClr val="C00000"/>
              </a:solidFill>
              <a:latin typeface="Aharoni" panose="02010803020104030203" pitchFamily="2" charset="-79"/>
              <a:cs typeface="Aharoni" panose="02010803020104030203" pitchFamily="2" charset="-79"/>
            </a:endParaRPr>
          </a:p>
          <a:p>
            <a:r>
              <a:rPr lang="en-US" dirty="0">
                <a:solidFill>
                  <a:srgbClr val="C00000"/>
                </a:solidFill>
                <a:latin typeface="Aharoni" panose="02010803020104030203" pitchFamily="2" charset="-79"/>
                <a:cs typeface="Aharoni" panose="02010803020104030203" pitchFamily="2" charset="-79"/>
              </a:rPr>
              <a:t>TERBAIK 3 KOTA BONTANG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
        <p:nvSpPr>
          <p:cNvPr id="3" name="TextBox 2"/>
          <p:cNvSpPr txBox="1"/>
          <p:nvPr/>
        </p:nvSpPr>
        <p:spPr>
          <a:xfrm>
            <a:off x="261974" y="2558739"/>
            <a:ext cx="11553826" cy="769423"/>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en-ID" sz="4400" b="1" kern="0" dirty="0">
                <a:ln w="0"/>
                <a:solidFill>
                  <a:schemeClr val="accent5">
                    <a:lumMod val="75000"/>
                  </a:schemeClr>
                </a:solidFill>
                <a:effectLst>
                  <a:outerShdw blurRad="38100" dist="19050" dir="2700000" algn="tl" rotWithShape="0">
                    <a:schemeClr val="dk1">
                      <a:alpha val="40000"/>
                    </a:schemeClr>
                  </a:outerShdw>
                </a:effectLst>
                <a:latin typeface="Century Gothic" panose="020B0502020202020204" pitchFamily="34" charset="0"/>
              </a:rPr>
              <a:t>PENUTUP</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 y="0"/>
            <a:ext cx="12192000" cy="6858000"/>
          </a:xfrm>
          <a:prstGeom prst="rect">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sp>
        <p:nvSpPr>
          <p:cNvPr id="9" name="TextBox 8"/>
          <p:cNvSpPr txBox="1"/>
          <p:nvPr/>
        </p:nvSpPr>
        <p:spPr>
          <a:xfrm>
            <a:off x="319084" y="3044288"/>
            <a:ext cx="11553826" cy="769423"/>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PERMASALAHAN DAN SOLUSI</a:t>
            </a:r>
            <a:endParaRPr lang="sv-SE" altLang="en-US" sz="4400" b="1" dirty="0">
              <a:solidFill>
                <a:schemeClr val="bg1"/>
              </a:solidFill>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16" name="object 5"/>
          <p:cNvSpPr txBox="1"/>
          <p:nvPr/>
        </p:nvSpPr>
        <p:spPr>
          <a:xfrm>
            <a:off x="139697" y="1602356"/>
            <a:ext cx="11912600" cy="4588286"/>
          </a:xfrm>
          <a:prstGeom prst="rect">
            <a:avLst/>
          </a:prstGeom>
          <a:solidFill>
            <a:schemeClr val="accent4">
              <a:lumMod val="20000"/>
              <a:lumOff val="80000"/>
            </a:schemeClr>
          </a:solidFill>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342900" marR="0" lvl="0" indent="-342900" algn="just">
              <a:lnSpc>
                <a:spcPct val="115000"/>
              </a:lnSpc>
              <a:spcBef>
                <a:spcPts val="0"/>
              </a:spcBef>
              <a:spcAft>
                <a:spcPts val="0"/>
              </a:spcAft>
              <a:buFont typeface="Wingdings" panose="05000000000000000000" pitchFamily="2" charset="2"/>
              <a:buChar char="Ø"/>
            </a:pPr>
            <a:r>
              <a:rPr lang="en-US" sz="2000" b="1" dirty="0">
                <a:effectLst/>
                <a:latin typeface="Arial" panose="020B0604020202020204" pitchFamily="34" charset="0"/>
                <a:ea typeface="Times New Roman" panose="02020603050405020304" pitchFamily="18" charset="0"/>
                <a:cs typeface="Arial" panose="020B0604020202020204" pitchFamily="34" charset="0"/>
              </a:rPr>
              <a:t>Ra</a:t>
            </a:r>
            <a:r>
              <a:rPr lang="id-ID" sz="2000" b="1" dirty="0">
                <a:effectLst/>
                <a:latin typeface="Arial" panose="020B0604020202020204" pitchFamily="34" charset="0"/>
                <a:ea typeface="Times New Roman" panose="02020603050405020304" pitchFamily="18" charset="0"/>
                <a:cs typeface="Arial" panose="020B0604020202020204" pitchFamily="34" charset="0"/>
              </a:rPr>
              <a:t>Pergub jasa konstruksi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telah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diundangkan</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tanggal</a:t>
            </a:r>
            <a:r>
              <a:rPr lang="en-US" sz="2000" b="1" dirty="0">
                <a:effectLst/>
                <a:latin typeface="Arial" panose="020B0604020202020204" pitchFamily="34" charset="0"/>
                <a:ea typeface="Times New Roman" panose="02020603050405020304" pitchFamily="18" charset="0"/>
                <a:cs typeface="Arial" panose="020B0604020202020204" pitchFamily="34" charset="0"/>
              </a:rPr>
              <a:t> 30 September 2023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yaitu</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Peraturan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Gubernur</a:t>
            </a:r>
            <a:r>
              <a:rPr lang="en-US" sz="2000" b="1" dirty="0">
                <a:effectLst/>
                <a:latin typeface="Arial" panose="020B0604020202020204" pitchFamily="34" charset="0"/>
                <a:ea typeface="Times New Roman" panose="02020603050405020304" pitchFamily="18" charset="0"/>
                <a:cs typeface="Arial" panose="020B0604020202020204" pitchFamily="34" charset="0"/>
              </a:rPr>
              <a:t> Kalimantan Timur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Nomor</a:t>
            </a:r>
            <a:r>
              <a:rPr lang="en-US" sz="2000" b="1" dirty="0">
                <a:effectLst/>
                <a:latin typeface="Arial" panose="020B0604020202020204" pitchFamily="34" charset="0"/>
                <a:ea typeface="Times New Roman" panose="02020603050405020304" pitchFamily="18" charset="0"/>
                <a:cs typeface="Arial" panose="020B0604020202020204" pitchFamily="34" charset="0"/>
              </a:rPr>
              <a:t> 46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2000" b="1" dirty="0">
                <a:effectLst/>
                <a:latin typeface="Arial" panose="020B0604020202020204" pitchFamily="34" charset="0"/>
                <a:ea typeface="Times New Roman" panose="02020603050405020304" pitchFamily="18" charset="0"/>
                <a:cs typeface="Arial" panose="020B0604020202020204" pitchFamily="34" charset="0"/>
              </a:rPr>
              <a:t> 2023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tentang</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Kebijakan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Khusus</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Penyelenggaraan</a:t>
            </a:r>
            <a:r>
              <a:rPr lang="en-US" sz="2000" b="1" dirty="0">
                <a:effectLst/>
                <a:latin typeface="Arial" panose="020B0604020202020204" pitchFamily="34" charset="0"/>
                <a:ea typeface="Times New Roman" panose="02020603050405020304" pitchFamily="18" charset="0"/>
                <a:cs typeface="Arial" panose="020B0604020202020204" pitchFamily="34" charset="0"/>
              </a:rPr>
              <a:t> Jasa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di Daerah</a:t>
            </a:r>
          </a:p>
          <a:p>
            <a:pPr marL="342900" marR="0" lvl="0" indent="-342900" algn="just">
              <a:lnSpc>
                <a:spcPct val="115000"/>
              </a:lnSpc>
              <a:spcBef>
                <a:spcPts val="0"/>
              </a:spcBef>
              <a:spcAft>
                <a:spcPts val="0"/>
              </a:spcAft>
              <a:buFont typeface="Wingdings" panose="05000000000000000000" pitchFamily="2" charset="2"/>
              <a:buChar char="Ø"/>
            </a:pPr>
            <a:r>
              <a:rPr lang="id-ID" sz="2000" b="1" dirty="0">
                <a:effectLst/>
                <a:latin typeface="Arial" panose="020B0604020202020204" pitchFamily="34" charset="0"/>
                <a:ea typeface="Times New Roman" panose="02020603050405020304" pitchFamily="18" charset="0"/>
                <a:cs typeface="Arial" panose="020B0604020202020204" pitchFamily="34" charset="0"/>
              </a:rPr>
              <a:t>NSPK yg ditetapkan oleh pusat sangat dinamis perubahannya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provinsi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wajib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melakukan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soailisaasi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kepada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seluruh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masyarakat</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Kalimantan Timur</a:t>
            </a:r>
          </a:p>
          <a:p>
            <a:pPr marL="342900" marR="0" lvl="0" indent="-342900" algn="just">
              <a:lnSpc>
                <a:spcPct val="115000"/>
              </a:lnSpc>
              <a:spcBef>
                <a:spcPts val="0"/>
              </a:spcBef>
              <a:spcAft>
                <a:spcPts val="0"/>
              </a:spcAft>
              <a:buFont typeface="Wingdings" panose="05000000000000000000" pitchFamily="2" charset="2"/>
              <a:buChar char="Ø"/>
            </a:pPr>
            <a:r>
              <a:rPr lang="id-ID" sz="2000" b="1" dirty="0">
                <a:effectLst/>
                <a:latin typeface="Arial" panose="020B0604020202020204" pitchFamily="34" charset="0"/>
                <a:ea typeface="Times New Roman" panose="02020603050405020304" pitchFamily="18" charset="0"/>
                <a:cs typeface="Arial" panose="020B0604020202020204" pitchFamily="34" charset="0"/>
              </a:rPr>
              <a:t>Terdapat kabupaten kota yg belum membentuk kelembagaan </a:t>
            </a:r>
            <a:r>
              <a:rPr lang="en-US" sz="2000" b="1" dirty="0" err="1">
                <a:latin typeface="Arial" panose="020B0604020202020204" pitchFamily="34" charset="0"/>
                <a:ea typeface="Times New Roman" panose="02020603050405020304" pitchFamily="18" charset="0"/>
                <a:cs typeface="Arial" panose="020B0604020202020204" pitchFamily="34" charset="0"/>
              </a:rPr>
              <a:t>Bikon</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id-ID" sz="2000" b="1" dirty="0">
                <a:effectLst/>
                <a:latin typeface="Arial" panose="020B0604020202020204" pitchFamily="34" charset="0"/>
                <a:ea typeface="Times New Roman" panose="02020603050405020304" pitchFamily="18" charset="0"/>
                <a:cs typeface="Arial" panose="020B0604020202020204" pitchFamily="34" charset="0"/>
              </a:rPr>
              <a:t>sehingga kewenangan belum maksimal dilaksanakan</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kota</a:t>
            </a:r>
            <a:r>
              <a:rPr lang="en-US" sz="2000" b="1" dirty="0">
                <a:effectLst/>
                <a:latin typeface="Arial" panose="020B0604020202020204" pitchFamily="34" charset="0"/>
                <a:ea typeface="Times New Roman" panose="02020603050405020304" pitchFamily="18" charset="0"/>
                <a:cs typeface="Arial" panose="020B0604020202020204" pitchFamily="34" charset="0"/>
              </a:rPr>
              <a:t> Balikpapan dan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Berau</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lgn="just">
              <a:lnSpc>
                <a:spcPct val="115000"/>
              </a:lnSpc>
              <a:spcBef>
                <a:spcPts val="0"/>
              </a:spcBef>
              <a:spcAft>
                <a:spcPts val="0"/>
              </a:spcAft>
              <a:buFont typeface="Wingdings" panose="05000000000000000000" pitchFamily="2" charset="2"/>
              <a:buChar char="Ø"/>
            </a:pPr>
            <a:r>
              <a:rPr lang="id-ID" sz="2000" b="1" dirty="0">
                <a:effectLst/>
                <a:latin typeface="Arial" panose="020B0604020202020204" pitchFamily="34" charset="0"/>
                <a:ea typeface="Times New Roman" panose="02020603050405020304" pitchFamily="18" charset="0"/>
                <a:cs typeface="Arial" panose="020B0604020202020204" pitchFamily="34" charset="0"/>
              </a:rPr>
              <a:t>Hampir semua kabupaten kota belum memenuhi kebutuhan Jabatan Fungsional Pembina Jasa Konstruksi.</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id-ID" sz="2000" b="1" dirty="0">
                <a:effectLst/>
                <a:latin typeface="Arial" panose="020B0604020202020204" pitchFamily="34" charset="0"/>
                <a:ea typeface="Times New Roman" panose="02020603050405020304" pitchFamily="18" charset="0"/>
                <a:cs typeface="Arial" panose="020B0604020202020204" pitchFamily="34" charset="0"/>
              </a:rPr>
              <a:t>Pembinaan Gubernur sebagai wakil pemerintah pusat di daerah belum maksimal dilakukan.</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id-ID" sz="2000" b="1" dirty="0">
                <a:effectLst/>
                <a:latin typeface="Arial" panose="020B0604020202020204" pitchFamily="34" charset="0"/>
                <a:ea typeface="Times New Roman" panose="02020603050405020304" pitchFamily="18" charset="0"/>
                <a:cs typeface="Arial" panose="020B0604020202020204" pitchFamily="34" charset="0"/>
              </a:rPr>
              <a:t>Kurang pahamnya SDM PUPR daerah bahwa setiap orang PNS wajib mendapatkan  minimal 20 JP tiap tahunnya.</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2000" b="1" dirty="0">
                <a:latin typeface="Arial" panose="020B0604020202020204" pitchFamily="34" charset="0"/>
                <a:ea typeface="Times New Roman" panose="02020603050405020304" pitchFamily="18" charset="0"/>
                <a:cs typeface="Arial" panose="020B0604020202020204" pitchFamily="34" charset="0"/>
              </a:rPr>
              <a:t>Proses </a:t>
            </a:r>
            <a:r>
              <a:rPr lang="en-US" sz="2000" b="1" dirty="0" err="1">
                <a:latin typeface="Arial" panose="020B0604020202020204" pitchFamily="34" charset="0"/>
                <a:ea typeface="Times New Roman" panose="02020603050405020304" pitchFamily="18" charset="0"/>
                <a:cs typeface="Arial" panose="020B0604020202020204" pitchFamily="34" charset="0"/>
              </a:rPr>
              <a:t>integrasi</a:t>
            </a:r>
            <a:r>
              <a:rPr lang="en-US" sz="2000" b="1" dirty="0">
                <a:latin typeface="Arial" panose="020B0604020202020204" pitchFamily="34" charset="0"/>
                <a:ea typeface="Times New Roman" panose="02020603050405020304" pitchFamily="18" charset="0"/>
                <a:cs typeface="Arial" panose="020B0604020202020204" pitchFamily="34" charset="0"/>
              </a:rPr>
              <a:t> SIBIKON </a:t>
            </a:r>
            <a:r>
              <a:rPr lang="en-US" sz="2000" b="1" dirty="0" err="1">
                <a:latin typeface="Arial" panose="020B0604020202020204" pitchFamily="34" charset="0"/>
                <a:ea typeface="Times New Roman" panose="02020603050405020304" pitchFamily="18" charset="0"/>
                <a:cs typeface="Arial" panose="020B0604020202020204" pitchFamily="34" charset="0"/>
              </a:rPr>
              <a:t>ke</a:t>
            </a:r>
            <a:r>
              <a:rPr lang="en-US" sz="2000" b="1" dirty="0">
                <a:latin typeface="Arial" panose="020B0604020202020204" pitchFamily="34" charset="0"/>
                <a:ea typeface="Times New Roman" panose="02020603050405020304" pitchFamily="18" charset="0"/>
                <a:cs typeface="Arial" panose="020B0604020202020204" pitchFamily="34" charset="0"/>
              </a:rPr>
              <a:t> SIPJAKI</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itle 1"/>
          <p:cNvSpPr>
            <a:spLocks noGrp="1"/>
          </p:cNvSpPr>
          <p:nvPr>
            <p:ph type="title"/>
          </p:nvPr>
        </p:nvSpPr>
        <p:spPr>
          <a:xfrm>
            <a:off x="139698" y="1057409"/>
            <a:ext cx="11912599" cy="544947"/>
          </a:xfrm>
          <a:solidFill>
            <a:schemeClr val="accent4"/>
          </a:solidFill>
        </p:spPr>
        <p:txBody>
          <a:bodyPr>
            <a:noAutofit/>
          </a:bodyPr>
          <a:lstStyle/>
          <a:p>
            <a:pPr algn="ctr"/>
            <a:r>
              <a:rPr lang="en-US" sz="2800" b="1" dirty="0">
                <a:latin typeface="Century Gothic" panose="020B0502020202020204" pitchFamily="34" charset="0"/>
                <a:ea typeface="Tahoma" panose="020B0604030504040204" pitchFamily="34" charset="0"/>
                <a:cs typeface="Tahoma" panose="020B0604030504040204" pitchFamily="34" charset="0"/>
              </a:rPr>
              <a:t>PERMASALAHAN FUNGSI PENGATURAN</a:t>
            </a:r>
            <a:endParaRPr lang="id-ID" sz="2800" dirty="0">
              <a:latin typeface="Century Gothic" panose="020B050202020202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16" name="object 5"/>
          <p:cNvSpPr txBox="1"/>
          <p:nvPr/>
        </p:nvSpPr>
        <p:spPr>
          <a:xfrm>
            <a:off x="139697" y="1283178"/>
            <a:ext cx="11912600" cy="4234343"/>
          </a:xfrm>
          <a:prstGeom prst="rect">
            <a:avLst/>
          </a:prstGeom>
          <a:solidFill>
            <a:schemeClr val="accent4">
              <a:lumMod val="20000"/>
              <a:lumOff val="80000"/>
            </a:schemeClr>
          </a:solidFill>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342900" marR="0" lvl="0" indent="-342900" algn="just">
              <a:lnSpc>
                <a:spcPct val="115000"/>
              </a:lnSpc>
              <a:spcBef>
                <a:spcPts val="0"/>
              </a:spcBef>
              <a:spcAft>
                <a:spcPts val="0"/>
              </a:spcAft>
              <a:buFont typeface="Wingdings" panose="05000000000000000000" pitchFamily="2" charset="2"/>
              <a:buChar char="Ø"/>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Keterbatasan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kewenangan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karena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penyelenggaran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tenaga</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teknisi</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analis</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operator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terampil</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yg</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merupakan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kewenangan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masih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terjadi</a:t>
            </a:r>
            <a:r>
              <a:rPr lang="en-US" sz="2000" b="1" dirty="0">
                <a:effectLst/>
                <a:latin typeface="Arial" panose="020B0604020202020204" pitchFamily="34" charset="0"/>
                <a:ea typeface="Times New Roman" panose="02020603050405020304" pitchFamily="18" charset="0"/>
                <a:cs typeface="Arial" panose="020B0604020202020204" pitchFamily="34" charset="0"/>
              </a:rPr>
              <a:t> Gap 58,30 %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didominasi</a:t>
            </a:r>
            <a:r>
              <a:rPr lang="en-US" sz="2000" b="1" dirty="0">
                <a:effectLst/>
                <a:latin typeface="Arial" panose="020B0604020202020204" pitchFamily="34" charset="0"/>
                <a:ea typeface="Times New Roman" panose="02020603050405020304" pitchFamily="18" charset="0"/>
                <a:cs typeface="Arial" panose="020B0604020202020204" pitchFamily="34" charset="0"/>
              </a:rPr>
              <a:t> oleh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tenaga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kerja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kualifikasi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teknisi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analis</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operator (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terampil</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a:lnSpc>
                <a:spcPct val="115000"/>
              </a:lnSpc>
              <a:spcBef>
                <a:spcPts val="0"/>
              </a:spcBef>
              <a:spcAft>
                <a:spcPts val="0"/>
              </a:spcAft>
              <a:buFont typeface="Wingdings" panose="05000000000000000000" pitchFamily="2" charset="2"/>
              <a:buChar char="Ø"/>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2000" b="1" dirty="0">
                <a:effectLst/>
                <a:latin typeface="Arial" panose="020B0604020202020204" pitchFamily="34" charset="0"/>
                <a:ea typeface="Times New Roman" panose="02020603050405020304" pitchFamily="18" charset="0"/>
                <a:cs typeface="Arial" panose="020B0604020202020204" pitchFamily="34" charset="0"/>
              </a:rPr>
              <a:t> Kota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belum</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semua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dapat</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menyelenggarakan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kewenangan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terutama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penyelenggara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tenaga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kualifikasi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teknisi</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analis</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operator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terampil</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karena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keterbatasan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anggaran</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2000" b="1" dirty="0">
                <a:effectLst/>
                <a:latin typeface="Arial" panose="020B0604020202020204" pitchFamily="34" charset="0"/>
                <a:ea typeface="Times New Roman" panose="02020603050405020304" pitchFamily="18" charset="0"/>
                <a:cs typeface="Arial" panose="020B0604020202020204" pitchFamily="34" charset="0"/>
              </a:rPr>
              <a:t> 2024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kota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mendapatkan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alokasi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anggaran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bantuan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keuangan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spesifik</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lgn="just">
              <a:lnSpc>
                <a:spcPct val="115000"/>
              </a:lnSpc>
              <a:spcBef>
                <a:spcPts val="0"/>
              </a:spcBef>
              <a:spcAft>
                <a:spcPts val="0"/>
              </a:spcAft>
              <a:buFont typeface="Wingdings" panose="05000000000000000000" pitchFamily="2" charset="2"/>
              <a:buChar char="Ø"/>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Jumlah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asesor</a:t>
            </a:r>
            <a:r>
              <a:rPr lang="en-US" sz="2000" b="1" dirty="0">
                <a:effectLst/>
                <a:latin typeface="Arial" panose="020B0604020202020204" pitchFamily="34" charset="0"/>
                <a:ea typeface="Times New Roman" panose="02020603050405020304" pitchFamily="18" charset="0"/>
                <a:cs typeface="Arial" panose="020B0604020202020204" pitchFamily="34" charset="0"/>
              </a:rPr>
              <a:t> yang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masih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terbatas</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saat</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ini</a:t>
            </a:r>
            <a:r>
              <a:rPr lang="en-US" sz="2000" b="1" dirty="0">
                <a:effectLst/>
                <a:latin typeface="Arial" panose="020B0604020202020204" pitchFamily="34" charset="0"/>
                <a:ea typeface="Times New Roman" panose="02020603050405020304" pitchFamily="18" charset="0"/>
                <a:cs typeface="Arial" panose="020B0604020202020204" pitchFamily="34" charset="0"/>
              </a:rPr>
              <a:t> yang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telah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pelatihan</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sertifikasi</a:t>
            </a:r>
            <a:r>
              <a:rPr lang="en-US" sz="2000" b="1" dirty="0">
                <a:effectLst/>
                <a:latin typeface="Arial" panose="020B0604020202020204" pitchFamily="34" charset="0"/>
                <a:ea typeface="Times New Roman" panose="02020603050405020304" pitchFamily="18" charset="0"/>
                <a:cs typeface="Arial" panose="020B0604020202020204" pitchFamily="34" charset="0"/>
              </a:rPr>
              <a:t> oleh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Provinsi</a:t>
            </a:r>
            <a:r>
              <a:rPr lang="en-US" sz="2000" b="1" dirty="0">
                <a:effectLst/>
                <a:latin typeface="Arial" panose="020B0604020202020204" pitchFamily="34" charset="0"/>
                <a:ea typeface="Times New Roman" panose="02020603050405020304" pitchFamily="18" charset="0"/>
                <a:cs typeface="Arial" panose="020B0604020202020204" pitchFamily="34" charset="0"/>
              </a:rPr>
              <a:t> Kalimantan Timur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dari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2000" b="1" dirty="0">
                <a:effectLst/>
                <a:latin typeface="Arial" panose="020B0604020202020204" pitchFamily="34" charset="0"/>
                <a:ea typeface="Times New Roman" panose="02020603050405020304" pitchFamily="18" charset="0"/>
                <a:cs typeface="Arial" panose="020B0604020202020204" pitchFamily="34" charset="0"/>
              </a:rPr>
              <a:t> 2022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sd</a:t>
            </a:r>
            <a:r>
              <a:rPr lang="en-US" sz="2000" b="1" dirty="0">
                <a:effectLst/>
                <a:latin typeface="Arial" panose="020B0604020202020204" pitchFamily="34" charset="0"/>
                <a:ea typeface="Times New Roman" panose="02020603050405020304" pitchFamily="18" charset="0"/>
                <a:cs typeface="Arial" panose="020B0604020202020204" pitchFamily="34" charset="0"/>
              </a:rPr>
              <a:t> 2023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sebanyak</a:t>
            </a:r>
            <a:r>
              <a:rPr lang="en-US" sz="2000" b="1" dirty="0">
                <a:effectLst/>
                <a:latin typeface="Arial" panose="020B0604020202020204" pitchFamily="34" charset="0"/>
                <a:ea typeface="Times New Roman" panose="02020603050405020304" pitchFamily="18" charset="0"/>
                <a:cs typeface="Arial" panose="020B0604020202020204" pitchFamily="34" charset="0"/>
              </a:rPr>
              <a:t> 94 orang, dan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2000" b="1" dirty="0">
                <a:effectLst/>
                <a:latin typeface="Arial" panose="020B0604020202020204" pitchFamily="34" charset="0"/>
                <a:ea typeface="Times New Roman" panose="02020603050405020304" pitchFamily="18" charset="0"/>
                <a:cs typeface="Arial" panose="020B0604020202020204" pitchFamily="34" charset="0"/>
              </a:rPr>
              <a:t> 2024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koordinasi</a:t>
            </a:r>
            <a:r>
              <a:rPr lang="en-US" sz="2000" b="1" dirty="0">
                <a:effectLst/>
                <a:latin typeface="Arial" panose="020B0604020202020204" pitchFamily="34" charset="0"/>
                <a:ea typeface="Times New Roman" panose="02020603050405020304" pitchFamily="18" charset="0"/>
                <a:cs typeface="Arial" panose="020B0604020202020204" pitchFamily="34" charset="0"/>
              </a:rPr>
              <a:t> Kembali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a:t>
            </a:r>
            <a:r>
              <a:rPr lang="en-US" sz="2000" b="1" dirty="0">
                <a:effectLst/>
                <a:latin typeface="Arial" panose="020B0604020202020204" pitchFamily="34" charset="0"/>
                <a:ea typeface="Times New Roman" panose="02020603050405020304" pitchFamily="18" charset="0"/>
                <a:cs typeface="Arial" panose="020B0604020202020204" pitchFamily="34" charset="0"/>
              </a:rPr>
              <a:t> BNSP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fasilitasi</a:t>
            </a:r>
            <a:r>
              <a:rPr lang="en-US" sz="2000" b="1" dirty="0">
                <a:effectLst/>
                <a:latin typeface="Arial" panose="020B0604020202020204" pitchFamily="34" charset="0"/>
                <a:ea typeface="Times New Roman" panose="02020603050405020304" pitchFamily="18" charset="0"/>
                <a:cs typeface="Arial" panose="020B0604020202020204" pitchFamily="34" charset="0"/>
              </a:rPr>
              <a:t> master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asesor</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Beberapa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skema</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jabker</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kualifikasi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ahli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yg</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sd</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saat</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ini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belum</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bisa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dilaksanakan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sertifikasi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nya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msh</a:t>
            </a:r>
            <a:r>
              <a:rPr lang="en-US" sz="2000" b="1" dirty="0">
                <a:effectLst/>
                <a:latin typeface="Arial" panose="020B0604020202020204" pitchFamily="34" charset="0"/>
                <a:ea typeface="Times New Roman" panose="02020603050405020304" pitchFamily="18" charset="0"/>
                <a:cs typeface="Arial" panose="020B0604020202020204" pitchFamily="34" charset="0"/>
              </a:rPr>
              <a:t> proses di BNSP.</a:t>
            </a:r>
          </a:p>
          <a:p>
            <a:pPr marL="342900" marR="0" lvl="0" indent="-342900" algn="just">
              <a:lnSpc>
                <a:spcPct val="115000"/>
              </a:lnSpc>
              <a:spcBef>
                <a:spcPts val="0"/>
              </a:spcBef>
              <a:spcAft>
                <a:spcPts val="0"/>
              </a:spcAft>
              <a:buFont typeface="Wingdings" panose="05000000000000000000" pitchFamily="2" charset="2"/>
              <a:buChar char="Ø"/>
            </a:pPr>
            <a:r>
              <a:rPr lang="en-US" sz="2000" b="1" dirty="0">
                <a:effectLst/>
                <a:latin typeface="Arial" panose="020B0604020202020204" pitchFamily="34" charset="0"/>
                <a:ea typeface="Times New Roman" panose="02020603050405020304" pitchFamily="18" charset="0"/>
                <a:cs typeface="Arial" panose="020B0604020202020204" pitchFamily="34" charset="0"/>
              </a:rPr>
              <a:t>SIPJAKI proses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pengembangan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masih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terjadi</a:t>
            </a:r>
            <a:r>
              <a:rPr lang="en-US" sz="2000" b="1" dirty="0">
                <a:effectLst/>
                <a:latin typeface="Arial" panose="020B0604020202020204" pitchFamily="34" charset="0"/>
                <a:ea typeface="Times New Roman" panose="02020603050405020304" pitchFamily="18" charset="0"/>
                <a:cs typeface="Arial" panose="020B0604020202020204" pitchFamily="34" charset="0"/>
              </a:rPr>
              <a:t> trial and error</a:t>
            </a:r>
          </a:p>
        </p:txBody>
      </p:sp>
      <p:sp>
        <p:nvSpPr>
          <p:cNvPr id="4" name="Title 1"/>
          <p:cNvSpPr>
            <a:spLocks noGrp="1"/>
          </p:cNvSpPr>
          <p:nvPr>
            <p:ph type="title"/>
          </p:nvPr>
        </p:nvSpPr>
        <p:spPr>
          <a:xfrm>
            <a:off x="139698" y="738231"/>
            <a:ext cx="11912599" cy="544947"/>
          </a:xfrm>
          <a:solidFill>
            <a:schemeClr val="accent4"/>
          </a:solidFill>
        </p:spPr>
        <p:txBody>
          <a:bodyPr>
            <a:noAutofit/>
          </a:bodyPr>
          <a:lstStyle/>
          <a:p>
            <a:pPr algn="ctr"/>
            <a:r>
              <a:rPr lang="en-US" sz="2800" b="1" dirty="0">
                <a:latin typeface="Century Gothic" panose="020B0502020202020204" pitchFamily="34" charset="0"/>
                <a:ea typeface="Tahoma" panose="020B0604030504040204" pitchFamily="34" charset="0"/>
                <a:cs typeface="Tahoma" panose="020B0604030504040204" pitchFamily="34" charset="0"/>
              </a:rPr>
              <a:t>PERMASALAHAN FUNGSI PEMBERDAYAAN</a:t>
            </a:r>
            <a:endParaRPr lang="id-ID" sz="2800" dirty="0">
              <a:latin typeface="Century Gothic" panose="020B050202020202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16" name="object 5"/>
          <p:cNvSpPr txBox="1"/>
          <p:nvPr/>
        </p:nvSpPr>
        <p:spPr>
          <a:xfrm>
            <a:off x="139697" y="1602356"/>
            <a:ext cx="11912600" cy="3880400"/>
          </a:xfrm>
          <a:prstGeom prst="rect">
            <a:avLst/>
          </a:prstGeom>
          <a:solidFill>
            <a:schemeClr val="accent4">
              <a:lumMod val="20000"/>
              <a:lumOff val="80000"/>
            </a:schemeClr>
          </a:solidFill>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342900" marR="0" lvl="0" indent="-342900" algn="just">
              <a:lnSpc>
                <a:spcPct val="115000"/>
              </a:lnSpc>
              <a:spcBef>
                <a:spcPts val="0"/>
              </a:spcBef>
              <a:spcAft>
                <a:spcPts val="0"/>
              </a:spcAft>
              <a:buFont typeface="Wingdings" panose="05000000000000000000" pitchFamily="2" charset="2"/>
              <a:buChar char="Ø"/>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Laporan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pengawasan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belum</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menggambarkan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seluruh</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pekerjaan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di Kalimantan Timur.</a:t>
            </a:r>
          </a:p>
          <a:p>
            <a:pPr marL="342900" marR="0" lvl="0" indent="-342900" algn="just">
              <a:lnSpc>
                <a:spcPct val="115000"/>
              </a:lnSpc>
              <a:spcBef>
                <a:spcPts val="0"/>
              </a:spcBef>
              <a:spcAft>
                <a:spcPts val="0"/>
              </a:spcAft>
              <a:buFont typeface="Wingdings" panose="05000000000000000000" pitchFamily="2" charset="2"/>
              <a:buChar char="Ø"/>
            </a:pPr>
            <a:r>
              <a:rPr lang="en-US" sz="2000" b="1" dirty="0">
                <a:effectLst/>
                <a:latin typeface="Arial" panose="020B0604020202020204" pitchFamily="34" charset="0"/>
                <a:ea typeface="Times New Roman" panose="02020603050405020304" pitchFamily="18" charset="0"/>
                <a:cs typeface="Arial" panose="020B0604020202020204" pitchFamily="34" charset="0"/>
              </a:rPr>
              <a:t>Belum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klinik</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pengawasan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usaha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penyelenggaraan</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semua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paket</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DPUPRPERA di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Provinsi</a:t>
            </a:r>
            <a:r>
              <a:rPr lang="en-US" sz="2000" b="1" dirty="0">
                <a:effectLst/>
                <a:latin typeface="Arial" panose="020B0604020202020204" pitchFamily="34" charset="0"/>
                <a:ea typeface="Times New Roman" panose="02020603050405020304" pitchFamily="18" charset="0"/>
                <a:cs typeface="Arial" panose="020B0604020202020204" pitchFamily="34" charset="0"/>
              </a:rPr>
              <a:t> Kalimantan Timur.</a:t>
            </a:r>
          </a:p>
          <a:p>
            <a:pPr marL="342900" marR="0" lvl="0" indent="-342900" algn="just">
              <a:lnSpc>
                <a:spcPct val="115000"/>
              </a:lnSpc>
              <a:spcBef>
                <a:spcPts val="0"/>
              </a:spcBef>
              <a:spcAft>
                <a:spcPts val="0"/>
              </a:spcAft>
              <a:buFont typeface="Wingdings" panose="05000000000000000000" pitchFamily="2" charset="2"/>
              <a:buChar char="Ø"/>
            </a:pPr>
            <a:r>
              <a:rPr lang="en-US" sz="2000" b="1" dirty="0">
                <a:effectLst/>
                <a:latin typeface="Arial" panose="020B0604020202020204" pitchFamily="34" charset="0"/>
                <a:ea typeface="Times New Roman" panose="02020603050405020304" pitchFamily="18" charset="0"/>
                <a:cs typeface="Arial" panose="020B0604020202020204" pitchFamily="34" charset="0"/>
              </a:rPr>
              <a:t>Belum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pengawasan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usaha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penyelenggaraan</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pemanfaatan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lintas</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2000" b="1" dirty="0">
                <a:effectLst/>
                <a:latin typeface="Arial" panose="020B0604020202020204" pitchFamily="34" charset="0"/>
                <a:ea typeface="Times New Roman" panose="02020603050405020304" pitchFamily="18" charset="0"/>
                <a:cs typeface="Arial" panose="020B0604020202020204" pitchFamily="34" charset="0"/>
              </a:rPr>
              <a:t> Kota,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2000" b="1" dirty="0">
                <a:effectLst/>
                <a:latin typeface="Arial" panose="020B0604020202020204" pitchFamily="34" charset="0"/>
                <a:ea typeface="Times New Roman" panose="02020603050405020304" pitchFamily="18" charset="0"/>
                <a:cs typeface="Arial" panose="020B0604020202020204" pitchFamily="34" charset="0"/>
              </a:rPr>
              <a:t> 2023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hanya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sosialisasi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kepada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kota</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simulasi</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2000" b="1" dirty="0">
                <a:effectLst/>
                <a:latin typeface="Arial" panose="020B0604020202020204" pitchFamily="34" charset="0"/>
                <a:ea typeface="Times New Roman" panose="02020603050405020304" pitchFamily="18" charset="0"/>
                <a:cs typeface="Arial" panose="020B0604020202020204" pitchFamily="34" charset="0"/>
              </a:rPr>
              <a:t>Belum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pengawasan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usaha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penyelenggaraan</a:t>
            </a:r>
            <a:r>
              <a:rPr lang="en-US" sz="2000" b="1" dirty="0">
                <a:effectLst/>
                <a:latin typeface="Arial" panose="020B0604020202020204" pitchFamily="34" charset="0"/>
                <a:ea typeface="Times New Roman" panose="02020603050405020304" pitchFamily="18" charset="0"/>
                <a:cs typeface="Arial" panose="020B0604020202020204" pitchFamily="34" charset="0"/>
              </a:rPr>
              <a:t> dan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tertib</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pemanfaatan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Konstrusi</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Perangkat</a:t>
            </a:r>
            <a:r>
              <a:rPr lang="en-US" sz="2000" b="1" dirty="0">
                <a:effectLst/>
                <a:latin typeface="Arial" panose="020B0604020202020204" pitchFamily="34" charset="0"/>
                <a:ea typeface="Times New Roman" panose="02020603050405020304" pitchFamily="18" charset="0"/>
                <a:cs typeface="Arial" panose="020B0604020202020204" pitchFamily="34" charset="0"/>
              </a:rPr>
              <a:t> Daerah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pelaksana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pekerjaan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a:lnSpc>
                <a:spcPct val="115000"/>
              </a:lnSpc>
              <a:spcBef>
                <a:spcPts val="0"/>
              </a:spcBef>
              <a:spcAft>
                <a:spcPts val="0"/>
              </a:spcAft>
              <a:buFont typeface="Wingdings" panose="05000000000000000000" pitchFamily="2" charset="2"/>
              <a:buChar char="Ø"/>
            </a:pPr>
            <a:r>
              <a:rPr lang="en-US" sz="2000" b="1" dirty="0">
                <a:effectLst/>
                <a:latin typeface="Arial" panose="020B0604020202020204" pitchFamily="34" charset="0"/>
                <a:ea typeface="Times New Roman" panose="02020603050405020304" pitchFamily="18" charset="0"/>
                <a:cs typeface="Arial" panose="020B0604020202020204" pitchFamily="34" charset="0"/>
              </a:rPr>
              <a:t>Belum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pembekalan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kepada</a:t>
            </a:r>
            <a:r>
              <a:rPr lang="en-US" sz="2000" b="1" dirty="0">
                <a:effectLst/>
                <a:latin typeface="Arial" panose="020B0604020202020204" pitchFamily="34" charset="0"/>
                <a:ea typeface="Times New Roman" panose="02020603050405020304" pitchFamily="18" charset="0"/>
                <a:cs typeface="Arial" panose="020B0604020202020204" pitchFamily="34" charset="0"/>
              </a:rPr>
              <a:t> masing-masing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Perangkat</a:t>
            </a:r>
            <a:r>
              <a:rPr lang="en-US" sz="2000" b="1" dirty="0">
                <a:effectLst/>
                <a:latin typeface="Arial" panose="020B0604020202020204" pitchFamily="34" charset="0"/>
                <a:ea typeface="Times New Roman" panose="02020603050405020304" pitchFamily="18" charset="0"/>
                <a:cs typeface="Arial" panose="020B0604020202020204" pitchFamily="34" charset="0"/>
              </a:rPr>
              <a:t> Daerah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pelaksana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pekerjaan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hanya</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dilakukan</a:t>
            </a: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sosialisasi</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Disdikbud</a:t>
            </a:r>
            <a:r>
              <a:rPr lang="en-US" sz="2000" b="1" dirty="0">
                <a:effectLst/>
                <a:latin typeface="Arial" panose="020B0604020202020204" pitchFamily="34" charset="0"/>
                <a:ea typeface="Times New Roman" panose="02020603050405020304" pitchFamily="18" charset="0"/>
                <a:cs typeface="Arial" panose="020B0604020202020204" pitchFamily="34" charset="0"/>
              </a:rPr>
              <a:t> pada </a:t>
            </a:r>
            <a:r>
              <a:rPr lang="en-US" sz="20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2000" b="1" dirty="0">
                <a:effectLst/>
                <a:latin typeface="Arial" panose="020B0604020202020204" pitchFamily="34" charset="0"/>
                <a:ea typeface="Times New Roman" panose="02020603050405020304" pitchFamily="18" charset="0"/>
                <a:cs typeface="Arial" panose="020B0604020202020204" pitchFamily="34" charset="0"/>
              </a:rPr>
              <a:t> 2022 </a:t>
            </a:r>
          </a:p>
        </p:txBody>
      </p:sp>
      <p:sp>
        <p:nvSpPr>
          <p:cNvPr id="4" name="Title 1"/>
          <p:cNvSpPr>
            <a:spLocks noGrp="1"/>
          </p:cNvSpPr>
          <p:nvPr>
            <p:ph type="title"/>
          </p:nvPr>
        </p:nvSpPr>
        <p:spPr>
          <a:xfrm>
            <a:off x="139698" y="1057409"/>
            <a:ext cx="11912599" cy="544947"/>
          </a:xfrm>
          <a:solidFill>
            <a:schemeClr val="accent4"/>
          </a:solidFill>
        </p:spPr>
        <p:txBody>
          <a:bodyPr>
            <a:noAutofit/>
          </a:bodyPr>
          <a:lstStyle/>
          <a:p>
            <a:pPr algn="ctr"/>
            <a:r>
              <a:rPr lang="en-US" sz="2800" b="1" dirty="0">
                <a:latin typeface="Century Gothic" panose="020B0502020202020204" pitchFamily="34" charset="0"/>
                <a:ea typeface="Tahoma" panose="020B0604030504040204" pitchFamily="34" charset="0"/>
                <a:cs typeface="Tahoma" panose="020B0604030504040204" pitchFamily="34" charset="0"/>
              </a:rPr>
              <a:t>PERMASALAHAN FUNGSI PENGAWASAN</a:t>
            </a:r>
            <a:endParaRPr lang="id-ID" sz="2800" dirty="0">
              <a:latin typeface="Century Gothic" panose="020B050202020202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16" name="object 5"/>
          <p:cNvSpPr txBox="1"/>
          <p:nvPr/>
        </p:nvSpPr>
        <p:spPr>
          <a:xfrm>
            <a:off x="391885" y="491707"/>
            <a:ext cx="11660411" cy="5372924"/>
          </a:xfrm>
          <a:prstGeom prst="rect">
            <a:avLst/>
          </a:prstGeom>
          <a:solidFill>
            <a:schemeClr val="accent6">
              <a:lumMod val="20000"/>
              <a:lumOff val="80000"/>
            </a:schemeClr>
          </a:solidFill>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Sudah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melaksanakan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sesuai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regulasi</a:t>
            </a:r>
            <a:r>
              <a:rPr lang="en-US" sz="1600" b="1" dirty="0">
                <a:effectLst/>
                <a:latin typeface="Arial" panose="020B0604020202020204" pitchFamily="34" charset="0"/>
                <a:ea typeface="Times New Roman" panose="02020603050405020304" pitchFamily="18" charset="0"/>
                <a:cs typeface="Arial" panose="020B0604020202020204" pitchFamily="34" charset="0"/>
              </a:rPr>
              <a:t> yang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ada</a:t>
            </a:r>
            <a:r>
              <a:rPr lang="en-US" sz="1600" b="1" dirty="0">
                <a:effectLst/>
                <a:latin typeface="Arial" panose="020B0604020202020204" pitchFamily="34" charset="0"/>
                <a:ea typeface="Times New Roman" panose="02020603050405020304" pitchFamily="18" charset="0"/>
                <a:cs typeface="Arial" panose="020B0604020202020204" pitchFamily="34" charset="0"/>
              </a:rPr>
              <a:t> di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antaranya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Undang</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Undang</a:t>
            </a:r>
            <a:r>
              <a:rPr lang="en-US" sz="1600" b="1" dirty="0">
                <a:effectLst/>
                <a:latin typeface="Arial" panose="020B0604020202020204" pitchFamily="34" charset="0"/>
                <a:ea typeface="Times New Roman" panose="02020603050405020304" pitchFamily="18" charset="0"/>
                <a:cs typeface="Arial" panose="020B0604020202020204" pitchFamily="34" charset="0"/>
              </a:rPr>
              <a:t> 23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1600" b="1" dirty="0">
                <a:effectLst/>
                <a:latin typeface="Arial" panose="020B0604020202020204" pitchFamily="34" charset="0"/>
                <a:ea typeface="Times New Roman" panose="02020603050405020304" pitchFamily="18" charset="0"/>
                <a:cs typeface="Arial" panose="020B0604020202020204" pitchFamily="34" charset="0"/>
              </a:rPr>
              <a:t> 2014,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Undang</a:t>
            </a:r>
            <a:r>
              <a:rPr lang="en-US" sz="1600" b="1" dirty="0">
                <a:effectLst/>
                <a:latin typeface="Arial" panose="020B0604020202020204" pitchFamily="34" charset="0"/>
                <a:ea typeface="Times New Roman" panose="02020603050405020304" pitchFamily="18" charset="0"/>
                <a:cs typeface="Arial" panose="020B0604020202020204" pitchFamily="34" charset="0"/>
              </a:rPr>
              <a:t> –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Undang</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Nomor</a:t>
            </a:r>
            <a:r>
              <a:rPr lang="en-US" sz="1600" b="1" dirty="0">
                <a:effectLst/>
                <a:latin typeface="Arial" panose="020B0604020202020204" pitchFamily="34" charset="0"/>
                <a:ea typeface="Times New Roman" panose="02020603050405020304" pitchFamily="18" charset="0"/>
                <a:cs typeface="Arial" panose="020B0604020202020204" pitchFamily="34" charset="0"/>
              </a:rPr>
              <a:t> 2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1600" b="1" dirty="0">
                <a:effectLst/>
                <a:latin typeface="Arial" panose="020B0604020202020204" pitchFamily="34" charset="0"/>
                <a:ea typeface="Times New Roman" panose="02020603050405020304" pitchFamily="18" charset="0"/>
                <a:cs typeface="Arial" panose="020B0604020202020204" pitchFamily="34" charset="0"/>
              </a:rPr>
              <a:t> 2017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serta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turunan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peraturan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pelaksananya</a:t>
            </a:r>
            <a:r>
              <a:rPr lang="en-US" sz="1600" b="1" dirty="0">
                <a:effectLst/>
                <a:latin typeface="Arial" panose="020B0604020202020204" pitchFamily="34" charset="0"/>
                <a:ea typeface="Times New Roman" panose="02020603050405020304" pitchFamily="18" charset="0"/>
                <a:cs typeface="Arial" panose="020B0604020202020204" pitchFamily="34" charset="0"/>
              </a:rPr>
              <a:t> PP 14/2021 dan PP 22/2020 Dan Surat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Edaran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Gubernur</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mengenai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Percepatan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Sertifikasi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Nomor</a:t>
            </a:r>
            <a:r>
              <a:rPr lang="en-US" sz="1600" b="1" dirty="0">
                <a:effectLst/>
                <a:latin typeface="Arial" panose="020B0604020202020204" pitchFamily="34" charset="0"/>
                <a:ea typeface="Times New Roman" panose="02020603050405020304" pitchFamily="18" charset="0"/>
                <a:cs typeface="Arial" panose="020B0604020202020204" pitchFamily="34" charset="0"/>
              </a:rPr>
              <a:t> BK.04.01-Mn/706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1600" b="1" dirty="0">
                <a:effectLst/>
                <a:latin typeface="Arial" panose="020B0604020202020204" pitchFamily="34" charset="0"/>
                <a:ea typeface="Times New Roman" panose="02020603050405020304" pitchFamily="18" charset="0"/>
                <a:cs typeface="Arial" panose="020B0604020202020204" pitchFamily="34" charset="0"/>
              </a:rPr>
              <a:t> 2019 dan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Edaran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gubernur</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mengenai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pendelegasian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kewenangan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Nomor</a:t>
            </a:r>
            <a:r>
              <a:rPr lang="en-US" sz="1600" b="1" dirty="0">
                <a:effectLst/>
                <a:latin typeface="Arial" panose="020B0604020202020204" pitchFamily="34" charset="0"/>
                <a:ea typeface="Times New Roman" panose="02020603050405020304" pitchFamily="18" charset="0"/>
                <a:cs typeface="Arial" panose="020B0604020202020204" pitchFamily="34" charset="0"/>
              </a:rPr>
              <a:t> 600/6098/B.ISD-III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1600" b="1" dirty="0">
                <a:effectLst/>
                <a:latin typeface="Arial" panose="020B0604020202020204" pitchFamily="34" charset="0"/>
                <a:ea typeface="Times New Roman" panose="02020603050405020304" pitchFamily="18" charset="0"/>
                <a:cs typeface="Arial" panose="020B0604020202020204" pitchFamily="34" charset="0"/>
              </a:rPr>
              <a:t> 2020,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Pergub</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Kaltim</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Nomor</a:t>
            </a:r>
            <a:r>
              <a:rPr lang="en-US" sz="1600" b="1" dirty="0">
                <a:effectLst/>
                <a:latin typeface="Arial" panose="020B0604020202020204" pitchFamily="34" charset="0"/>
                <a:ea typeface="Times New Roman" panose="02020603050405020304" pitchFamily="18" charset="0"/>
                <a:cs typeface="Arial" panose="020B0604020202020204" pitchFamily="34" charset="0"/>
              </a:rPr>
              <a:t> 46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1600" b="1" dirty="0">
                <a:effectLst/>
                <a:latin typeface="Arial" panose="020B0604020202020204" pitchFamily="34" charset="0"/>
                <a:ea typeface="Times New Roman" panose="02020603050405020304" pitchFamily="18" charset="0"/>
                <a:cs typeface="Arial" panose="020B0604020202020204" pitchFamily="34" charset="0"/>
              </a:rPr>
              <a:t> 2023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tentang</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Kebijakan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khusus</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Penyelenggaraan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 di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daerah</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Komitmen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pimpinan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alokasi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anggaran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meningkat</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karena</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mendapatkan</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Penghargaan</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kelembagaan</a:t>
            </a:r>
            <a:r>
              <a:rPr lang="en-US" sz="1600" b="1" dirty="0">
                <a:latin typeface="Arial" panose="020B0604020202020204" pitchFamily="34" charset="0"/>
                <a:ea typeface="Times New Roman" panose="02020603050405020304" pitchFamily="18" charset="0"/>
                <a:cs typeface="Arial" panose="020B0604020202020204" pitchFamily="34" charset="0"/>
              </a:rPr>
              <a:t> sub </a:t>
            </a:r>
            <a:r>
              <a:rPr lang="en-US" sz="1600" b="1" dirty="0" err="1">
                <a:latin typeface="Arial" panose="020B0604020202020204" pitchFamily="34" charset="0"/>
                <a:ea typeface="Times New Roman" panose="02020603050405020304" pitchFamily="18" charset="0"/>
                <a:cs typeface="Arial" panose="020B0604020202020204" pitchFamily="34" charset="0"/>
              </a:rPr>
              <a:t>urusan</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jasa</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konstruksi</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dari</a:t>
            </a:r>
            <a:r>
              <a:rPr lang="en-US" sz="1600" b="1" dirty="0">
                <a:latin typeface="Arial" panose="020B0604020202020204" pitchFamily="34" charset="0"/>
                <a:ea typeface="Times New Roman" panose="02020603050405020304" pitchFamily="18" charset="0"/>
                <a:cs typeface="Arial" panose="020B0604020202020204" pitchFamily="34" charset="0"/>
              </a:rPr>
              <a:t> Menteri PUPR</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Kolaborasi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Kementrian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Pekerjaan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Umum</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Penataan</a:t>
            </a:r>
            <a:r>
              <a:rPr lang="en-US" sz="1600" b="1" dirty="0">
                <a:effectLst/>
                <a:latin typeface="Arial" panose="020B0604020202020204" pitchFamily="34" charset="0"/>
                <a:ea typeface="Times New Roman" panose="02020603050405020304" pitchFamily="18" charset="0"/>
                <a:cs typeface="Arial" panose="020B0604020202020204" pitchFamily="34" charset="0"/>
              </a:rPr>
              <a:t> Ruang RI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bersama</a:t>
            </a:r>
            <a:r>
              <a:rPr lang="en-US" sz="1600" b="1" dirty="0">
                <a:effectLst/>
                <a:latin typeface="Arial" panose="020B0604020202020204" pitchFamily="34" charset="0"/>
                <a:ea typeface="Times New Roman" panose="02020603050405020304" pitchFamily="18" charset="0"/>
                <a:cs typeface="Arial" panose="020B0604020202020204" pitchFamily="34" charset="0"/>
              </a:rPr>
              <a:t> Balai Jasa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 Wilayah V Banjarmasin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dalam</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pelatihan</a:t>
            </a:r>
            <a:r>
              <a:rPr lang="en-US" sz="1600" b="1" dirty="0">
                <a:effectLst/>
                <a:latin typeface="Arial" panose="020B0604020202020204" pitchFamily="34" charset="0"/>
                <a:ea typeface="Times New Roman" panose="02020603050405020304" pitchFamily="18" charset="0"/>
                <a:cs typeface="Arial" panose="020B0604020202020204" pitchFamily="34" charset="0"/>
              </a:rPr>
              <a:t> IKN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Pemanfaatan</a:t>
            </a:r>
            <a:r>
              <a:rPr lang="en-US" sz="1600" b="1" dirty="0">
                <a:effectLst/>
                <a:latin typeface="Arial" panose="020B0604020202020204" pitchFamily="34" charset="0"/>
                <a:ea typeface="Times New Roman" panose="02020603050405020304" pitchFamily="18" charset="0"/>
                <a:cs typeface="Arial" panose="020B0604020202020204" pitchFamily="34" charset="0"/>
              </a:rPr>
              <a:t> Mobile Training Unit (MTU). </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Kolaborasi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BPSDM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Kementrian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Pekerjaan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Umum</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Penataan</a:t>
            </a:r>
            <a:r>
              <a:rPr lang="en-US" sz="1600" b="1" dirty="0">
                <a:effectLst/>
                <a:latin typeface="Arial" panose="020B0604020202020204" pitchFamily="34" charset="0"/>
                <a:ea typeface="Times New Roman" panose="02020603050405020304" pitchFamily="18" charset="0"/>
                <a:cs typeface="Arial" panose="020B0604020202020204" pitchFamily="34" charset="0"/>
              </a:rPr>
              <a:t> Ruang RI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bimbingan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teknis</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sumber</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daya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manusia</a:t>
            </a:r>
            <a:r>
              <a:rPr lang="en-US" sz="1600" b="1" dirty="0">
                <a:effectLst/>
                <a:latin typeface="Arial" panose="020B0604020202020204" pitchFamily="34" charset="0"/>
                <a:ea typeface="Times New Roman" panose="02020603050405020304" pitchFamily="18" charset="0"/>
                <a:cs typeface="Arial" panose="020B0604020202020204" pitchFamily="34" charset="0"/>
              </a:rPr>
              <a:t> PUPR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daerah</a:t>
            </a:r>
            <a:r>
              <a:rPr lang="en-US" sz="1600" b="1" dirty="0">
                <a:effectLst/>
                <a:latin typeface="Arial" panose="020B0604020202020204" pitchFamily="34" charset="0"/>
                <a:ea typeface="Times New Roman" panose="02020603050405020304" pitchFamily="18" charset="0"/>
                <a:cs typeface="Arial" panose="020B0604020202020204" pitchFamily="34" charset="0"/>
              </a:rPr>
              <a:t> dan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pelatihan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berbasis</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kompetensi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Pelatihan</a:t>
            </a:r>
            <a:r>
              <a:rPr lang="en-US" sz="1600" b="1" dirty="0">
                <a:effectLst/>
                <a:latin typeface="Arial" panose="020B0604020202020204" pitchFamily="34" charset="0"/>
                <a:ea typeface="Times New Roman" panose="02020603050405020304" pitchFamily="18" charset="0"/>
                <a:cs typeface="Arial" panose="020B0604020202020204" pitchFamily="34" charset="0"/>
              </a:rPr>
              <a:t> dan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sertifikasi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asesor</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untuk</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memenuhi</a:t>
            </a:r>
            <a:r>
              <a:rPr lang="en-US" sz="1600" b="1" dirty="0">
                <a:effectLst/>
                <a:latin typeface="Arial" panose="020B0604020202020204" pitchFamily="34" charset="0"/>
                <a:ea typeface="Times New Roman" panose="02020603050405020304" pitchFamily="18" charset="0"/>
                <a:cs typeface="Arial" panose="020B0604020202020204" pitchFamily="34" charset="0"/>
              </a:rPr>
              <a:t> dan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mempercepat</a:t>
            </a:r>
            <a:r>
              <a:rPr lang="en-US" sz="1600" b="1" dirty="0">
                <a:effectLst/>
                <a:latin typeface="Arial" panose="020B0604020202020204" pitchFamily="34" charset="0"/>
                <a:ea typeface="Times New Roman" panose="02020603050405020304" pitchFamily="18" charset="0"/>
                <a:cs typeface="Arial" panose="020B0604020202020204" pitchFamily="34" charset="0"/>
              </a:rPr>
              <a:t> proses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sertifikasi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latin typeface="Arial" panose="020B0604020202020204" pitchFamily="34" charset="0"/>
                <a:ea typeface="Times New Roman" panose="02020603050405020304" pitchFamily="18" charset="0"/>
                <a:cs typeface="Arial" panose="020B0604020202020204" pitchFamily="34" charset="0"/>
              </a:rPr>
              <a:t>Pelatihan</a:t>
            </a:r>
            <a:r>
              <a:rPr lang="en-US" sz="1600" b="1" dirty="0">
                <a:latin typeface="Arial" panose="020B0604020202020204" pitchFamily="34" charset="0"/>
                <a:ea typeface="Times New Roman" panose="02020603050405020304" pitchFamily="18" charset="0"/>
                <a:cs typeface="Arial" panose="020B0604020202020204" pitchFamily="34" charset="0"/>
              </a:rPr>
              <a:t> dan </a:t>
            </a:r>
            <a:r>
              <a:rPr lang="en-US" sz="1600" b="1" dirty="0" err="1">
                <a:latin typeface="Arial" panose="020B0604020202020204" pitchFamily="34" charset="0"/>
                <a:ea typeface="Times New Roman" panose="02020603050405020304" pitchFamily="18" charset="0"/>
                <a:cs typeface="Arial" panose="020B0604020202020204" pitchFamily="34" charset="0"/>
              </a:rPr>
              <a:t>sertifikasi</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instruktur</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kompeten</a:t>
            </a:r>
            <a:r>
              <a:rPr lang="en-US" sz="1600" b="1" dirty="0">
                <a:latin typeface="Arial" panose="020B0604020202020204" pitchFamily="34" charset="0"/>
                <a:ea typeface="Times New Roman" panose="02020603050405020304" pitchFamily="18" charset="0"/>
                <a:cs typeface="Arial" panose="020B0604020202020204" pitchFamily="34" charset="0"/>
              </a:rPr>
              <a:t> </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Sistem</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Informasi</a:t>
            </a:r>
            <a:r>
              <a:rPr lang="en-US" sz="1600" b="1" dirty="0">
                <a:effectLst/>
                <a:latin typeface="Arial" panose="020B0604020202020204" pitchFamily="34" charset="0"/>
                <a:ea typeface="Times New Roman" panose="02020603050405020304" pitchFamily="18" charset="0"/>
                <a:cs typeface="Arial" panose="020B0604020202020204" pitchFamily="34" charset="0"/>
              </a:rPr>
              <a:t> Jasa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 (SIPJAKI)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untuk</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memenuhi</a:t>
            </a:r>
            <a:r>
              <a:rPr lang="en-US" sz="1600" b="1" dirty="0">
                <a:effectLst/>
                <a:latin typeface="Arial" panose="020B0604020202020204" pitchFamily="34" charset="0"/>
                <a:ea typeface="Times New Roman" panose="02020603050405020304" pitchFamily="18" charset="0"/>
                <a:cs typeface="Arial" panose="020B0604020202020204" pitchFamily="34" charset="0"/>
              </a:rPr>
              <a:t> data sub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urusan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a:effectLst/>
                <a:latin typeface="Arial" panose="020B0604020202020204" pitchFamily="34" charset="0"/>
                <a:ea typeface="Times New Roman" panose="02020603050405020304" pitchFamily="18" charset="0"/>
                <a:cs typeface="Arial" panose="020B0604020202020204" pitchFamily="34" charset="0"/>
              </a:rPr>
              <a:t>21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kewenangan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Gubernur</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sebagai</a:t>
            </a:r>
            <a:r>
              <a:rPr lang="en-US" sz="1600" b="1" dirty="0">
                <a:effectLst/>
                <a:latin typeface="Arial" panose="020B0604020202020204" pitchFamily="34" charset="0"/>
                <a:ea typeface="Times New Roman" panose="02020603050405020304" pitchFamily="18" charset="0"/>
                <a:cs typeface="Arial" panose="020B0604020202020204" pitchFamily="34" charset="0"/>
              </a:rPr>
              <a:t> wakil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pemerintah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pusat</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sesuai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Undang</a:t>
            </a:r>
            <a:r>
              <a:rPr lang="en-US" sz="1600" b="1" dirty="0">
                <a:effectLst/>
                <a:latin typeface="Arial" panose="020B0604020202020204" pitchFamily="34" charset="0"/>
                <a:ea typeface="Times New Roman" panose="02020603050405020304" pitchFamily="18" charset="0"/>
                <a:cs typeface="Arial" panose="020B0604020202020204" pitchFamily="34" charset="0"/>
              </a:rPr>
              <a:t> –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Undang</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Nomor</a:t>
            </a:r>
            <a:r>
              <a:rPr lang="en-US" sz="1600" b="1" dirty="0">
                <a:effectLst/>
                <a:latin typeface="Arial" panose="020B0604020202020204" pitchFamily="34" charset="0"/>
                <a:ea typeface="Times New Roman" panose="02020603050405020304" pitchFamily="18" charset="0"/>
                <a:cs typeface="Arial" panose="020B0604020202020204" pitchFamily="34" charset="0"/>
              </a:rPr>
              <a:t> 2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Tahun</a:t>
            </a:r>
            <a:r>
              <a:rPr lang="en-US" sz="1600" b="1" dirty="0">
                <a:effectLst/>
                <a:latin typeface="Arial" panose="020B0604020202020204" pitchFamily="34" charset="0"/>
                <a:ea typeface="Times New Roman" panose="02020603050405020304" pitchFamily="18" charset="0"/>
                <a:cs typeface="Arial" panose="020B0604020202020204" pitchFamily="34" charset="0"/>
              </a:rPr>
              <a:t> 2017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tentang</a:t>
            </a:r>
            <a:r>
              <a:rPr lang="en-US" sz="1600" b="1" dirty="0">
                <a:effectLst/>
                <a:latin typeface="Arial" panose="020B0604020202020204" pitchFamily="34" charset="0"/>
                <a:ea typeface="Times New Roman" panose="02020603050405020304" pitchFamily="18" charset="0"/>
                <a:cs typeface="Arial" panose="020B0604020202020204" pitchFamily="34" charset="0"/>
              </a:rPr>
              <a:t> Jasa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Pelatihan</a:t>
            </a:r>
            <a:r>
              <a:rPr lang="en-US" sz="1600" b="1" dirty="0">
                <a:effectLst/>
                <a:latin typeface="Arial" panose="020B0604020202020204" pitchFamily="34" charset="0"/>
                <a:ea typeface="Times New Roman" panose="02020603050405020304" pitchFamily="18" charset="0"/>
                <a:cs typeface="Arial" panose="020B0604020202020204" pitchFamily="34" charset="0"/>
              </a:rPr>
              <a:t> dan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sertifikasi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kelas</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daerah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telah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dilaksanakan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dukungan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1600" b="1" dirty="0">
                <a:effectLst/>
                <a:latin typeface="Arial" panose="020B0604020202020204" pitchFamily="34" charset="0"/>
                <a:ea typeface="Times New Roman" panose="02020603050405020304" pitchFamily="18" charset="0"/>
                <a:cs typeface="Arial" panose="020B0604020202020204" pitchFamily="34" charset="0"/>
              </a:rPr>
              <a:t>/Kota se Kalimantan Timur.</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Penilaian</a:t>
            </a:r>
            <a:r>
              <a:rPr lang="en-US" sz="1600" b="1" dirty="0">
                <a:effectLst/>
                <a:latin typeface="Arial" panose="020B0604020202020204" pitchFamily="34" charset="0"/>
                <a:ea typeface="Times New Roman" panose="02020603050405020304" pitchFamily="18" charset="0"/>
                <a:cs typeface="Arial" panose="020B0604020202020204" pitchFamily="34" charset="0"/>
              </a:rPr>
              <a:t> Kinerja OPD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Provinsi</a:t>
            </a:r>
            <a:r>
              <a:rPr lang="en-US" sz="1600" b="1" dirty="0">
                <a:effectLst/>
                <a:latin typeface="Arial" panose="020B0604020202020204" pitchFamily="34" charset="0"/>
                <a:ea typeface="Times New Roman" panose="02020603050405020304" pitchFamily="18" charset="0"/>
                <a:cs typeface="Arial" panose="020B0604020202020204" pitchFamily="34" charset="0"/>
              </a:rPr>
              <a:t> dan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kota</a:t>
            </a:r>
            <a:r>
              <a:rPr lang="en-US" sz="1600" b="1" dirty="0">
                <a:effectLst/>
                <a:latin typeface="Arial" panose="020B0604020202020204" pitchFamily="34" charset="0"/>
                <a:ea typeface="Times New Roman" panose="02020603050405020304" pitchFamily="18" charset="0"/>
                <a:cs typeface="Arial" panose="020B0604020202020204" pitchFamily="34" charset="0"/>
              </a:rPr>
              <a:t> pada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kementrian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Pekerjaan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Umum</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Penataan</a:t>
            </a:r>
            <a:r>
              <a:rPr lang="en-US" sz="1600" b="1" dirty="0">
                <a:effectLst/>
                <a:latin typeface="Arial" panose="020B0604020202020204" pitchFamily="34" charset="0"/>
                <a:ea typeface="Times New Roman" panose="02020603050405020304" pitchFamily="18" charset="0"/>
                <a:cs typeface="Arial" panose="020B0604020202020204" pitchFamily="34" charset="0"/>
              </a:rPr>
              <a:t> Ruang RI.</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Penilaian</a:t>
            </a:r>
            <a:r>
              <a:rPr lang="en-US" sz="1600" b="1" dirty="0">
                <a:effectLst/>
                <a:latin typeface="Arial" panose="020B0604020202020204" pitchFamily="34" charset="0"/>
                <a:ea typeface="Times New Roman" panose="02020603050405020304" pitchFamily="18" charset="0"/>
                <a:cs typeface="Arial" panose="020B0604020202020204" pitchFamily="34" charset="0"/>
              </a:rPr>
              <a:t> Panji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Keberhasilan</a:t>
            </a:r>
            <a:r>
              <a:rPr lang="en-US" sz="1600" b="1" dirty="0">
                <a:effectLst/>
                <a:latin typeface="Arial" panose="020B0604020202020204" pitchFamily="34" charset="0"/>
                <a:ea typeface="Times New Roman" panose="02020603050405020304" pitchFamily="18" charset="0"/>
                <a:cs typeface="Arial" panose="020B0604020202020204" pitchFamily="34" charset="0"/>
              </a:rPr>
              <a:t> pada sub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urusan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 pada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1600" b="1" dirty="0">
                <a:effectLst/>
                <a:latin typeface="Arial" panose="020B0604020202020204" pitchFamily="34" charset="0"/>
                <a:ea typeface="Times New Roman" panose="02020603050405020304" pitchFamily="18" charset="0"/>
                <a:cs typeface="Arial" panose="020B0604020202020204" pitchFamily="34" charset="0"/>
              </a:rPr>
              <a:t>/Kota Se-Kalimantan Timur.</a:t>
            </a:r>
          </a:p>
        </p:txBody>
      </p:sp>
      <p:sp>
        <p:nvSpPr>
          <p:cNvPr id="4" name="Title 1"/>
          <p:cNvSpPr>
            <a:spLocks noGrp="1"/>
          </p:cNvSpPr>
          <p:nvPr>
            <p:ph type="title"/>
          </p:nvPr>
        </p:nvSpPr>
        <p:spPr>
          <a:xfrm>
            <a:off x="139698" y="50663"/>
            <a:ext cx="11912599" cy="441044"/>
          </a:xfrm>
          <a:solidFill>
            <a:schemeClr val="accent6"/>
          </a:solidFill>
        </p:spPr>
        <p:txBody>
          <a:bodyPr>
            <a:noAutofit/>
          </a:bodyPr>
          <a:lstStyle/>
          <a:p>
            <a:pPr algn="ctr"/>
            <a:r>
              <a:rPr lang="en-US" sz="2800" b="1" dirty="0">
                <a:solidFill>
                  <a:schemeClr val="bg1"/>
                </a:solidFill>
                <a:latin typeface="Century Gothic" panose="020B0502020202020204" pitchFamily="34" charset="0"/>
                <a:ea typeface="Tahoma" panose="020B0604030504040204" pitchFamily="34" charset="0"/>
                <a:cs typeface="Tahoma" panose="020B0604030504040204" pitchFamily="34" charset="0"/>
              </a:rPr>
              <a:t>SOLUSI</a:t>
            </a:r>
            <a:endParaRPr lang="id-ID" sz="2800"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p:cNvGrpSpPr/>
          <p:nvPr/>
        </p:nvGrpSpPr>
        <p:grpSpPr>
          <a:xfrm>
            <a:off x="1" y="0"/>
            <a:ext cx="12192340" cy="6854613"/>
            <a:chOff x="5950839" y="0"/>
            <a:chExt cx="3193415" cy="5140960"/>
          </a:xfrm>
          <a:blipFill>
            <a:blip r:embed="rId2" cstate="print"/>
            <a:stretch>
              <a:fillRect/>
            </a:stretch>
          </a:blipFill>
        </p:grpSpPr>
        <p:sp>
          <p:nvSpPr>
            <p:cNvPr id="12" name="object 3"/>
            <p:cNvSpPr/>
            <p:nvPr/>
          </p:nvSpPr>
          <p:spPr>
            <a:xfrm>
              <a:off x="5950839" y="0"/>
              <a:ext cx="3193160" cy="5140960"/>
            </a:xfrm>
            <a:prstGeom prst="rect">
              <a:avLst/>
            </a:prstGeom>
            <a:grpFill/>
          </p:spPr>
          <p:txBody>
            <a:bodyPr wrap="square" lIns="0" tIns="0" rIns="0" bIns="0" rtlCol="0"/>
            <a:lstStyle/>
            <a:p>
              <a:endParaRPr sz="2400"/>
            </a:p>
          </p:txBody>
        </p:sp>
        <p:sp>
          <p:nvSpPr>
            <p:cNvPr id="13" name="object 4"/>
            <p:cNvSpPr/>
            <p:nvPr/>
          </p:nvSpPr>
          <p:spPr>
            <a:xfrm>
              <a:off x="5950839" y="3"/>
              <a:ext cx="2982849" cy="5140960"/>
            </a:xfrm>
            <a:prstGeom prst="rect">
              <a:avLst/>
            </a:prstGeom>
            <a:grpFill/>
          </p:spPr>
          <p:txBody>
            <a:bodyPr wrap="square" lIns="0" tIns="0" rIns="0" bIns="0" rtlCol="0"/>
            <a:lstStyle/>
            <a:p>
              <a:endParaRPr sz="2400"/>
            </a:p>
          </p:txBody>
        </p:sp>
      </p:gr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sp>
        <p:nvSpPr>
          <p:cNvPr id="2" name="Content Placeholder 2"/>
          <p:cNvSpPr>
            <a:spLocks noGrp="1"/>
          </p:cNvSpPr>
          <p:nvPr>
            <p:ph idx="1"/>
          </p:nvPr>
        </p:nvSpPr>
        <p:spPr>
          <a:xfrm>
            <a:off x="872808" y="1081041"/>
            <a:ext cx="10515600" cy="4692529"/>
          </a:xfrm>
        </p:spPr>
        <p:txBody>
          <a:bodyPr>
            <a:normAutofit fontScale="47500" lnSpcReduction="20000"/>
          </a:bodyPr>
          <a:lstStyle/>
          <a:p>
            <a:pPr marL="0" indent="0" algn="just">
              <a:lnSpc>
                <a:spcPct val="160000"/>
              </a:lnSpc>
              <a:buNone/>
            </a:pPr>
            <a:r>
              <a:rPr lang="en-US" sz="4600" b="1" dirty="0" err="1">
                <a:solidFill>
                  <a:srgbClr val="000000"/>
                </a:solidFill>
                <a:latin typeface="Bookman Old Style" panose="02050604050505020204" pitchFamily="18" charset="0"/>
              </a:rPr>
              <a:t>Kewenangan</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Pemerintah</a:t>
            </a:r>
            <a:r>
              <a:rPr lang="en-US" sz="4600" b="1" dirty="0">
                <a:solidFill>
                  <a:srgbClr val="000000"/>
                </a:solidFill>
                <a:latin typeface="Bookman Old Style" panose="02050604050505020204" pitchFamily="18" charset="0"/>
              </a:rPr>
              <a:t> Daerah </a:t>
            </a:r>
            <a:r>
              <a:rPr lang="en-US" sz="4600" b="1" dirty="0" err="1">
                <a:solidFill>
                  <a:srgbClr val="000000"/>
                </a:solidFill>
                <a:latin typeface="Bookman Old Style" panose="02050604050505020204" pitchFamily="18" charset="0"/>
              </a:rPr>
              <a:t>kabupaten</a:t>
            </a:r>
            <a:r>
              <a:rPr lang="en-US" sz="4600" b="1" dirty="0">
                <a:solidFill>
                  <a:srgbClr val="000000"/>
                </a:solidFill>
                <a:latin typeface="Bookman Old Style" panose="02050604050505020204" pitchFamily="18" charset="0"/>
              </a:rPr>
              <a:t>/</a:t>
            </a:r>
            <a:r>
              <a:rPr lang="en-US" sz="4600" b="1" dirty="0" err="1">
                <a:solidFill>
                  <a:srgbClr val="000000"/>
                </a:solidFill>
                <a:latin typeface="Bookman Old Style" panose="02050604050505020204" pitchFamily="18" charset="0"/>
              </a:rPr>
              <a:t>kota</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dilaksanakan</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sesuai</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dengan</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norma</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standar</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prosedur</a:t>
            </a:r>
            <a:r>
              <a:rPr lang="en-US" sz="4600" b="1" dirty="0">
                <a:solidFill>
                  <a:srgbClr val="000000"/>
                </a:solidFill>
                <a:latin typeface="Bookman Old Style" panose="02050604050505020204" pitchFamily="18" charset="0"/>
              </a:rPr>
              <a:t>, </a:t>
            </a:r>
            <a:r>
              <a:rPr lang="sv-SE" sz="4600" b="1" dirty="0">
                <a:solidFill>
                  <a:srgbClr val="000000"/>
                </a:solidFill>
                <a:latin typeface="Bookman Old Style" panose="02050604050505020204" pitchFamily="18" charset="0"/>
              </a:rPr>
              <a:t>dan kriteria yang ditetapkan oleh Pemerintah Pusat pada </a:t>
            </a:r>
            <a:r>
              <a:rPr lang="en-US" sz="4600" b="1" dirty="0">
                <a:solidFill>
                  <a:srgbClr val="000000"/>
                </a:solidFill>
                <a:latin typeface="Bookman Old Style" panose="02050604050505020204" pitchFamily="18" charset="0"/>
              </a:rPr>
              <a:t>sub-</a:t>
            </a:r>
            <a:r>
              <a:rPr lang="en-US" sz="4600" b="1" dirty="0" err="1">
                <a:solidFill>
                  <a:srgbClr val="000000"/>
                </a:solidFill>
                <a:latin typeface="Bookman Old Style" panose="02050604050505020204" pitchFamily="18" charset="0"/>
              </a:rPr>
              <a:t>urusan</a:t>
            </a:r>
            <a:r>
              <a:rPr lang="en-US" sz="4600" b="1" dirty="0">
                <a:solidFill>
                  <a:srgbClr val="000000"/>
                </a:solidFill>
                <a:latin typeface="Bookman Old Style" panose="02050604050505020204" pitchFamily="18" charset="0"/>
              </a:rPr>
              <a:t> Jasa </a:t>
            </a:r>
            <a:r>
              <a:rPr lang="en-US" sz="4600" b="1" dirty="0" err="1">
                <a:solidFill>
                  <a:srgbClr val="000000"/>
                </a:solidFill>
                <a:latin typeface="Bookman Old Style" panose="02050604050505020204" pitchFamily="18" charset="0"/>
              </a:rPr>
              <a:t>Konstruksi</a:t>
            </a:r>
            <a:r>
              <a:rPr lang="en-US" sz="4600" b="1" dirty="0">
                <a:solidFill>
                  <a:srgbClr val="000000"/>
                </a:solidFill>
                <a:latin typeface="Bookman Old Style" panose="02050604050505020204" pitchFamily="18" charset="0"/>
              </a:rPr>
              <a:t> </a:t>
            </a:r>
            <a:r>
              <a:rPr lang="en-US" sz="4600" b="1" dirty="0" err="1">
                <a:solidFill>
                  <a:srgbClr val="000000"/>
                </a:solidFill>
                <a:latin typeface="Bookman Old Style" panose="02050604050505020204" pitchFamily="18" charset="0"/>
              </a:rPr>
              <a:t>meliputi</a:t>
            </a:r>
            <a:r>
              <a:rPr lang="en-US" sz="4600" b="1" dirty="0">
                <a:solidFill>
                  <a:srgbClr val="000000"/>
                </a:solidFill>
                <a:latin typeface="Bookman Old Style" panose="02050604050505020204" pitchFamily="18" charset="0"/>
              </a:rPr>
              <a:t> :</a:t>
            </a:r>
          </a:p>
          <a:p>
            <a:pPr marL="514350" indent="-514350" algn="just">
              <a:lnSpc>
                <a:spcPct val="160000"/>
              </a:lnSpc>
              <a:buFont typeface="+mj-lt"/>
              <a:buAutoNum type="alphaLcPeriod"/>
            </a:pPr>
            <a:r>
              <a:rPr lang="fi-FI" sz="4000" b="1" i="1" dirty="0">
                <a:solidFill>
                  <a:srgbClr val="000000"/>
                </a:solidFill>
                <a:latin typeface="Bookman Old Style" panose="02050604050505020204" pitchFamily="18" charset="0"/>
              </a:rPr>
              <a:t>penyelenggaraan pelatihan tenaga terampil </a:t>
            </a:r>
            <a:r>
              <a:rPr lang="en-US" sz="4000" b="1" i="1" dirty="0" err="1">
                <a:solidFill>
                  <a:srgbClr val="000000"/>
                </a:solidFill>
                <a:latin typeface="Bookman Old Style" panose="02050604050505020204" pitchFamily="18" charset="0"/>
              </a:rPr>
              <a:t>konstruksi</a:t>
            </a:r>
            <a:endParaRPr lang="en-US" sz="4000" b="1" i="1" dirty="0">
              <a:solidFill>
                <a:srgbClr val="000000"/>
              </a:solidFill>
              <a:latin typeface="Bookman Old Style" panose="02050604050505020204" pitchFamily="18" charset="0"/>
            </a:endParaRPr>
          </a:p>
          <a:p>
            <a:pPr marL="514350" indent="-514350" algn="just">
              <a:lnSpc>
                <a:spcPct val="160000"/>
              </a:lnSpc>
              <a:buFont typeface="+mj-lt"/>
              <a:buAutoNum type="alphaLcPeriod"/>
            </a:pPr>
            <a:r>
              <a:rPr lang="en-US" sz="4000" b="1" i="1" dirty="0" err="1">
                <a:solidFill>
                  <a:srgbClr val="000000"/>
                </a:solidFill>
                <a:latin typeface="Bookman Old Style" panose="02050604050505020204" pitchFamily="18" charset="0"/>
              </a:rPr>
              <a:t>penyelenggaraan</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sistem</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informasi</a:t>
            </a:r>
            <a:r>
              <a:rPr lang="en-US" sz="4000" b="1" i="1" dirty="0">
                <a:solidFill>
                  <a:srgbClr val="000000"/>
                </a:solidFill>
                <a:latin typeface="Bookman Old Style" panose="02050604050505020204" pitchFamily="18" charset="0"/>
              </a:rPr>
              <a:t> Jasa </a:t>
            </a:r>
            <a:r>
              <a:rPr lang="en-US" sz="4000" b="1" i="1" dirty="0" err="1">
                <a:solidFill>
                  <a:srgbClr val="000000"/>
                </a:solidFill>
                <a:latin typeface="Bookman Old Style" panose="02050604050505020204" pitchFamily="18" charset="0"/>
              </a:rPr>
              <a:t>Konstruksi</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cakupan</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daerah</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kabupaten</a:t>
            </a:r>
            <a:r>
              <a:rPr lang="en-US" sz="4000" b="1" i="1" dirty="0">
                <a:solidFill>
                  <a:srgbClr val="000000"/>
                </a:solidFill>
                <a:latin typeface="Bookman Old Style" panose="02050604050505020204" pitchFamily="18" charset="0"/>
              </a:rPr>
              <a:t>/</a:t>
            </a:r>
            <a:r>
              <a:rPr lang="en-US" sz="4000" b="1" i="1" dirty="0" err="1">
                <a:solidFill>
                  <a:srgbClr val="000000"/>
                </a:solidFill>
                <a:latin typeface="Bookman Old Style" panose="02050604050505020204" pitchFamily="18" charset="0"/>
              </a:rPr>
              <a:t>kota</a:t>
            </a:r>
            <a:r>
              <a:rPr lang="en-US" sz="4000" b="1" i="1" dirty="0">
                <a:solidFill>
                  <a:srgbClr val="000000"/>
                </a:solidFill>
                <a:latin typeface="Bookman Old Style" panose="02050604050505020204" pitchFamily="18" charset="0"/>
              </a:rPr>
              <a:t>;</a:t>
            </a:r>
          </a:p>
          <a:p>
            <a:pPr marL="514350" indent="-514350" algn="just">
              <a:lnSpc>
                <a:spcPct val="160000"/>
              </a:lnSpc>
              <a:buFont typeface="+mj-lt"/>
              <a:buAutoNum type="alphaLcPeriod"/>
            </a:pPr>
            <a:r>
              <a:rPr lang="en-US" sz="4000" b="1" i="1" dirty="0" err="1">
                <a:solidFill>
                  <a:srgbClr val="000000"/>
                </a:solidFill>
                <a:latin typeface="Bookman Old Style" panose="02050604050505020204" pitchFamily="18" charset="0"/>
              </a:rPr>
              <a:t>penerbitan</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Perizinan</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Berusaha</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kualifikasi</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kecil</a:t>
            </a:r>
            <a:r>
              <a:rPr lang="en-US" sz="4000" b="1" i="1" dirty="0">
                <a:solidFill>
                  <a:srgbClr val="000000"/>
                </a:solidFill>
                <a:latin typeface="Bookman Old Style" panose="02050604050505020204" pitchFamily="18" charset="0"/>
              </a:rPr>
              <a:t>, </a:t>
            </a:r>
            <a:r>
              <a:rPr lang="en-US" sz="4000" b="1" i="1" dirty="0" err="1">
                <a:solidFill>
                  <a:srgbClr val="000000"/>
                </a:solidFill>
                <a:latin typeface="Bookman Old Style" panose="02050604050505020204" pitchFamily="18" charset="0"/>
              </a:rPr>
              <a:t>menengah</a:t>
            </a:r>
            <a:r>
              <a:rPr lang="en-US" sz="4000" b="1" i="1" dirty="0">
                <a:solidFill>
                  <a:srgbClr val="000000"/>
                </a:solidFill>
                <a:latin typeface="Bookman Old Style" panose="02050604050505020204" pitchFamily="18" charset="0"/>
              </a:rPr>
              <a:t>, dan </a:t>
            </a:r>
            <a:r>
              <a:rPr lang="en-US" sz="4000" b="1" i="1" dirty="0" err="1">
                <a:solidFill>
                  <a:srgbClr val="000000"/>
                </a:solidFill>
                <a:latin typeface="Bookman Old Style" panose="02050604050505020204" pitchFamily="18" charset="0"/>
              </a:rPr>
              <a:t>besar</a:t>
            </a:r>
            <a:r>
              <a:rPr lang="en-US" sz="4000" b="1" i="1" dirty="0">
                <a:solidFill>
                  <a:srgbClr val="000000"/>
                </a:solidFill>
                <a:latin typeface="Bookman Old Style" panose="02050604050505020204" pitchFamily="18" charset="0"/>
              </a:rPr>
              <a:t>; dan</a:t>
            </a:r>
          </a:p>
          <a:p>
            <a:pPr marL="514350" indent="-514350" algn="just">
              <a:lnSpc>
                <a:spcPct val="160000"/>
              </a:lnSpc>
              <a:buFont typeface="+mj-lt"/>
              <a:buAutoNum type="alphaLcPeriod"/>
            </a:pPr>
            <a:r>
              <a:rPr lang="nb-NO" sz="4000" b="1" i="1" dirty="0">
                <a:solidFill>
                  <a:srgbClr val="000000"/>
                </a:solidFill>
                <a:latin typeface="Bookman Old Style" panose="02050604050505020204" pitchFamily="18" charset="0"/>
              </a:rPr>
              <a:t>pengawasan tertib usaha, tertib penyelenggaraan, </a:t>
            </a:r>
            <a:r>
              <a:rPr lang="fi-FI" sz="4000" b="1" i="1" dirty="0">
                <a:solidFill>
                  <a:srgbClr val="000000"/>
                </a:solidFill>
                <a:latin typeface="Bookman Old Style" panose="02050604050505020204" pitchFamily="18" charset="0"/>
              </a:rPr>
              <a:t>dan tertib pemanfaatan Jasa Konstruksi.</a:t>
            </a:r>
          </a:p>
          <a:p>
            <a:pPr marL="0" indent="0">
              <a:buNone/>
            </a:pPr>
            <a:endParaRPr lang="en-US" dirty="0"/>
          </a:p>
        </p:txBody>
      </p:sp>
      <p:sp>
        <p:nvSpPr>
          <p:cNvPr id="3" name="Google Shape;8137;p160"/>
          <p:cNvSpPr txBox="1">
            <a:spLocks noChangeArrowheads="1"/>
          </p:cNvSpPr>
          <p:nvPr/>
        </p:nvSpPr>
        <p:spPr bwMode="auto">
          <a:xfrm>
            <a:off x="803592" y="295708"/>
            <a:ext cx="8479049" cy="65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anose="020F0502020204030204" pitchFamily="34" charset="0"/>
                <a:cs typeface="Arial" panose="020B0604020202020204" pitchFamily="34" charset="0"/>
              </a:defRPr>
            </a:lvl1pPr>
            <a:lvl2pPr marL="742950" indent="-285750" eaLnBrk="0" hangingPunct="0">
              <a:defRPr sz="2400">
                <a:solidFill>
                  <a:schemeClr val="tx1"/>
                </a:solidFill>
                <a:latin typeface="Calibri" panose="020F0502020204030204" pitchFamily="34" charset="0"/>
                <a:cs typeface="Arial" panose="020B0604020202020204" pitchFamily="34" charset="0"/>
              </a:defRPr>
            </a:lvl2pPr>
            <a:lvl3pPr marL="1143000" indent="-228600" eaLnBrk="0" hangingPunct="0">
              <a:defRPr sz="2400">
                <a:solidFill>
                  <a:schemeClr val="tx1"/>
                </a:solidFill>
                <a:latin typeface="Calibri" panose="020F0502020204030204" pitchFamily="34" charset="0"/>
                <a:cs typeface="Arial" panose="020B0604020202020204" pitchFamily="34" charset="0"/>
              </a:defRPr>
            </a:lvl3pPr>
            <a:lvl4pPr marL="1600200" indent="-228600" eaLnBrk="0" hangingPunct="0">
              <a:defRPr sz="2400">
                <a:solidFill>
                  <a:schemeClr val="tx1"/>
                </a:solidFill>
                <a:latin typeface="Calibri" panose="020F0502020204030204" pitchFamily="34" charset="0"/>
                <a:cs typeface="Arial" panose="020B0604020202020204" pitchFamily="34" charset="0"/>
              </a:defRPr>
            </a:lvl4pPr>
            <a:lvl5pPr marL="2057400" indent="-228600" eaLnBrk="0" hangingPunct="0">
              <a:defRPr sz="2400">
                <a:solidFill>
                  <a:schemeClr val="tx1"/>
                </a:solidFill>
                <a:latin typeface="Calibri" panose="020F0502020204030204" pitchFamily="34" charset="0"/>
                <a:cs typeface="Arial" panose="020B0604020202020204" pitchFamily="34" charset="0"/>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eaLnBrk="1" hangingPunct="1">
              <a:buClr>
                <a:srgbClr val="262626"/>
              </a:buClr>
              <a:buSzPts val="1200"/>
              <a:buFont typeface="Open Sans"/>
              <a:buNone/>
            </a:pPr>
            <a:r>
              <a:rPr lang="sv-SE" altLang="en-US" sz="3600" b="1" dirty="0">
                <a:latin typeface="Cambria" panose="02040503050406030204" pitchFamily="18" charset="0"/>
                <a:ea typeface="Cambria" panose="02040503050406030204" pitchFamily="18" charset="0"/>
                <a:sym typeface="Open Sans Semibold"/>
              </a:rPr>
              <a:t>KEWENANGAN BUPATI / WALIKOTA</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E32B2-1DA5-547D-1B38-6A889C94D15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E61B4FB-F8DB-1448-1673-AD539BBB6F5A}"/>
              </a:ext>
            </a:extLst>
          </p:cNvPr>
          <p:cNvPicPr>
            <a:picLocks noChangeAspect="1"/>
          </p:cNvPicPr>
          <p:nvPr/>
        </p:nvPicPr>
        <p:blipFill>
          <a:blip r:embed="rId2"/>
          <a:stretch>
            <a:fillRect/>
          </a:stretch>
        </p:blipFill>
        <p:spPr>
          <a:xfrm>
            <a:off x="0" y="271185"/>
            <a:ext cx="12192000" cy="6857999"/>
          </a:xfrm>
          <a:prstGeom prst="rect">
            <a:avLst/>
          </a:prstGeom>
        </p:spPr>
      </p:pic>
      <p:sp>
        <p:nvSpPr>
          <p:cNvPr id="16" name="object 5">
            <a:extLst>
              <a:ext uri="{FF2B5EF4-FFF2-40B4-BE49-F238E27FC236}">
                <a16:creationId xmlns:a16="http://schemas.microsoft.com/office/drawing/2014/main" id="{E5A57280-DA2C-84F4-CA26-9FF654B99E16}"/>
              </a:ext>
            </a:extLst>
          </p:cNvPr>
          <p:cNvSpPr txBox="1"/>
          <p:nvPr/>
        </p:nvSpPr>
        <p:spPr>
          <a:xfrm>
            <a:off x="139697" y="491707"/>
            <a:ext cx="11912600" cy="276144"/>
          </a:xfrm>
          <a:prstGeom prst="rect">
            <a:avLst/>
          </a:prstGeom>
          <a:solidFill>
            <a:schemeClr val="accent6">
              <a:lumMod val="20000"/>
              <a:lumOff val="80000"/>
            </a:schemeClr>
          </a:solidFill>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342900" marR="0" lvl="0" indent="-342900" algn="just">
              <a:lnSpc>
                <a:spcPct val="115000"/>
              </a:lnSpc>
              <a:spcBef>
                <a:spcPts val="0"/>
              </a:spcBef>
              <a:spcAft>
                <a:spcPts val="0"/>
              </a:spcAft>
              <a:buFont typeface="Wingdings" panose="05000000000000000000" pitchFamily="2" charset="2"/>
              <a:buChar char="Ø"/>
            </a:pP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6655F527-86AA-6D72-E73D-B7C937028154}"/>
              </a:ext>
            </a:extLst>
          </p:cNvPr>
          <p:cNvSpPr>
            <a:spLocks noGrp="1"/>
          </p:cNvSpPr>
          <p:nvPr>
            <p:ph type="title"/>
          </p:nvPr>
        </p:nvSpPr>
        <p:spPr>
          <a:xfrm>
            <a:off x="139698" y="50663"/>
            <a:ext cx="11912599" cy="441044"/>
          </a:xfrm>
          <a:solidFill>
            <a:schemeClr val="accent6"/>
          </a:solidFill>
        </p:spPr>
        <p:txBody>
          <a:bodyPr>
            <a:noAutofit/>
          </a:bodyPr>
          <a:lstStyle/>
          <a:p>
            <a:pPr algn="ctr"/>
            <a:r>
              <a:rPr lang="en-US" sz="2800" b="1" dirty="0">
                <a:solidFill>
                  <a:schemeClr val="bg1"/>
                </a:solidFill>
                <a:latin typeface="Century Gothic" panose="020B0502020202020204" pitchFamily="34" charset="0"/>
                <a:ea typeface="Tahoma" panose="020B0604030504040204" pitchFamily="34" charset="0"/>
                <a:cs typeface="Tahoma" panose="020B0604030504040204" pitchFamily="34" charset="0"/>
              </a:rPr>
              <a:t>SOLUSI</a:t>
            </a:r>
            <a:endParaRPr lang="id-ID" sz="2800"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3" name="Title 1">
            <a:extLst>
              <a:ext uri="{FF2B5EF4-FFF2-40B4-BE49-F238E27FC236}">
                <a16:creationId xmlns:a16="http://schemas.microsoft.com/office/drawing/2014/main" id="{0392B183-D4B4-9ACD-C2AE-C17926887CC8}"/>
              </a:ext>
            </a:extLst>
          </p:cNvPr>
          <p:cNvSpPr txBox="1"/>
          <p:nvPr/>
        </p:nvSpPr>
        <p:spPr>
          <a:xfrm>
            <a:off x="139696" y="1259558"/>
            <a:ext cx="11912599" cy="44104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Century Gothic" panose="020B0502020202020204" pitchFamily="34" charset="0"/>
                <a:ea typeface="Tahoma" panose="020B0604030504040204" pitchFamily="34" charset="0"/>
                <a:cs typeface="Tahoma" panose="020B0604030504040204" pitchFamily="34" charset="0"/>
              </a:rPr>
              <a:t>SOLUSI ALTERNATIF</a:t>
            </a:r>
            <a:endParaRPr lang="id-ID" sz="2800"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5" name="object 5">
            <a:extLst>
              <a:ext uri="{FF2B5EF4-FFF2-40B4-BE49-F238E27FC236}">
                <a16:creationId xmlns:a16="http://schemas.microsoft.com/office/drawing/2014/main" id="{2F302295-612C-B52C-E5BB-1428DC7757BE}"/>
              </a:ext>
            </a:extLst>
          </p:cNvPr>
          <p:cNvSpPr txBox="1"/>
          <p:nvPr/>
        </p:nvSpPr>
        <p:spPr>
          <a:xfrm>
            <a:off x="18661" y="3364096"/>
            <a:ext cx="12033634" cy="1408761"/>
          </a:xfrm>
          <a:prstGeom prst="rect">
            <a:avLst/>
          </a:prstGeom>
          <a:solidFill>
            <a:schemeClr val="accent1">
              <a:lumMod val="20000"/>
              <a:lumOff val="80000"/>
            </a:schemeClr>
          </a:solidFill>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342900" marR="0" lvl="0" indent="-342900" algn="just">
              <a:lnSpc>
                <a:spcPct val="115000"/>
              </a:lnSpc>
              <a:spcBef>
                <a:spcPts val="0"/>
              </a:spcBef>
              <a:spcAft>
                <a:spcPts val="0"/>
              </a:spcAft>
              <a:buFont typeface="Wingdings" panose="05000000000000000000" pitchFamily="2" charset="2"/>
              <a:buChar char="Ø"/>
            </a:pP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Melakukan</a:t>
            </a:r>
            <a:r>
              <a:rPr lang="en-US" sz="1600" b="1" dirty="0">
                <a:effectLst/>
                <a:latin typeface="Arial" panose="020B0604020202020204" pitchFamily="34" charset="0"/>
                <a:ea typeface="Times New Roman" panose="02020603050405020304" pitchFamily="18" charset="0"/>
                <a:cs typeface="Arial" panose="020B0604020202020204" pitchFamily="34" charset="0"/>
              </a:rPr>
              <a:t> reschedule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kegiatan</a:t>
            </a:r>
            <a:r>
              <a:rPr lang="en-US" sz="1600" b="1" dirty="0">
                <a:effectLst/>
                <a:latin typeface="Arial" panose="020B0604020202020204" pitchFamily="34" charset="0"/>
                <a:ea typeface="Times New Roman" panose="02020603050405020304" pitchFamily="18" charset="0"/>
                <a:cs typeface="Arial" panose="020B0604020202020204" pitchFamily="34" charset="0"/>
              </a:rPr>
              <a:t> dan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berkoordinasi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pihak</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asosiasi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terkait</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Berupaya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mengembangkan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pola</a:t>
            </a:r>
            <a:r>
              <a:rPr lang="en-US" sz="1600" b="1" dirty="0">
                <a:effectLst/>
                <a:latin typeface="Arial" panose="020B0604020202020204" pitchFamily="34" charset="0"/>
                <a:ea typeface="Times New Roman" panose="02020603050405020304" pitchFamily="18" charset="0"/>
                <a:cs typeface="Arial" panose="020B0604020202020204" pitchFamily="34" charset="0"/>
              </a:rPr>
              <a:t> sharing/</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kerjasama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baik</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pemerintah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kota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maupun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pemerintah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pusat</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untuk</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meningkatkan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capaian</a:t>
            </a:r>
            <a:r>
              <a:rPr lang="en-US" sz="1600" b="1" dirty="0">
                <a:effectLst/>
                <a:latin typeface="Arial" panose="020B0604020202020204" pitchFamily="34" charset="0"/>
                <a:ea typeface="Times New Roman" panose="02020603050405020304" pitchFamily="18" charset="0"/>
                <a:cs typeface="Arial" panose="020B0604020202020204" pitchFamily="34" charset="0"/>
              </a:rPr>
              <a:t> output Bina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Memetakan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kebutuhan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klasifikasi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tenaga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ahli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maupun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terampil</a:t>
            </a:r>
            <a:r>
              <a:rPr lang="en-US" sz="1600" b="1" dirty="0">
                <a:effectLst/>
                <a:latin typeface="Arial" panose="020B0604020202020204" pitchFamily="34" charset="0"/>
                <a:ea typeface="Times New Roman" panose="02020603050405020304" pitchFamily="18" charset="0"/>
                <a:cs typeface="Arial" panose="020B0604020202020204" pitchFamily="34" charset="0"/>
              </a:rPr>
              <a:t> di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Provinsi</a:t>
            </a:r>
            <a:r>
              <a:rPr lang="en-US" sz="1600" b="1" dirty="0">
                <a:effectLst/>
                <a:latin typeface="Arial" panose="020B0604020202020204" pitchFamily="34" charset="0"/>
                <a:ea typeface="Times New Roman" panose="02020603050405020304" pitchFamily="18" charset="0"/>
                <a:cs typeface="Arial" panose="020B0604020202020204" pitchFamily="34" charset="0"/>
              </a:rPr>
              <a:t> Kalimantan Timur.</a:t>
            </a:r>
          </a:p>
        </p:txBody>
      </p:sp>
      <p:sp>
        <p:nvSpPr>
          <p:cNvPr id="6" name="object 5">
            <a:extLst>
              <a:ext uri="{FF2B5EF4-FFF2-40B4-BE49-F238E27FC236}">
                <a16:creationId xmlns:a16="http://schemas.microsoft.com/office/drawing/2014/main" id="{8FDA0293-F33B-EAD0-2564-437196810011}"/>
              </a:ext>
            </a:extLst>
          </p:cNvPr>
          <p:cNvSpPr txBox="1"/>
          <p:nvPr/>
        </p:nvSpPr>
        <p:spPr>
          <a:xfrm>
            <a:off x="79178" y="1845074"/>
            <a:ext cx="11912600" cy="1408761"/>
          </a:xfrm>
          <a:prstGeom prst="rect">
            <a:avLst/>
          </a:prstGeom>
          <a:solidFill>
            <a:schemeClr val="accent1">
              <a:lumMod val="20000"/>
              <a:lumOff val="80000"/>
            </a:schemeClr>
          </a:solidFill>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Berupaya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mengembangkan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pola</a:t>
            </a:r>
            <a:r>
              <a:rPr lang="en-US" sz="1600" b="1" dirty="0">
                <a:effectLst/>
                <a:latin typeface="Arial" panose="020B0604020202020204" pitchFamily="34" charset="0"/>
                <a:ea typeface="Times New Roman" panose="02020603050405020304" pitchFamily="18" charset="0"/>
                <a:cs typeface="Arial" panose="020B0604020202020204" pitchFamily="34" charset="0"/>
              </a:rPr>
              <a:t> sharing/</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kerjasama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baik</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pemerintah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kabupaten</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kota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maupun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pemerintah</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pusat</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untuk</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meningkatkan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capaian</a:t>
            </a:r>
            <a:r>
              <a:rPr lang="en-US" sz="1600" b="1" dirty="0">
                <a:effectLst/>
                <a:latin typeface="Arial" panose="020B0604020202020204" pitchFamily="34" charset="0"/>
                <a:ea typeface="Times New Roman" panose="02020603050405020304" pitchFamily="18" charset="0"/>
                <a:cs typeface="Arial" panose="020B0604020202020204" pitchFamily="34" charset="0"/>
              </a:rPr>
              <a:t> outcome sub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urusan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Kaltim</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melibatkan</a:t>
            </a:r>
            <a:r>
              <a:rPr lang="en-US" sz="1600" b="1" dirty="0">
                <a:effectLst/>
                <a:latin typeface="Arial" panose="020B0604020202020204" pitchFamily="34" charset="0"/>
                <a:ea typeface="Times New Roman" panose="02020603050405020304" pitchFamily="18" charset="0"/>
                <a:cs typeface="Arial" panose="020B0604020202020204" pitchFamily="34" charset="0"/>
              </a:rPr>
              <a:t> Masyarakat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jasa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Konstruksi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Kaltim</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15000"/>
              </a:lnSpc>
              <a:spcBef>
                <a:spcPts val="0"/>
              </a:spcBef>
              <a:spcAft>
                <a:spcPts val="0"/>
              </a:spcAft>
              <a:buFont typeface="Wingdings" panose="05000000000000000000" pitchFamily="2" charset="2"/>
              <a:buChar char="Ø"/>
            </a:pPr>
            <a:r>
              <a:rPr lang="en-US" sz="1600" b="1" dirty="0" err="1">
                <a:effectLst/>
                <a:latin typeface="Arial" panose="020B0604020202020204" pitchFamily="34" charset="0"/>
                <a:ea typeface="Times New Roman" panose="02020603050405020304" pitchFamily="18" charset="0"/>
                <a:cs typeface="Arial" panose="020B0604020202020204" pitchFamily="34" charset="0"/>
              </a:rPr>
              <a:t>Memetakan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kebutuhan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klasifikasi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tenaga</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ahli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maupun</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terampil</a:t>
            </a:r>
            <a:r>
              <a:rPr lang="en-US" sz="1600" b="1" dirty="0">
                <a:effectLst/>
                <a:latin typeface="Arial" panose="020B0604020202020204" pitchFamily="34" charset="0"/>
                <a:ea typeface="Times New Roman" panose="02020603050405020304" pitchFamily="18" charset="0"/>
                <a:cs typeface="Arial" panose="020B0604020202020204" pitchFamily="34" charset="0"/>
              </a:rPr>
              <a:t> di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Provinsi</a:t>
            </a:r>
            <a:r>
              <a:rPr lang="en-US" sz="1600" b="1" dirty="0">
                <a:effectLst/>
                <a:latin typeface="Arial" panose="020B0604020202020204" pitchFamily="34" charset="0"/>
                <a:ea typeface="Times New Roman" panose="02020603050405020304" pitchFamily="18" charset="0"/>
                <a:cs typeface="Arial" panose="020B0604020202020204" pitchFamily="34" charset="0"/>
              </a:rPr>
              <a:t> Kalimantan Timur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kolaborasi</a:t>
            </a:r>
            <a:r>
              <a:rPr lang="en-US"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effectLst/>
                <a:latin typeface="Arial" panose="020B0604020202020204" pitchFamily="34" charset="0"/>
                <a:ea typeface="Times New Roman" panose="02020603050405020304" pitchFamily="18" charset="0"/>
                <a:cs typeface="Arial" panose="020B0604020202020204" pitchFamily="34" charset="0"/>
              </a:rPr>
              <a:t>dengan</a:t>
            </a:r>
            <a:r>
              <a:rPr lang="en-US" sz="1600" b="1" dirty="0">
                <a:effectLst/>
                <a:latin typeface="Arial" panose="020B0604020202020204" pitchFamily="34" charset="0"/>
                <a:ea typeface="Times New Roman" panose="02020603050405020304" pitchFamily="18" charset="0"/>
                <a:cs typeface="Arial" panose="020B0604020202020204" pitchFamily="34" charset="0"/>
              </a:rPr>
              <a:t> Kementerian PUPR </a:t>
            </a:r>
          </a:p>
        </p:txBody>
      </p:sp>
    </p:spTree>
    <p:extLst>
      <p:ext uri="{BB962C8B-B14F-4D97-AF65-F5344CB8AC3E}">
        <p14:creationId xmlns:p14="http://schemas.microsoft.com/office/powerpoint/2010/main" val="16176750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1"/>
          <p:cNvSpPr>
            <a:spLocks noGrp="1"/>
          </p:cNvSpPr>
          <p:nvPr>
            <p:ph type="sldNum" sz="quarter" idx="4294967295"/>
          </p:nvPr>
        </p:nvSpPr>
        <p:spPr>
          <a:xfrm>
            <a:off x="9347200" y="6356350"/>
            <a:ext cx="2844800" cy="365125"/>
          </a:xfrm>
        </p:spPr>
        <p:txBody>
          <a:bodyPr/>
          <a:lstStyle/>
          <a:p>
            <a:fld id="{4B0E7284-74FC-46AF-8768-D74C6F5EE859}" type="slidenum">
              <a:rPr lang="id-ID" smtClean="0"/>
              <a:t>151</a:t>
            </a:fld>
            <a:endParaRPr lang="id-ID"/>
          </a:p>
        </p:txBody>
      </p:sp>
      <p:sp>
        <p:nvSpPr>
          <p:cNvPr id="6" name="Rectangle 5"/>
          <p:cNvSpPr/>
          <p:nvPr/>
        </p:nvSpPr>
        <p:spPr>
          <a:xfrm>
            <a:off x="0" y="5819813"/>
            <a:ext cx="12192000" cy="10381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835403" y="160129"/>
            <a:ext cx="5083176" cy="646329"/>
          </a:xfrm>
          <a:prstGeom prst="rect">
            <a:avLst/>
          </a:prstGeom>
          <a:noFill/>
        </p:spPr>
        <p:txBody>
          <a:bodyPr wrap="none" lIns="91435" tIns="45719" rIns="91435" bIns="45719" rtlCol="0">
            <a:spAutoFit/>
          </a:bodyPr>
          <a:lstStyle/>
          <a:p>
            <a:r>
              <a:rPr lang="en-US" sz="1200" b="1" dirty="0">
                <a:solidFill>
                  <a:schemeClr val="bg1"/>
                </a:solidFill>
                <a:latin typeface="Tw Cen MT" panose="020B0602020104020603" pitchFamily="34" charset="0"/>
              </a:rPr>
              <a:t>DINAS PEKERJAAN UMUM PENATAAN RUANG DAN PERUMAHAN RAKYAT</a:t>
            </a:r>
          </a:p>
          <a:p>
            <a:r>
              <a:rPr lang="en-US" sz="1200" b="1" dirty="0">
                <a:solidFill>
                  <a:schemeClr val="bg1"/>
                </a:solidFill>
                <a:latin typeface="Tw Cen MT" panose="020B0602020104020603" pitchFamily="34" charset="0"/>
              </a:rPr>
              <a:t>PROVINSI KALIMANTAN TIMUR</a:t>
            </a:r>
          </a:p>
          <a:p>
            <a:r>
              <a:rPr lang="en-US" sz="1200" kern="2000" spc="471" dirty="0">
                <a:solidFill>
                  <a:schemeClr val="bg1"/>
                </a:solidFill>
                <a:latin typeface="Tw Cen MT" panose="020B0602020104020603" pitchFamily="34" charset="0"/>
              </a:rPr>
              <a:t>BIDANG BINA KONSTRUKSI</a:t>
            </a:r>
            <a:endParaRPr lang="en-US" sz="1200" spc="140" dirty="0">
              <a:solidFill>
                <a:schemeClr val="bg1"/>
              </a:solidFill>
              <a:latin typeface="Tw Cen MT" panose="020B0602020104020603"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584" y="160128"/>
            <a:ext cx="510124" cy="646329"/>
          </a:xfrm>
          <a:prstGeom prst="rect">
            <a:avLst/>
          </a:prstGeom>
        </p:spPr>
      </p:pic>
      <p:sp>
        <p:nvSpPr>
          <p:cNvPr id="15" name="Rectangle 14"/>
          <p:cNvSpPr/>
          <p:nvPr/>
        </p:nvSpPr>
        <p:spPr>
          <a:xfrm>
            <a:off x="609526" y="2582390"/>
            <a:ext cx="10972947" cy="461665"/>
          </a:xfrm>
          <a:prstGeom prst="rect">
            <a:avLst/>
          </a:prstGeom>
        </p:spPr>
        <p:txBody>
          <a:bodyPr wrap="square">
            <a:spAutoFit/>
          </a:bodyPr>
          <a:lstStyle/>
          <a:p>
            <a:pPr algn="ctr"/>
            <a:r>
              <a:rPr lang="en-US" altLang="ko-KR" sz="2400" b="1" dirty="0">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“Tenaga </a:t>
            </a:r>
            <a:r>
              <a:rPr lang="en-US" altLang="ko-KR" sz="2400" b="1" dirty="0" err="1">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Kerja</a:t>
            </a:r>
            <a:r>
              <a:rPr lang="en-US" altLang="ko-KR" sz="2400" b="1" dirty="0">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 </a:t>
            </a:r>
            <a:r>
              <a:rPr lang="en-US" altLang="ko-KR" sz="2400" b="1" dirty="0" err="1">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Konstruksi</a:t>
            </a:r>
            <a:r>
              <a:rPr lang="en-US" altLang="ko-KR" sz="2400" b="1" dirty="0">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 Kalimantan Timur </a:t>
            </a:r>
            <a:r>
              <a:rPr lang="en-US" altLang="ko-KR" sz="2400" b="1" dirty="0" err="1">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Adalah</a:t>
            </a:r>
            <a:r>
              <a:rPr lang="en-US" altLang="ko-KR" sz="2400" b="1" dirty="0">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 </a:t>
            </a:r>
            <a:r>
              <a:rPr lang="en-US" altLang="ko-KR" sz="2400" b="1" dirty="0" err="1">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Pekerja</a:t>
            </a:r>
            <a:r>
              <a:rPr lang="en-US" altLang="ko-KR" sz="2400" b="1" dirty="0">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 Sehat”</a:t>
            </a:r>
            <a:endParaRPr lang="ko-KR" altLang="en-US" sz="2400" b="1" dirty="0">
              <a:solidFill>
                <a:schemeClr val="accent4"/>
              </a:solidFill>
              <a:effectLst>
                <a:outerShdw blurRad="63500" sx="102000" sy="102000" algn="ctr" rotWithShape="0">
                  <a:prstClr val="black">
                    <a:alpha val="40000"/>
                  </a:prstClr>
                </a:outerShdw>
              </a:effectLst>
              <a:latin typeface="Century Gothic" panose="020B0502020202020204" pitchFamily="34" charset="0"/>
              <a:cs typeface="Tahoma" panose="020B0604030504040204" pitchFamily="34" charset="0"/>
            </a:endParaRPr>
          </a:p>
        </p:txBody>
      </p:sp>
      <p:sp>
        <p:nvSpPr>
          <p:cNvPr id="2" name="Rectangle 1"/>
          <p:cNvSpPr/>
          <p:nvPr/>
        </p:nvSpPr>
        <p:spPr>
          <a:xfrm>
            <a:off x="835403" y="1206469"/>
            <a:ext cx="10596880" cy="1446550"/>
          </a:xfrm>
          <a:prstGeom prst="rect">
            <a:avLst/>
          </a:prstGeom>
        </p:spPr>
        <p:txBody>
          <a:bodyPr wrap="square">
            <a:spAutoFit/>
          </a:bodyPr>
          <a:lstStyle/>
          <a:p>
            <a:pPr algn="ctr"/>
            <a:r>
              <a:rPr lang="en-US" altLang="ko-KR" sz="8800" b="1" dirty="0">
                <a:solidFill>
                  <a:schemeClr val="accent4"/>
                </a:solidFill>
                <a:effectLst>
                  <a:outerShdw blurRad="63500" sx="102000" sy="102000" algn="ctr" rotWithShape="0">
                    <a:prstClr val="black">
                      <a:alpha val="40000"/>
                    </a:prstClr>
                  </a:outerShdw>
                </a:effectLst>
                <a:latin typeface="Century Gothic" panose="020B0502020202020204" pitchFamily="34" charset="0"/>
                <a:ea typeface="Tahoma" panose="020B0604030504040204" pitchFamily="34" charset="0"/>
                <a:cs typeface="Tahoma" panose="020B0604030504040204" pitchFamily="34" charset="0"/>
              </a:rPr>
              <a:t>TERIMA KASIH</a:t>
            </a:r>
            <a:endParaRPr lang="ko-KR" altLang="en-US" sz="8800" b="1" dirty="0">
              <a:solidFill>
                <a:schemeClr val="accent4"/>
              </a:solidFill>
              <a:effectLst>
                <a:outerShdw blurRad="63500" sx="102000" sy="102000" algn="ctr" rotWithShape="0">
                  <a:prstClr val="black">
                    <a:alpha val="40000"/>
                  </a:prstClr>
                </a:outerShdw>
              </a:effectLst>
              <a:latin typeface="Century Gothic" panose="020B0502020202020204" pitchFamily="34" charset="0"/>
              <a:cs typeface="Tahoma" panose="020B060403050404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74" y="6219825"/>
            <a:ext cx="11342810" cy="3029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bject 19"/>
          <p:cNvSpPr/>
          <p:nvPr/>
        </p:nvSpPr>
        <p:spPr bwMode="auto">
          <a:xfrm>
            <a:off x="1527175" y="0"/>
            <a:ext cx="9129713" cy="1588"/>
          </a:xfrm>
          <a:custGeom>
            <a:avLst/>
            <a:gdLst>
              <a:gd name="T0" fmla="*/ 0 w 7168896"/>
              <a:gd name="T1" fmla="*/ 1524 h 1524"/>
              <a:gd name="T2" fmla="*/ 7168896 w 7168896"/>
              <a:gd name="T3" fmla="*/ 1524 h 1524"/>
              <a:gd name="T4" fmla="*/ 7168896 w 7168896"/>
              <a:gd name="T5" fmla="*/ 0 h 1524"/>
              <a:gd name="T6" fmla="*/ 0 w 7168896"/>
              <a:gd name="T7" fmla="*/ 0 h 1524"/>
              <a:gd name="T8" fmla="*/ 0 w 7168896"/>
              <a:gd name="T9" fmla="*/ 1524 h 1524"/>
            </a:gdLst>
            <a:ahLst/>
            <a:cxnLst>
              <a:cxn ang="0">
                <a:pos x="T0" y="T1"/>
              </a:cxn>
              <a:cxn ang="0">
                <a:pos x="T2" y="T3"/>
              </a:cxn>
              <a:cxn ang="0">
                <a:pos x="T4" y="T5"/>
              </a:cxn>
              <a:cxn ang="0">
                <a:pos x="T6" y="T7"/>
              </a:cxn>
              <a:cxn ang="0">
                <a:pos x="T8" y="T9"/>
              </a:cxn>
            </a:cxnLst>
            <a:rect l="0" t="0" r="r" b="b"/>
            <a:pathLst>
              <a:path w="7168896" h="1524">
                <a:moveTo>
                  <a:pt x="0" y="1524"/>
                </a:moveTo>
                <a:lnTo>
                  <a:pt x="7168896" y="1524"/>
                </a:lnTo>
                <a:lnTo>
                  <a:pt x="7168896" y="0"/>
                </a:lnTo>
                <a:lnTo>
                  <a:pt x="0" y="0"/>
                </a:lnTo>
                <a:lnTo>
                  <a:pt x="0" y="1524"/>
                </a:lnTo>
                <a:close/>
              </a:path>
            </a:pathLst>
          </a:custGeom>
          <a:solidFill>
            <a:srgbClr val="E2F1EC"/>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endParaRPr lang="en-US"/>
          </a:p>
        </p:txBody>
      </p:sp>
      <p:sp>
        <p:nvSpPr>
          <p:cNvPr id="21507" name="object 11"/>
          <p:cNvSpPr/>
          <p:nvPr/>
        </p:nvSpPr>
        <p:spPr bwMode="auto">
          <a:xfrm>
            <a:off x="-572" y="601662"/>
            <a:ext cx="12192000" cy="6256338"/>
          </a:xfrm>
          <a:custGeom>
            <a:avLst/>
            <a:gdLst>
              <a:gd name="T0" fmla="*/ 0 w 7168896"/>
              <a:gd name="T1" fmla="*/ 4913375 h 4913375"/>
              <a:gd name="T2" fmla="*/ 7168896 w 7168896"/>
              <a:gd name="T3" fmla="*/ 4913375 h 4913375"/>
              <a:gd name="T4" fmla="*/ 7168896 w 7168896"/>
              <a:gd name="T5" fmla="*/ 0 h 4913375"/>
              <a:gd name="T6" fmla="*/ 0 w 7168896"/>
              <a:gd name="T7" fmla="*/ 0 h 4913375"/>
              <a:gd name="T8" fmla="*/ 0 w 7168896"/>
              <a:gd name="T9" fmla="*/ 4913375 h 4913375"/>
            </a:gdLst>
            <a:ahLst/>
            <a:cxnLst>
              <a:cxn ang="0">
                <a:pos x="T0" y="T1"/>
              </a:cxn>
              <a:cxn ang="0">
                <a:pos x="T2" y="T3"/>
              </a:cxn>
              <a:cxn ang="0">
                <a:pos x="T4" y="T5"/>
              </a:cxn>
              <a:cxn ang="0">
                <a:pos x="T6" y="T7"/>
              </a:cxn>
              <a:cxn ang="0">
                <a:pos x="T8" y="T9"/>
              </a:cxn>
            </a:cxnLst>
            <a:rect l="0" t="0" r="r" b="b"/>
            <a:pathLst>
              <a:path w="7168896" h="4913375">
                <a:moveTo>
                  <a:pt x="0" y="4913375"/>
                </a:moveTo>
                <a:lnTo>
                  <a:pt x="7168896" y="4913375"/>
                </a:lnTo>
                <a:lnTo>
                  <a:pt x="7168896" y="0"/>
                </a:lnTo>
                <a:lnTo>
                  <a:pt x="0" y="0"/>
                </a:lnTo>
                <a:lnTo>
                  <a:pt x="0" y="4913375"/>
                </a:lnTo>
                <a:close/>
              </a:path>
            </a:pathLst>
          </a:custGeom>
          <a:solidFill>
            <a:schemeClr val="accent5">
              <a:lumMod val="75000"/>
            </a:schemeClr>
          </a:solidFill>
          <a:ln>
            <a:noFill/>
          </a:ln>
        </p:spPr>
        <p:txBody>
          <a:bodyPr lIns="0" tIns="0" rIns="0" bIns="0"/>
          <a:lstStyle/>
          <a:p>
            <a:endParaRPr lang="en-US" dirty="0">
              <a:solidFill>
                <a:srgbClr val="0070C0"/>
              </a:solidFill>
            </a:endParaRPr>
          </a:p>
        </p:txBody>
      </p:sp>
      <p:sp>
        <p:nvSpPr>
          <p:cNvPr id="21508" name="object 13"/>
          <p:cNvSpPr/>
          <p:nvPr/>
        </p:nvSpPr>
        <p:spPr bwMode="auto">
          <a:xfrm>
            <a:off x="0" y="1588"/>
            <a:ext cx="12192000" cy="588962"/>
          </a:xfrm>
          <a:custGeom>
            <a:avLst/>
            <a:gdLst>
              <a:gd name="T0" fmla="*/ 0 w 7168896"/>
              <a:gd name="T1" fmla="*/ 461772 h 461772"/>
              <a:gd name="T2" fmla="*/ 7168896 w 7168896"/>
              <a:gd name="T3" fmla="*/ 461772 h 461772"/>
              <a:gd name="T4" fmla="*/ 7168896 w 7168896"/>
              <a:gd name="T5" fmla="*/ 0 h 461772"/>
              <a:gd name="T6" fmla="*/ 0 w 7168896"/>
              <a:gd name="T7" fmla="*/ 0 h 461772"/>
              <a:gd name="T8" fmla="*/ 0 w 7168896"/>
              <a:gd name="T9" fmla="*/ 461772 h 461772"/>
            </a:gdLst>
            <a:ahLst/>
            <a:cxnLst>
              <a:cxn ang="0">
                <a:pos x="T0" y="T1"/>
              </a:cxn>
              <a:cxn ang="0">
                <a:pos x="T2" y="T3"/>
              </a:cxn>
              <a:cxn ang="0">
                <a:pos x="T4" y="T5"/>
              </a:cxn>
              <a:cxn ang="0">
                <a:pos x="T6" y="T7"/>
              </a:cxn>
              <a:cxn ang="0">
                <a:pos x="T8" y="T9"/>
              </a:cxn>
            </a:cxnLst>
            <a:rect l="0" t="0" r="r" b="b"/>
            <a:pathLst>
              <a:path w="7168896" h="461772">
                <a:moveTo>
                  <a:pt x="0" y="461772"/>
                </a:moveTo>
                <a:lnTo>
                  <a:pt x="7168896" y="461772"/>
                </a:lnTo>
                <a:lnTo>
                  <a:pt x="7168896" y="0"/>
                </a:lnTo>
                <a:lnTo>
                  <a:pt x="0" y="0"/>
                </a:lnTo>
                <a:lnTo>
                  <a:pt x="0" y="461772"/>
                </a:lnTo>
                <a:close/>
              </a:path>
            </a:pathLst>
          </a:custGeom>
          <a:solidFill>
            <a:srgbClr val="002060"/>
          </a:solidFill>
          <a:ln>
            <a:noFill/>
          </a:ln>
        </p:spPr>
        <p:txBody>
          <a:bodyPr lIns="0" tIns="0" rIns="0" bIns="0"/>
          <a:lstStyle/>
          <a:p>
            <a:endParaRPr lang="en-US"/>
          </a:p>
        </p:txBody>
      </p:sp>
      <p:sp>
        <p:nvSpPr>
          <p:cNvPr id="21509" name="object 14"/>
          <p:cNvSpPr/>
          <p:nvPr/>
        </p:nvSpPr>
        <p:spPr bwMode="auto">
          <a:xfrm>
            <a:off x="3627438" y="2946305"/>
            <a:ext cx="4972050" cy="3027363"/>
          </a:xfrm>
          <a:custGeom>
            <a:avLst/>
            <a:gdLst>
              <a:gd name="T0" fmla="*/ 2112125 w 3904893"/>
              <a:gd name="T1" fmla="*/ 5514 h 2377701"/>
              <a:gd name="T2" fmla="*/ 1952015 w 3904893"/>
              <a:gd name="T3" fmla="*/ 0 h 2377701"/>
              <a:gd name="T4" fmla="*/ 1791878 w 3904893"/>
              <a:gd name="T5" fmla="*/ 5514 h 2377701"/>
              <a:gd name="T6" fmla="*/ 1635314 w 3904893"/>
              <a:gd name="T7" fmla="*/ 21774 h 2377701"/>
              <a:gd name="T8" fmla="*/ 1482825 w 3904893"/>
              <a:gd name="T9" fmla="*/ 48353 h 2377701"/>
              <a:gd name="T10" fmla="*/ 1334911 w 3904893"/>
              <a:gd name="T11" fmla="*/ 84822 h 2377701"/>
              <a:gd name="T12" fmla="*/ 1192075 w 3904893"/>
              <a:gd name="T13" fmla="*/ 130756 h 2377701"/>
              <a:gd name="T14" fmla="*/ 1054819 w 3904893"/>
              <a:gd name="T15" fmla="*/ 185726 h 2377701"/>
              <a:gd name="T16" fmla="*/ 923643 w 3904893"/>
              <a:gd name="T17" fmla="*/ 249307 h 2377701"/>
              <a:gd name="T18" fmla="*/ 799050 w 3904893"/>
              <a:gd name="T19" fmla="*/ 321071 h 2377701"/>
              <a:gd name="T20" fmla="*/ 681541 w 3904893"/>
              <a:gd name="T21" fmla="*/ 400592 h 2377701"/>
              <a:gd name="T22" fmla="*/ 571619 w 3904893"/>
              <a:gd name="T23" fmla="*/ 487441 h 2377701"/>
              <a:gd name="T24" fmla="*/ 469784 w 3904893"/>
              <a:gd name="T25" fmla="*/ 581193 h 2377701"/>
              <a:gd name="T26" fmla="*/ 376539 w 3904893"/>
              <a:gd name="T27" fmla="*/ 681420 h 2377701"/>
              <a:gd name="T28" fmla="*/ 292384 w 3904893"/>
              <a:gd name="T29" fmla="*/ 787696 h 2377701"/>
              <a:gd name="T30" fmla="*/ 217823 w 3904893"/>
              <a:gd name="T31" fmla="*/ 899592 h 2377701"/>
              <a:gd name="T32" fmla="*/ 153356 w 3904893"/>
              <a:gd name="T33" fmla="*/ 1016683 h 2377701"/>
              <a:gd name="T34" fmla="*/ 99486 w 3904893"/>
              <a:gd name="T35" fmla="*/ 1138541 h 2377701"/>
              <a:gd name="T36" fmla="*/ 56713 w 3904893"/>
              <a:gd name="T37" fmla="*/ 1264740 h 2377701"/>
              <a:gd name="T38" fmla="*/ 25540 w 3904893"/>
              <a:gd name="T39" fmla="*/ 1394852 h 2377701"/>
              <a:gd name="T40" fmla="*/ 6468 w 3904893"/>
              <a:gd name="T41" fmla="*/ 1528450 h 2377701"/>
              <a:gd name="T42" fmla="*/ 0 w 3904893"/>
              <a:gd name="T43" fmla="*/ 1665107 h 2377701"/>
              <a:gd name="T44" fmla="*/ 6468 w 3904893"/>
              <a:gd name="T45" fmla="*/ 1801774 h 2377701"/>
              <a:gd name="T46" fmla="*/ 25540 w 3904893"/>
              <a:gd name="T47" fmla="*/ 1935392 h 2377701"/>
              <a:gd name="T48" fmla="*/ 56713 w 3904893"/>
              <a:gd name="T49" fmla="*/ 2065533 h 2377701"/>
              <a:gd name="T50" fmla="*/ 99486 w 3904893"/>
              <a:gd name="T51" fmla="*/ 2191769 h 2377701"/>
              <a:gd name="T52" fmla="*/ 153356 w 3904893"/>
              <a:gd name="T53" fmla="*/ 2313673 h 2377701"/>
              <a:gd name="T54" fmla="*/ 188593 w 3904893"/>
              <a:gd name="T55" fmla="*/ 2377701 h 2377701"/>
              <a:gd name="T56" fmla="*/ 3716097 w 3904893"/>
              <a:gd name="T57" fmla="*/ 2377701 h 2377701"/>
              <a:gd name="T58" fmla="*/ 3751368 w 3904893"/>
              <a:gd name="T59" fmla="*/ 2313673 h 2377701"/>
              <a:gd name="T60" fmla="*/ 3805294 w 3904893"/>
              <a:gd name="T61" fmla="*/ 2191769 h 2377701"/>
              <a:gd name="T62" fmla="*/ 3848114 w 3904893"/>
              <a:gd name="T63" fmla="*/ 2065533 h 2377701"/>
              <a:gd name="T64" fmla="*/ 3879322 w 3904893"/>
              <a:gd name="T65" fmla="*/ 1935392 h 2377701"/>
              <a:gd name="T66" fmla="*/ 3898417 w 3904893"/>
              <a:gd name="T67" fmla="*/ 1801774 h 2377701"/>
              <a:gd name="T68" fmla="*/ 3904893 w 3904893"/>
              <a:gd name="T69" fmla="*/ 1665107 h 2377701"/>
              <a:gd name="T70" fmla="*/ 3898417 w 3904893"/>
              <a:gd name="T71" fmla="*/ 1528450 h 2377701"/>
              <a:gd name="T72" fmla="*/ 3879322 w 3904893"/>
              <a:gd name="T73" fmla="*/ 1394852 h 2377701"/>
              <a:gd name="T74" fmla="*/ 3848114 w 3904893"/>
              <a:gd name="T75" fmla="*/ 1264740 h 2377701"/>
              <a:gd name="T76" fmla="*/ 3805294 w 3904893"/>
              <a:gd name="T77" fmla="*/ 1138541 h 2377701"/>
              <a:gd name="T78" fmla="*/ 3751368 w 3904893"/>
              <a:gd name="T79" fmla="*/ 1016683 h 2377701"/>
              <a:gd name="T80" fmla="*/ 3686838 w 3904893"/>
              <a:gd name="T81" fmla="*/ 899592 h 2377701"/>
              <a:gd name="T82" fmla="*/ 3612208 w 3904893"/>
              <a:gd name="T83" fmla="*/ 787696 h 2377701"/>
              <a:gd name="T84" fmla="*/ 3527982 w 3904893"/>
              <a:gd name="T85" fmla="*/ 681420 h 2377701"/>
              <a:gd name="T86" fmla="*/ 3434662 w 3904893"/>
              <a:gd name="T87" fmla="*/ 581193 h 2377701"/>
              <a:gd name="T88" fmla="*/ 3332753 w 3904893"/>
              <a:gd name="T89" fmla="*/ 487441 h 2377701"/>
              <a:gd name="T90" fmla="*/ 3222758 w 3904893"/>
              <a:gd name="T91" fmla="*/ 400592 h 2377701"/>
              <a:gd name="T92" fmla="*/ 3105181 w 3904893"/>
              <a:gd name="T93" fmla="*/ 321071 h 2377701"/>
              <a:gd name="T94" fmla="*/ 2980524 w 3904893"/>
              <a:gd name="T95" fmla="*/ 249307 h 2377701"/>
              <a:gd name="T96" fmla="*/ 2849292 w 3904893"/>
              <a:gd name="T97" fmla="*/ 185726 h 2377701"/>
              <a:gd name="T98" fmla="*/ 2711989 w 3904893"/>
              <a:gd name="T99" fmla="*/ 130756 h 2377701"/>
              <a:gd name="T100" fmla="*/ 2569116 w 3904893"/>
              <a:gd name="T101" fmla="*/ 84822 h 2377701"/>
              <a:gd name="T102" fmla="*/ 2421179 w 3904893"/>
              <a:gd name="T103" fmla="*/ 48353 h 2377701"/>
              <a:gd name="T104" fmla="*/ 2268681 w 3904893"/>
              <a:gd name="T105" fmla="*/ 21774 h 2377701"/>
              <a:gd name="T106" fmla="*/ 2112125 w 3904893"/>
              <a:gd name="T107" fmla="*/ 5514 h 2377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04893" h="2377701">
                <a:moveTo>
                  <a:pt x="2112125" y="5514"/>
                </a:moveTo>
                <a:lnTo>
                  <a:pt x="1952015" y="0"/>
                </a:lnTo>
                <a:lnTo>
                  <a:pt x="1791878" y="5514"/>
                </a:lnTo>
                <a:lnTo>
                  <a:pt x="1635314" y="21774"/>
                </a:lnTo>
                <a:lnTo>
                  <a:pt x="1482825" y="48353"/>
                </a:lnTo>
                <a:lnTo>
                  <a:pt x="1334911" y="84822"/>
                </a:lnTo>
                <a:lnTo>
                  <a:pt x="1192075" y="130756"/>
                </a:lnTo>
                <a:lnTo>
                  <a:pt x="1054819" y="185726"/>
                </a:lnTo>
                <a:lnTo>
                  <a:pt x="923643" y="249307"/>
                </a:lnTo>
                <a:lnTo>
                  <a:pt x="799050" y="321071"/>
                </a:lnTo>
                <a:lnTo>
                  <a:pt x="681541" y="400592"/>
                </a:lnTo>
                <a:lnTo>
                  <a:pt x="571619" y="487441"/>
                </a:lnTo>
                <a:lnTo>
                  <a:pt x="469784" y="581193"/>
                </a:lnTo>
                <a:lnTo>
                  <a:pt x="376539" y="681420"/>
                </a:lnTo>
                <a:lnTo>
                  <a:pt x="292384" y="787696"/>
                </a:lnTo>
                <a:lnTo>
                  <a:pt x="217823" y="899592"/>
                </a:lnTo>
                <a:lnTo>
                  <a:pt x="153356" y="1016683"/>
                </a:lnTo>
                <a:lnTo>
                  <a:pt x="99486" y="1138541"/>
                </a:lnTo>
                <a:lnTo>
                  <a:pt x="56713" y="1264740"/>
                </a:lnTo>
                <a:lnTo>
                  <a:pt x="25540" y="1394852"/>
                </a:lnTo>
                <a:lnTo>
                  <a:pt x="6468" y="1528450"/>
                </a:lnTo>
                <a:lnTo>
                  <a:pt x="0" y="1665107"/>
                </a:lnTo>
                <a:lnTo>
                  <a:pt x="6468" y="1801774"/>
                </a:lnTo>
                <a:lnTo>
                  <a:pt x="25540" y="1935392"/>
                </a:lnTo>
                <a:lnTo>
                  <a:pt x="56713" y="2065533"/>
                </a:lnTo>
                <a:lnTo>
                  <a:pt x="99486" y="2191769"/>
                </a:lnTo>
                <a:lnTo>
                  <a:pt x="153356" y="2313673"/>
                </a:lnTo>
                <a:lnTo>
                  <a:pt x="188593" y="2377701"/>
                </a:lnTo>
                <a:lnTo>
                  <a:pt x="3716097" y="2377701"/>
                </a:lnTo>
                <a:lnTo>
                  <a:pt x="3751368" y="2313673"/>
                </a:lnTo>
                <a:lnTo>
                  <a:pt x="3805294" y="2191769"/>
                </a:lnTo>
                <a:lnTo>
                  <a:pt x="3848114" y="2065533"/>
                </a:lnTo>
                <a:lnTo>
                  <a:pt x="3879322" y="1935392"/>
                </a:lnTo>
                <a:lnTo>
                  <a:pt x="3898417" y="1801774"/>
                </a:lnTo>
                <a:lnTo>
                  <a:pt x="3904893" y="1665107"/>
                </a:lnTo>
                <a:lnTo>
                  <a:pt x="3898417" y="1528450"/>
                </a:lnTo>
                <a:lnTo>
                  <a:pt x="3879322" y="1394852"/>
                </a:lnTo>
                <a:lnTo>
                  <a:pt x="3848114" y="1264740"/>
                </a:lnTo>
                <a:lnTo>
                  <a:pt x="3805294" y="1138541"/>
                </a:lnTo>
                <a:lnTo>
                  <a:pt x="3751368" y="1016683"/>
                </a:lnTo>
                <a:lnTo>
                  <a:pt x="3686838" y="899592"/>
                </a:lnTo>
                <a:lnTo>
                  <a:pt x="3612208" y="787696"/>
                </a:lnTo>
                <a:lnTo>
                  <a:pt x="3527982" y="681420"/>
                </a:lnTo>
                <a:lnTo>
                  <a:pt x="3434662" y="581193"/>
                </a:lnTo>
                <a:lnTo>
                  <a:pt x="3332753" y="487441"/>
                </a:lnTo>
                <a:lnTo>
                  <a:pt x="3222758" y="400592"/>
                </a:lnTo>
                <a:lnTo>
                  <a:pt x="3105181" y="321071"/>
                </a:lnTo>
                <a:lnTo>
                  <a:pt x="2980524" y="249307"/>
                </a:lnTo>
                <a:lnTo>
                  <a:pt x="2849292" y="185726"/>
                </a:lnTo>
                <a:lnTo>
                  <a:pt x="2711989" y="130756"/>
                </a:lnTo>
                <a:lnTo>
                  <a:pt x="2569116" y="84822"/>
                </a:lnTo>
                <a:lnTo>
                  <a:pt x="2421179" y="48353"/>
                </a:lnTo>
                <a:lnTo>
                  <a:pt x="2268681" y="21774"/>
                </a:lnTo>
                <a:lnTo>
                  <a:pt x="2112125" y="5514"/>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endParaRPr lang="en-US"/>
          </a:p>
        </p:txBody>
      </p:sp>
      <p:sp>
        <p:nvSpPr>
          <p:cNvPr id="21510" name="object 15"/>
          <p:cNvSpPr>
            <a:spLocks noChangeArrowheads="1"/>
          </p:cNvSpPr>
          <p:nvPr/>
        </p:nvSpPr>
        <p:spPr bwMode="auto">
          <a:xfrm>
            <a:off x="3627438" y="3330480"/>
            <a:ext cx="4875212" cy="264636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a:p>
        </p:txBody>
      </p:sp>
      <p:sp>
        <p:nvSpPr>
          <p:cNvPr id="10" name="object 10"/>
          <p:cNvSpPr txBox="1"/>
          <p:nvPr/>
        </p:nvSpPr>
        <p:spPr>
          <a:xfrm>
            <a:off x="2730500" y="106363"/>
            <a:ext cx="6778625" cy="420687"/>
          </a:xfrm>
          <a:prstGeom prst="rect">
            <a:avLst/>
          </a:prstGeom>
        </p:spPr>
        <p:txBody>
          <a:bodyPr lIns="0" tIns="0" rIns="0" bIns="0"/>
          <a:lstStyle/>
          <a:p>
            <a:pPr marL="15875" eaLnBrk="1" hangingPunct="1">
              <a:lnSpc>
                <a:spcPts val="3305"/>
              </a:lnSpc>
              <a:defRPr/>
            </a:pPr>
            <a:r>
              <a:rPr sz="3055" b="1" spc="279" dirty="0">
                <a:solidFill>
                  <a:srgbClr val="FFFFFF"/>
                </a:solidFill>
                <a:latin typeface="Century Gothic" panose="020B0502020202020204"/>
                <a:cs typeface="Century Gothic" panose="020B0502020202020204"/>
              </a:rPr>
              <a:t>PELAKSANAAN  KEWENANGAN </a:t>
            </a:r>
            <a:endParaRPr sz="3055">
              <a:latin typeface="Century Gothic" panose="020B0502020202020204"/>
              <a:cs typeface="Century Gothic" panose="020B0502020202020204"/>
            </a:endParaRPr>
          </a:p>
        </p:txBody>
      </p:sp>
      <p:sp>
        <p:nvSpPr>
          <p:cNvPr id="9" name="object 9"/>
          <p:cNvSpPr txBox="1"/>
          <p:nvPr/>
        </p:nvSpPr>
        <p:spPr>
          <a:xfrm>
            <a:off x="856882" y="1311180"/>
            <a:ext cx="10128142" cy="847725"/>
          </a:xfrm>
          <a:prstGeom prst="rect">
            <a:avLst/>
          </a:prstGeom>
        </p:spPr>
        <p:txBody>
          <a:bodyPr lIns="0" tIns="15972" rIns="0" bIns="0"/>
          <a:lstStyle>
            <a:lvl1pPr marL="484505">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ts val="2515"/>
              </a:lnSpc>
            </a:pPr>
            <a:r>
              <a:rPr lang="en-US" sz="2200" b="1" dirty="0" err="1">
                <a:solidFill>
                  <a:schemeClr val="bg1"/>
                </a:solidFill>
                <a:latin typeface="Century Gothic" panose="020B0502020202020204" pitchFamily="34" charset="0"/>
              </a:rPr>
              <a:t>Pemerintah</a:t>
            </a:r>
            <a:r>
              <a:rPr lang="en-US" sz="2200" b="1" dirty="0">
                <a:solidFill>
                  <a:schemeClr val="bg1"/>
                </a:solidFill>
                <a:latin typeface="Century Gothic" panose="020B0502020202020204" pitchFamily="34" charset="0"/>
              </a:rPr>
              <a:t> </a:t>
            </a:r>
            <a:r>
              <a:rPr lang="en-US" sz="2200" b="1" dirty="0" err="1">
                <a:solidFill>
                  <a:schemeClr val="bg1"/>
                </a:solidFill>
                <a:latin typeface="Century Gothic" panose="020B0502020202020204" pitchFamily="34" charset="0"/>
              </a:rPr>
              <a:t>Pusat</a:t>
            </a:r>
            <a:r>
              <a:rPr lang="en-US" sz="2200" b="1"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dan</a:t>
            </a:r>
            <a:r>
              <a:rPr lang="en-US" sz="2200" dirty="0">
                <a:solidFill>
                  <a:schemeClr val="bg1"/>
                </a:solidFill>
                <a:latin typeface="Century Gothic" panose="020B0502020202020204" pitchFamily="34" charset="0"/>
              </a:rPr>
              <a:t>/</a:t>
            </a:r>
            <a:r>
              <a:rPr lang="en-US" sz="2200" dirty="0" err="1">
                <a:solidFill>
                  <a:schemeClr val="bg1"/>
                </a:solidFill>
                <a:latin typeface="Century Gothic" panose="020B0502020202020204" pitchFamily="34" charset="0"/>
              </a:rPr>
              <a:t>atau</a:t>
            </a:r>
            <a:r>
              <a:rPr lang="en-US" sz="2200" dirty="0">
                <a:solidFill>
                  <a:schemeClr val="bg1"/>
                </a:solidFill>
                <a:latin typeface="Century Gothic" panose="020B0502020202020204" pitchFamily="34" charset="0"/>
              </a:rPr>
              <a:t> </a:t>
            </a:r>
            <a:r>
              <a:rPr lang="en-US" sz="2200" b="1" dirty="0" err="1">
                <a:solidFill>
                  <a:schemeClr val="bg1"/>
                </a:solidFill>
                <a:latin typeface="Century Gothic" panose="020B0502020202020204" pitchFamily="34" charset="0"/>
              </a:rPr>
              <a:t>Pemerintah</a:t>
            </a:r>
            <a:r>
              <a:rPr lang="en-US" sz="2200" b="1" dirty="0">
                <a:solidFill>
                  <a:schemeClr val="bg1"/>
                </a:solidFill>
                <a:latin typeface="Century Gothic" panose="020B0502020202020204" pitchFamily="34" charset="0"/>
              </a:rPr>
              <a:t> Daerah</a:t>
            </a:r>
            <a:endParaRPr lang="en-US" sz="2200" dirty="0">
              <a:solidFill>
                <a:schemeClr val="bg1"/>
              </a:solidFill>
              <a:latin typeface="Century Gothic" panose="020B0502020202020204" pitchFamily="34" charset="0"/>
            </a:endParaRPr>
          </a:p>
          <a:p>
            <a:pPr algn="ctr" eaLnBrk="1" hangingPunct="1">
              <a:lnSpc>
                <a:spcPct val="102000"/>
              </a:lnSpc>
              <a:spcBef>
                <a:spcPts val="1190"/>
              </a:spcBef>
            </a:pPr>
            <a:r>
              <a:rPr lang="en-US" sz="2200" dirty="0" err="1">
                <a:solidFill>
                  <a:schemeClr val="bg1"/>
                </a:solidFill>
                <a:latin typeface="Century Gothic" panose="020B0502020202020204" pitchFamily="34" charset="0"/>
              </a:rPr>
              <a:t>melaksanakan</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kewenangan</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sesuai</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dengan</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tanggung</a:t>
            </a:r>
            <a:endParaRPr lang="en-US" sz="2200" dirty="0">
              <a:solidFill>
                <a:schemeClr val="bg1"/>
              </a:solidFill>
              <a:latin typeface="Century Gothic" panose="020B0502020202020204" pitchFamily="34" charset="0"/>
            </a:endParaRPr>
          </a:p>
        </p:txBody>
      </p:sp>
      <p:sp>
        <p:nvSpPr>
          <p:cNvPr id="8" name="object 8"/>
          <p:cNvSpPr txBox="1"/>
          <p:nvPr/>
        </p:nvSpPr>
        <p:spPr>
          <a:xfrm>
            <a:off x="2152174" y="2360517"/>
            <a:ext cx="1498600" cy="322263"/>
          </a:xfrm>
          <a:prstGeom prst="rect">
            <a:avLst/>
          </a:prstGeom>
        </p:spPr>
        <p:txBody>
          <a:bodyPr lIns="0" tIns="15972" rIns="0" bIns="0"/>
          <a:lstStyle/>
          <a:p>
            <a:pPr marL="15875" eaLnBrk="1" hangingPunct="1">
              <a:lnSpc>
                <a:spcPts val="2515"/>
              </a:lnSpc>
              <a:defRPr/>
            </a:pPr>
            <a:r>
              <a:rPr sz="2290" spc="-6" dirty="0">
                <a:solidFill>
                  <a:schemeClr val="bg1"/>
                </a:solidFill>
                <a:latin typeface="Century Gothic" panose="020B0502020202020204"/>
                <a:cs typeface="Century Gothic" panose="020B0502020202020204"/>
              </a:rPr>
              <a:t>jawabnya</a:t>
            </a:r>
            <a:endParaRPr sz="2290" dirty="0">
              <a:solidFill>
                <a:schemeClr val="bg1"/>
              </a:solidFill>
              <a:latin typeface="Century Gothic" panose="020B0502020202020204"/>
              <a:cs typeface="Century Gothic" panose="020B0502020202020204"/>
            </a:endParaRPr>
          </a:p>
        </p:txBody>
      </p:sp>
      <p:sp>
        <p:nvSpPr>
          <p:cNvPr id="7" name="object 7"/>
          <p:cNvSpPr txBox="1"/>
          <p:nvPr/>
        </p:nvSpPr>
        <p:spPr>
          <a:xfrm>
            <a:off x="3660299" y="2360517"/>
            <a:ext cx="968375" cy="322263"/>
          </a:xfrm>
          <a:prstGeom prst="rect">
            <a:avLst/>
          </a:prstGeom>
        </p:spPr>
        <p:txBody>
          <a:bodyPr lIns="0" tIns="15972" rIns="0" bIns="0"/>
          <a:lstStyle/>
          <a:p>
            <a:pPr marL="15875" eaLnBrk="1" hangingPunct="1">
              <a:lnSpc>
                <a:spcPts val="2515"/>
              </a:lnSpc>
              <a:defRPr/>
            </a:pPr>
            <a:r>
              <a:rPr sz="2290" spc="-1" dirty="0">
                <a:solidFill>
                  <a:schemeClr val="bg1"/>
                </a:solidFill>
                <a:latin typeface="Century Gothic" panose="020B0502020202020204"/>
                <a:cs typeface="Century Gothic" panose="020B0502020202020204"/>
              </a:rPr>
              <a:t>dapat</a:t>
            </a:r>
            <a:endParaRPr sz="2290">
              <a:solidFill>
                <a:schemeClr val="bg1"/>
              </a:solidFill>
              <a:latin typeface="Century Gothic" panose="020B0502020202020204"/>
              <a:cs typeface="Century Gothic" panose="020B0502020202020204"/>
            </a:endParaRPr>
          </a:p>
        </p:txBody>
      </p:sp>
      <p:sp>
        <p:nvSpPr>
          <p:cNvPr id="6" name="object 6"/>
          <p:cNvSpPr txBox="1"/>
          <p:nvPr/>
        </p:nvSpPr>
        <p:spPr>
          <a:xfrm>
            <a:off x="4635024" y="2360517"/>
            <a:ext cx="1673225" cy="322263"/>
          </a:xfrm>
          <a:prstGeom prst="rect">
            <a:avLst/>
          </a:prstGeom>
        </p:spPr>
        <p:txBody>
          <a:bodyPr lIns="0" tIns="15972" rIns="0" bIns="0"/>
          <a:lstStyle/>
          <a:p>
            <a:pPr marL="15875" eaLnBrk="1" hangingPunct="1">
              <a:lnSpc>
                <a:spcPts val="2515"/>
              </a:lnSpc>
              <a:defRPr/>
            </a:pPr>
            <a:r>
              <a:rPr sz="2290" dirty="0">
                <a:solidFill>
                  <a:schemeClr val="bg1"/>
                </a:solidFill>
                <a:latin typeface="Century Gothic" panose="020B0502020202020204"/>
                <a:cs typeface="Century Gothic" panose="020B0502020202020204"/>
              </a:rPr>
              <a:t>melibatkan</a:t>
            </a:r>
          </a:p>
        </p:txBody>
      </p:sp>
      <p:sp>
        <p:nvSpPr>
          <p:cNvPr id="5" name="object 5"/>
          <p:cNvSpPr txBox="1"/>
          <p:nvPr/>
        </p:nvSpPr>
        <p:spPr>
          <a:xfrm>
            <a:off x="6314599" y="2360517"/>
            <a:ext cx="1752600" cy="322263"/>
          </a:xfrm>
          <a:prstGeom prst="rect">
            <a:avLst/>
          </a:prstGeom>
        </p:spPr>
        <p:txBody>
          <a:bodyPr lIns="0" tIns="15972" rIns="0" bIns="0"/>
          <a:lstStyle/>
          <a:p>
            <a:pPr marL="15875" eaLnBrk="1" hangingPunct="1">
              <a:lnSpc>
                <a:spcPts val="2515"/>
              </a:lnSpc>
              <a:defRPr/>
            </a:pPr>
            <a:r>
              <a:rPr sz="2290" b="1" dirty="0">
                <a:solidFill>
                  <a:schemeClr val="bg1"/>
                </a:solidFill>
                <a:latin typeface="Century Gothic" panose="020B0502020202020204"/>
                <a:cs typeface="Century Gothic" panose="020B0502020202020204"/>
              </a:rPr>
              <a:t>Masyarakat</a:t>
            </a:r>
            <a:endParaRPr sz="2290">
              <a:solidFill>
                <a:schemeClr val="bg1"/>
              </a:solidFill>
              <a:latin typeface="Century Gothic" panose="020B0502020202020204"/>
              <a:cs typeface="Century Gothic" panose="020B0502020202020204"/>
            </a:endParaRPr>
          </a:p>
        </p:txBody>
      </p:sp>
      <p:sp>
        <p:nvSpPr>
          <p:cNvPr id="4" name="object 4"/>
          <p:cNvSpPr txBox="1"/>
          <p:nvPr/>
        </p:nvSpPr>
        <p:spPr>
          <a:xfrm>
            <a:off x="8073549" y="2360517"/>
            <a:ext cx="2279650" cy="585788"/>
          </a:xfrm>
          <a:prstGeom prst="rect">
            <a:avLst/>
          </a:prstGeom>
        </p:spPr>
        <p:txBody>
          <a:bodyPr lIns="0" tIns="15972" rIns="0" bIns="0"/>
          <a:lstStyle>
            <a:lvl1pPr marL="15875">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ts val="2515"/>
              </a:lnSpc>
            </a:pPr>
            <a:r>
              <a:rPr lang="en-US" sz="2200" b="1">
                <a:solidFill>
                  <a:schemeClr val="bg1"/>
                </a:solidFill>
                <a:latin typeface="Century Gothic" panose="020B0502020202020204" pitchFamily="34" charset="0"/>
              </a:rPr>
              <a:t>Jasa Konstruksi</a:t>
            </a:r>
            <a:r>
              <a:rPr lang="en-US" sz="2200">
                <a:solidFill>
                  <a:schemeClr val="bg1"/>
                </a:solidFill>
                <a:latin typeface="Century Gothic" panose="020B0502020202020204" pitchFamily="34" charset="0"/>
              </a:rPr>
              <a:t>.</a:t>
            </a:r>
          </a:p>
          <a:p>
            <a:pPr eaLnBrk="1" hangingPunct="1">
              <a:lnSpc>
                <a:spcPct val="102000"/>
              </a:lnSpc>
              <a:spcBef>
                <a:spcPts val="190"/>
              </a:spcBef>
            </a:pPr>
            <a:r>
              <a:rPr lang="en-US" sz="1400" i="1">
                <a:solidFill>
                  <a:schemeClr val="bg1"/>
                </a:solidFill>
                <a:latin typeface="Century Gothic" panose="020B0502020202020204" pitchFamily="34" charset="0"/>
              </a:rPr>
              <a:t>- Pasal 4</a:t>
            </a:r>
            <a:endParaRPr lang="en-US" sz="1400">
              <a:solidFill>
                <a:schemeClr val="bg1"/>
              </a:solidFill>
              <a:latin typeface="Century Gothic" panose="020B0502020202020204" pitchFamily="34" charset="0"/>
            </a:endParaRPr>
          </a:p>
        </p:txBody>
      </p:sp>
      <p:sp>
        <p:nvSpPr>
          <p:cNvPr id="2" name="object 2"/>
          <p:cNvSpPr txBox="1"/>
          <p:nvPr/>
        </p:nvSpPr>
        <p:spPr>
          <a:xfrm>
            <a:off x="4270319" y="5467821"/>
            <a:ext cx="3822969" cy="184150"/>
          </a:xfrm>
          <a:prstGeom prst="rect">
            <a:avLst/>
          </a:prstGeom>
        </p:spPr>
        <p:txBody>
          <a:bodyPr lIns="0" tIns="8612" rIns="0" bIns="0"/>
          <a:lstStyle/>
          <a:p>
            <a:pPr marL="15875" eaLnBrk="1" hangingPunct="1">
              <a:lnSpc>
                <a:spcPts val="1355"/>
              </a:lnSpc>
              <a:defRPr/>
            </a:pPr>
            <a:r>
              <a:rPr sz="1210" b="1" i="1" dirty="0">
                <a:solidFill>
                  <a:srgbClr val="FFFFFF"/>
                </a:solidFill>
                <a:latin typeface="Century Gothic" panose="020B0502020202020204"/>
                <a:cs typeface="Century Gothic" panose="020B0502020202020204"/>
              </a:rPr>
              <a:t>M</a:t>
            </a:r>
            <a:r>
              <a:rPr sz="1210" b="1" i="1" spc="32"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A</a:t>
            </a:r>
            <a:r>
              <a:rPr sz="1210" b="1" i="1" spc="1"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S</a:t>
            </a:r>
            <a:r>
              <a:rPr sz="1210" b="1" i="1" spc="37"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Y</a:t>
            </a:r>
            <a:r>
              <a:rPr sz="1210" b="1" i="1" spc="41"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A</a:t>
            </a:r>
            <a:r>
              <a:rPr sz="1210" b="1" i="1" spc="1"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R</a:t>
            </a:r>
            <a:r>
              <a:rPr sz="1210" b="1" i="1" spc="-29"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A</a:t>
            </a:r>
            <a:r>
              <a:rPr sz="1210" b="1" i="1" spc="8"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K</a:t>
            </a:r>
            <a:r>
              <a:rPr sz="1210" b="1" i="1" spc="28"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A</a:t>
            </a:r>
            <a:r>
              <a:rPr sz="1210" b="1" i="1" spc="8"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T  </a:t>
            </a:r>
            <a:r>
              <a:rPr sz="1210" b="1" i="1" spc="20"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J</a:t>
            </a:r>
            <a:r>
              <a:rPr sz="1210" b="1" i="1" spc="-27"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A</a:t>
            </a:r>
            <a:r>
              <a:rPr sz="1210" b="1" i="1" spc="8"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S</a:t>
            </a:r>
            <a:r>
              <a:rPr sz="1210" b="1" i="1" spc="37"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A </a:t>
            </a:r>
            <a:r>
              <a:rPr sz="1210" b="1" i="1" spc="320"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K</a:t>
            </a:r>
            <a:r>
              <a:rPr sz="1210" b="1" i="1" spc="28"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O</a:t>
            </a:r>
            <a:r>
              <a:rPr sz="1210" b="1" i="1" spc="-1"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N</a:t>
            </a:r>
            <a:r>
              <a:rPr sz="1210" b="1" i="1" spc="1"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S</a:t>
            </a:r>
            <a:r>
              <a:rPr sz="1210" b="1" i="1" spc="43"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T</a:t>
            </a:r>
            <a:r>
              <a:rPr sz="1210" b="1" i="1" spc="52"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R</a:t>
            </a:r>
            <a:r>
              <a:rPr sz="1210" b="1" i="1" spc="-29"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U</a:t>
            </a:r>
            <a:r>
              <a:rPr sz="1210" b="1" i="1" spc="10" dirty="0">
                <a:solidFill>
                  <a:srgbClr val="FFFFFF"/>
                </a:solidFill>
                <a:latin typeface="Century Gothic" panose="020B0502020202020204"/>
                <a:cs typeface="Century Gothic" panose="020B0502020202020204"/>
              </a:rPr>
              <a:t> </a:t>
            </a:r>
            <a:r>
              <a:rPr sz="1210" b="1" i="1" dirty="0">
                <a:solidFill>
                  <a:srgbClr val="FFFFFF"/>
                </a:solidFill>
                <a:latin typeface="Century Gothic" panose="020B0502020202020204"/>
                <a:cs typeface="Century Gothic" panose="020B0502020202020204"/>
              </a:rPr>
              <a:t>K</a:t>
            </a:r>
            <a:r>
              <a:rPr sz="1210" b="1" i="1" spc="34" dirty="0">
                <a:solidFill>
                  <a:srgbClr val="FFFFFF"/>
                </a:solidFill>
                <a:latin typeface="Century Gothic" panose="020B0502020202020204"/>
                <a:cs typeface="Century Gothic" panose="020B0502020202020204"/>
              </a:rPr>
              <a:t> </a:t>
            </a:r>
            <a:r>
              <a:rPr sz="1210" b="1" i="1" spc="17" dirty="0">
                <a:solidFill>
                  <a:srgbClr val="FFFFFF"/>
                </a:solidFill>
                <a:latin typeface="Century Gothic" panose="020B0502020202020204"/>
                <a:cs typeface="Century Gothic" panose="020B0502020202020204"/>
              </a:rPr>
              <a:t>S</a:t>
            </a:r>
            <a:r>
              <a:rPr sz="1210" b="1" i="1" spc="24" dirty="0">
                <a:solidFill>
                  <a:srgbClr val="FFFFFF"/>
                </a:solidFill>
                <a:latin typeface="Century Gothic" panose="020B0502020202020204"/>
                <a:cs typeface="Century Gothic" panose="020B0502020202020204"/>
              </a:rPr>
              <a:t> </a:t>
            </a:r>
            <a:r>
              <a:rPr sz="1210" b="1" i="1" spc="8" dirty="0">
                <a:solidFill>
                  <a:srgbClr val="FFFFFF"/>
                </a:solidFill>
                <a:latin typeface="Century Gothic" panose="020B0502020202020204"/>
                <a:cs typeface="Century Gothic" panose="020B0502020202020204"/>
              </a:rPr>
              <a:t>I</a:t>
            </a:r>
            <a:endParaRPr sz="1210" dirty="0">
              <a:latin typeface="Century Gothic" panose="020B0502020202020204"/>
              <a:cs typeface="Century Gothic" panose="020B0502020202020204"/>
            </a:endParaRPr>
          </a:p>
        </p:txBody>
      </p:sp>
      <p:grpSp>
        <p:nvGrpSpPr>
          <p:cNvPr id="21519" name="Group 23"/>
          <p:cNvGrpSpPr/>
          <p:nvPr/>
        </p:nvGrpSpPr>
        <p:grpSpPr bwMode="auto">
          <a:xfrm>
            <a:off x="9828212" y="4576318"/>
            <a:ext cx="1417638" cy="541337"/>
            <a:chOff x="9238064" y="1090810"/>
            <a:chExt cx="1418830" cy="541523"/>
          </a:xfrm>
        </p:grpSpPr>
        <p:sp>
          <p:nvSpPr>
            <p:cNvPr id="21" name="object 38"/>
            <p:cNvSpPr/>
            <p:nvPr/>
          </p:nvSpPr>
          <p:spPr>
            <a:xfrm>
              <a:off x="9238064" y="1090810"/>
              <a:ext cx="1418830" cy="541523"/>
            </a:xfrm>
            <a:custGeom>
              <a:avLst/>
              <a:gdLst/>
              <a:ahLst/>
              <a:cxnLst/>
              <a:rect l="l" t="t" r="r" b="b"/>
              <a:pathLst>
                <a:path w="1114044" h="425196">
                  <a:moveTo>
                    <a:pt x="1114044" y="425196"/>
                  </a:moveTo>
                  <a:lnTo>
                    <a:pt x="1114044" y="0"/>
                  </a:lnTo>
                  <a:lnTo>
                    <a:pt x="212598" y="0"/>
                  </a:lnTo>
                  <a:lnTo>
                    <a:pt x="161488" y="6175"/>
                  </a:lnTo>
                  <a:lnTo>
                    <a:pt x="114870" y="23718"/>
                  </a:lnTo>
                  <a:lnTo>
                    <a:pt x="74216" y="51155"/>
                  </a:lnTo>
                  <a:lnTo>
                    <a:pt x="41001" y="87014"/>
                  </a:lnTo>
                  <a:lnTo>
                    <a:pt x="16698" y="129819"/>
                  </a:lnTo>
                  <a:lnTo>
                    <a:pt x="2780" y="178098"/>
                  </a:lnTo>
                  <a:lnTo>
                    <a:pt x="0" y="212598"/>
                  </a:lnTo>
                  <a:lnTo>
                    <a:pt x="704" y="230042"/>
                  </a:lnTo>
                  <a:lnTo>
                    <a:pt x="10832" y="279818"/>
                  </a:lnTo>
                  <a:lnTo>
                    <a:pt x="31837" y="324612"/>
                  </a:lnTo>
                  <a:lnTo>
                    <a:pt x="62245" y="362950"/>
                  </a:lnTo>
                  <a:lnTo>
                    <a:pt x="100583" y="393358"/>
                  </a:lnTo>
                  <a:lnTo>
                    <a:pt x="145377" y="414363"/>
                  </a:lnTo>
                  <a:lnTo>
                    <a:pt x="195153" y="424491"/>
                  </a:lnTo>
                  <a:lnTo>
                    <a:pt x="212598" y="425196"/>
                  </a:lnTo>
                  <a:lnTo>
                    <a:pt x="1114044" y="425196"/>
                  </a:lnTo>
                  <a:close/>
                </a:path>
              </a:pathLst>
            </a:custGeom>
            <a:solidFill>
              <a:srgbClr val="FFC000"/>
            </a:solidFill>
          </p:spPr>
          <p:txBody>
            <a:bodyPr lIns="0" tIns="0" rIns="0" bIns="0"/>
            <a:lstStyle/>
            <a:p>
              <a:pPr eaLnBrk="1" fontAlgn="auto" hangingPunct="1">
                <a:spcBef>
                  <a:spcPts val="0"/>
                </a:spcBef>
                <a:spcAft>
                  <a:spcPts val="0"/>
                </a:spcAft>
                <a:defRPr/>
              </a:pPr>
              <a:endParaRPr sz="2290">
                <a:latin typeface="+mn-lt"/>
                <a:cs typeface="+mn-cs"/>
              </a:endParaRPr>
            </a:p>
          </p:txBody>
        </p:sp>
        <p:sp>
          <p:nvSpPr>
            <p:cNvPr id="22" name="object 35"/>
            <p:cNvSpPr txBox="1"/>
            <p:nvPr/>
          </p:nvSpPr>
          <p:spPr>
            <a:xfrm>
              <a:off x="9419191" y="1113043"/>
              <a:ext cx="1136017" cy="301729"/>
            </a:xfrm>
            <a:prstGeom prst="rect">
              <a:avLst/>
            </a:prstGeom>
          </p:spPr>
          <p:txBody>
            <a:bodyPr lIns="0" tIns="8370" rIns="0" bIns="0"/>
            <a:lstStyle/>
            <a:p>
              <a:pPr marL="15875" eaLnBrk="1" fontAlgn="auto" hangingPunct="1">
                <a:lnSpc>
                  <a:spcPts val="1320"/>
                </a:lnSpc>
                <a:spcBef>
                  <a:spcPts val="0"/>
                </a:spcBef>
                <a:spcAft>
                  <a:spcPts val="0"/>
                </a:spcAft>
                <a:defRPr/>
              </a:pPr>
              <a:endParaRPr lang="en-US" sz="1145" b="1" spc="3" dirty="0">
                <a:latin typeface="Century Gothic" panose="020B0502020202020204"/>
                <a:cs typeface="Century Gothic" panose="020B0502020202020204"/>
              </a:endParaRPr>
            </a:p>
            <a:p>
              <a:pPr marL="15875" eaLnBrk="1" fontAlgn="auto" hangingPunct="1">
                <a:lnSpc>
                  <a:spcPts val="1320"/>
                </a:lnSpc>
                <a:spcBef>
                  <a:spcPts val="0"/>
                </a:spcBef>
                <a:spcAft>
                  <a:spcPts val="0"/>
                </a:spcAft>
                <a:defRPr/>
              </a:pPr>
              <a:r>
                <a:rPr sz="1145" b="1" spc="3" dirty="0">
                  <a:latin typeface="Century Gothic" panose="020B0502020202020204"/>
                  <a:cs typeface="Century Gothic" panose="020B0502020202020204"/>
                </a:rPr>
                <a:t>PP NO. 22/2020</a:t>
              </a:r>
              <a:endParaRPr sz="1145" b="1" dirty="0">
                <a:latin typeface="Century Gothic" panose="020B0502020202020204"/>
                <a:cs typeface="Century Gothic" panose="020B0502020202020204"/>
              </a:endParaRPr>
            </a:p>
          </p:txBody>
        </p:sp>
      </p:grpSp>
      <p:grpSp>
        <p:nvGrpSpPr>
          <p:cNvPr id="21520" name="Group 179"/>
          <p:cNvGrpSpPr/>
          <p:nvPr/>
        </p:nvGrpSpPr>
        <p:grpSpPr bwMode="auto">
          <a:xfrm>
            <a:off x="9550400" y="58738"/>
            <a:ext cx="2862263" cy="476250"/>
            <a:chOff x="9550400" y="59047"/>
            <a:chExt cx="2861596" cy="476555"/>
          </a:xfrm>
        </p:grpSpPr>
        <p:pic>
          <p:nvPicPr>
            <p:cNvPr id="21521" name="Picture 1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0400" y="67224"/>
              <a:ext cx="369674" cy="46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Rectangle 181"/>
            <p:cNvSpPr>
              <a:spLocks noChangeArrowheads="1"/>
            </p:cNvSpPr>
            <p:nvPr/>
          </p:nvSpPr>
          <p:spPr bwMode="auto">
            <a:xfrm>
              <a:off x="9664700" y="59047"/>
              <a:ext cx="27472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AU" sz="700">
                  <a:solidFill>
                    <a:schemeClr val="bg1"/>
                  </a:solidFill>
                  <a:latin typeface="Century Gothic" panose="020B0502020202020204" pitchFamily="34" charset="0"/>
                  <a:cs typeface="Tahoma" panose="020B0604030504040204" pitchFamily="34" charset="0"/>
                </a:rPr>
                <a:t>DINAS PEKERJAAN UMUM PENATAAN RUANG</a:t>
              </a:r>
            </a:p>
            <a:p>
              <a:pPr algn="ctr" eaLnBrk="1" hangingPunct="1"/>
              <a:r>
                <a:rPr lang="en-AU" sz="700">
                  <a:solidFill>
                    <a:schemeClr val="bg1"/>
                  </a:solidFill>
                  <a:latin typeface="Century Gothic" panose="020B0502020202020204" pitchFamily="34" charset="0"/>
                  <a:cs typeface="Tahoma" panose="020B0604030504040204" pitchFamily="34" charset="0"/>
                </a:rPr>
                <a:t>DAN PERUMAHAN RAKYAT PROVINSI</a:t>
              </a:r>
            </a:p>
            <a:p>
              <a:pPr algn="ctr" eaLnBrk="1" hangingPunct="1"/>
              <a:r>
                <a:rPr lang="en-AU" sz="700">
                  <a:solidFill>
                    <a:schemeClr val="bg1"/>
                  </a:solidFill>
                  <a:latin typeface="Century Gothic" panose="020B0502020202020204" pitchFamily="34" charset="0"/>
                  <a:cs typeface="Tahoma" panose="020B0604030504040204" pitchFamily="34" charset="0"/>
                </a:rPr>
                <a:t>KALIMANTAN TIMUR</a:t>
              </a:r>
              <a:endParaRPr lang="id-ID" sz="700">
                <a:solidFill>
                  <a:schemeClr val="bg1"/>
                </a:solidFill>
                <a:latin typeface="Century Gothic" panose="020B0502020202020204" pitchFamily="34" charset="0"/>
                <a:cs typeface="Tahoma" panose="020B0604030504040204" pitchFamily="34" charset="0"/>
              </a:endParaRPr>
            </a:p>
          </p:txBody>
        </p:sp>
      </p:grpSp>
      <p:cxnSp>
        <p:nvCxnSpPr>
          <p:cNvPr id="27" name="Straight Connector 26"/>
          <p:cNvCxnSpPr/>
          <p:nvPr/>
        </p:nvCxnSpPr>
        <p:spPr>
          <a:xfrm rot="16200000" flipH="1">
            <a:off x="662977" y="6459970"/>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12958" y="6305261"/>
            <a:ext cx="3981160" cy="538585"/>
          </a:xfrm>
          <a:prstGeom prst="rect">
            <a:avLst/>
          </a:prstGeom>
          <a:noFill/>
        </p:spPr>
        <p:txBody>
          <a:bodyPr wrap="none" lIns="121891" tIns="60948" rIns="121891" bIns="60948">
            <a:spAutoFit/>
          </a:bodyPr>
          <a:lstStyle/>
          <a:p>
            <a:pPr defTabSz="1219200">
              <a:defRPr/>
            </a:pPr>
            <a:r>
              <a:rPr lang="en-US" sz="900" b="1" dirty="0">
                <a:solidFill>
                  <a:schemeClr val="bg1">
                    <a:lumMod val="75000"/>
                  </a:schemeClr>
                </a:solidFill>
                <a:latin typeface="Tw Cen MT" panose="020B0602020104020603" pitchFamily="34" charset="0"/>
              </a:rPr>
              <a:t>DINAS PEKERJAAN UMUM PENATAAN RUANG DAN PERUMAHAN RAKYAT</a:t>
            </a:r>
          </a:p>
          <a:p>
            <a:pPr defTabSz="1219200">
              <a:defRPr/>
            </a:pPr>
            <a:r>
              <a:rPr lang="en-US" sz="900" b="1" dirty="0">
                <a:solidFill>
                  <a:schemeClr val="bg1">
                    <a:lumMod val="75000"/>
                  </a:schemeClr>
                </a:solidFill>
                <a:latin typeface="Tw Cen MT" panose="020B0602020104020603" pitchFamily="34" charset="0"/>
              </a:rPr>
              <a:t>PROVINSI KALIMANTAN TIMUR</a:t>
            </a:r>
          </a:p>
          <a:p>
            <a:pPr defTabSz="1219200">
              <a:defRPr/>
            </a:pPr>
            <a:r>
              <a:rPr lang="en-US" sz="900" kern="2000" spc="628" dirty="0">
                <a:solidFill>
                  <a:schemeClr val="bg1">
                    <a:lumMod val="75000"/>
                  </a:schemeClr>
                </a:solidFill>
                <a:latin typeface="Tw Cen MT" panose="020B0602020104020603" pitchFamily="34" charset="0"/>
              </a:rPr>
              <a:t>BIDANG BINA KONSTRUKSI</a:t>
            </a:r>
            <a:endParaRPr lang="en-US" sz="900" spc="187" dirty="0">
              <a:solidFill>
                <a:schemeClr val="bg1">
                  <a:lumMod val="75000"/>
                </a:schemeClr>
              </a:solidFill>
              <a:latin typeface="Tw Cen MT" panose="020B0602020104020603"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B443AF79-D679-0E2E-E44C-43A538BBA794}"/>
              </a:ext>
            </a:extLst>
          </p:cNvPr>
          <p:cNvSpPr txBox="1"/>
          <p:nvPr/>
        </p:nvSpPr>
        <p:spPr>
          <a:xfrm>
            <a:off x="319087" y="2061008"/>
            <a:ext cx="11553826" cy="2123640"/>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fi-FI" sz="4400" b="1" kern="0" spc="300">
                <a:solidFill>
                  <a:srgbClr val="0070C0"/>
                </a:solidFill>
                <a:latin typeface="Century Gothic" panose="020B0502020202020204" pitchFamily="34" charset="0"/>
              </a:rPr>
              <a:t>SUB URUSAN JASA KONSTRUKSI</a:t>
            </a:r>
          </a:p>
          <a:p>
            <a:pPr marL="12700" algn="ctr" defTabSz="914400">
              <a:spcBef>
                <a:spcPts val="100"/>
              </a:spcBef>
              <a:tabLst>
                <a:tab pos="2719070" algn="l"/>
              </a:tabLst>
              <a:defRPr/>
            </a:pPr>
            <a:r>
              <a:rPr lang="fi-FI" sz="4400" b="1" kern="0" spc="300">
                <a:solidFill>
                  <a:srgbClr val="0070C0"/>
                </a:solidFill>
                <a:latin typeface="Century Gothic" panose="020B0502020202020204" pitchFamily="34" charset="0"/>
              </a:rPr>
              <a:t>KALIMANTAN TIMUR BIDANG BINA KONSTRUKSI</a:t>
            </a:r>
            <a:endParaRPr lang="fi-FI" sz="4400" b="1" kern="0" spc="300" dirty="0">
              <a:solidFill>
                <a:srgbClr val="0070C0"/>
              </a:solidFill>
              <a:latin typeface="Century Gothic" panose="020B0502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52BB3F-48C2-8E37-0245-ECE86AE1352A}"/>
              </a:ext>
            </a:extLst>
          </p:cNvPr>
          <p:cNvPicPr>
            <a:picLocks noChangeAspect="1"/>
          </p:cNvPicPr>
          <p:nvPr/>
        </p:nvPicPr>
        <p:blipFill>
          <a:blip r:embed="rId2"/>
          <a:stretch>
            <a:fillRect/>
          </a:stretch>
        </p:blipFill>
        <p:spPr>
          <a:xfrm>
            <a:off x="1441685" y="122477"/>
            <a:ext cx="9078628" cy="6613045"/>
          </a:xfrm>
          <a:prstGeom prst="rect">
            <a:avLst/>
          </a:prstGeom>
        </p:spPr>
      </p:pic>
    </p:spTree>
    <p:extLst>
      <p:ext uri="{BB962C8B-B14F-4D97-AF65-F5344CB8AC3E}">
        <p14:creationId xmlns:p14="http://schemas.microsoft.com/office/powerpoint/2010/main" val="133431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E8E149-7C80-B5A9-D074-A059FAC8252A}"/>
              </a:ext>
            </a:extLst>
          </p:cNvPr>
          <p:cNvSpPr txBox="1"/>
          <p:nvPr/>
        </p:nvSpPr>
        <p:spPr>
          <a:xfrm>
            <a:off x="463871" y="1104087"/>
            <a:ext cx="11553826" cy="4193437"/>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fi-FI" sz="4400" b="1" kern="0" spc="300">
                <a:solidFill>
                  <a:srgbClr val="0070C0"/>
                </a:solidFill>
                <a:latin typeface="Century Gothic" panose="020B0502020202020204" pitchFamily="34" charset="0"/>
              </a:rPr>
              <a:t>REKAP DATA JUMLAH PEGAWAI ASN DAN NON ASN BIDANG BINA KONSTRUKSI</a:t>
            </a:r>
          </a:p>
          <a:p>
            <a:pPr marL="12700" algn="ctr" defTabSz="914400">
              <a:spcBef>
                <a:spcPts val="100"/>
              </a:spcBef>
              <a:tabLst>
                <a:tab pos="2719070" algn="l"/>
              </a:tabLst>
              <a:defRPr/>
            </a:pPr>
            <a:endParaRPr lang="fi-FI" sz="4400" b="1" kern="0" spc="300">
              <a:solidFill>
                <a:srgbClr val="0070C0"/>
              </a:solidFill>
              <a:latin typeface="Century Gothic" panose="020B0502020202020204" pitchFamily="34" charset="0"/>
            </a:endParaRPr>
          </a:p>
          <a:p>
            <a:pPr marL="12700" defTabSz="914400">
              <a:spcBef>
                <a:spcPts val="100"/>
              </a:spcBef>
              <a:tabLst>
                <a:tab pos="2719070" algn="l"/>
              </a:tabLst>
              <a:defRPr/>
            </a:pPr>
            <a:r>
              <a:rPr lang="fi-FI" sz="4400" b="1" kern="0" spc="300">
                <a:solidFill>
                  <a:srgbClr val="0070C0"/>
                </a:solidFill>
                <a:latin typeface="Century Gothic" panose="020B0502020202020204" pitchFamily="34" charset="0"/>
              </a:rPr>
              <a:t>PNS : 14 ORANG </a:t>
            </a:r>
          </a:p>
          <a:p>
            <a:pPr marL="12700" defTabSz="914400">
              <a:spcBef>
                <a:spcPts val="100"/>
              </a:spcBef>
              <a:tabLst>
                <a:tab pos="2719070" algn="l"/>
              </a:tabLst>
              <a:defRPr/>
            </a:pPr>
            <a:r>
              <a:rPr lang="fi-FI" sz="4400" b="1" kern="0" spc="300">
                <a:solidFill>
                  <a:srgbClr val="0070C0"/>
                </a:solidFill>
                <a:latin typeface="Century Gothic" panose="020B0502020202020204" pitchFamily="34" charset="0"/>
              </a:rPr>
              <a:t>NON PNS : 21 ORANG</a:t>
            </a:r>
            <a:endParaRPr lang="fi-FI" sz="4400" b="1" kern="0" spc="300"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2628101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a:extLst>
              <a:ext uri="{FF2B5EF4-FFF2-40B4-BE49-F238E27FC236}">
                <a16:creationId xmlns:a16="http://schemas.microsoft.com/office/drawing/2014/main" id="{F5036BEC-DC95-465B-AC98-4C101D9A2F97}"/>
              </a:ext>
            </a:extLst>
          </p:cNvPr>
          <p:cNvSpPr/>
          <p:nvPr/>
        </p:nvSpPr>
        <p:spPr>
          <a:xfrm>
            <a:off x="-777418" y="639463"/>
            <a:ext cx="5319292" cy="5319292"/>
          </a:xfrm>
          <a:prstGeom prst="arc">
            <a:avLst>
              <a:gd name="adj1" fmla="val 16200000"/>
              <a:gd name="adj2" fmla="val 5433205"/>
            </a:avLst>
          </a:prstGeom>
          <a:ln w="53975">
            <a:gradFill>
              <a:gsLst>
                <a:gs pos="82000">
                  <a:srgbClr val="D9D9D9"/>
                </a:gs>
                <a:gs pos="0">
                  <a:schemeClr val="bg1">
                    <a:lumMod val="85000"/>
                    <a:alpha val="0"/>
                  </a:schemeClr>
                </a:gs>
                <a:gs pos="20000">
                  <a:schemeClr val="bg1">
                    <a:lumMod val="85000"/>
                  </a:schemeClr>
                </a:gs>
                <a:gs pos="100000">
                  <a:schemeClr val="bg1">
                    <a:lumMod val="85000"/>
                    <a:alpha val="0"/>
                  </a:schemeClr>
                </a:gs>
              </a:gsLst>
              <a:lin ang="5400000" scaled="0"/>
            </a:gra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en-US" sz="2667"/>
          </a:p>
        </p:txBody>
      </p:sp>
      <p:pic>
        <p:nvPicPr>
          <p:cNvPr id="57" name="Picture 2" descr="A 5-Step Checklist for Enrolling in Medicare | The Motley Fo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90" y="1772430"/>
            <a:ext cx="2993529" cy="29924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8" name="Slide Number Placeholder 1"/>
          <p:cNvSpPr>
            <a:spLocks noGrp="1"/>
          </p:cNvSpPr>
          <p:nvPr>
            <p:ph type="sldNum" sz="quarter" idx="12"/>
          </p:nvPr>
        </p:nvSpPr>
        <p:spPr>
          <a:xfrm>
            <a:off x="328657" y="6237431"/>
            <a:ext cx="438207" cy="392023"/>
          </a:xfrm>
          <a:solidFill>
            <a:schemeClr val="accent5">
              <a:lumMod val="50000"/>
            </a:schemeClr>
          </a:solidFill>
          <a:ln>
            <a:solidFill>
              <a:schemeClr val="accent5">
                <a:lumMod val="50000"/>
              </a:schemeClr>
            </a:solidFill>
          </a:ln>
        </p:spPr>
        <p:txBody>
          <a:bodyPr/>
          <a:lstStyle/>
          <a:p>
            <a:pPr defTabSz="914286">
              <a:defRPr/>
            </a:pPr>
            <a:r>
              <a:rPr lang="en-US" dirty="0">
                <a:solidFill>
                  <a:schemeClr val="bg1">
                    <a:lumMod val="95000"/>
                  </a:schemeClr>
                </a:solidFill>
                <a:latin typeface="Century Gothic" pitchFamily="34" charset="0"/>
              </a:rPr>
              <a:t>1</a:t>
            </a:r>
          </a:p>
        </p:txBody>
      </p:sp>
      <p:cxnSp>
        <p:nvCxnSpPr>
          <p:cNvPr id="59" name="Straight Connector 58"/>
          <p:cNvCxnSpPr/>
          <p:nvPr/>
        </p:nvCxnSpPr>
        <p:spPr>
          <a:xfrm rot="16200000" flipH="1">
            <a:off x="739175"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055833" y="6107292"/>
            <a:ext cx="4672058" cy="615724"/>
          </a:xfrm>
          <a:prstGeom prst="rect">
            <a:avLst/>
          </a:prstGeom>
          <a:noFill/>
        </p:spPr>
        <p:txBody>
          <a:bodyPr wrap="none" lIns="121893" tIns="60949" rIns="121893" bIns="60949">
            <a:spAutoFit/>
          </a:bodyPr>
          <a:lstStyle/>
          <a:p>
            <a:pPr defTabSz="1219110">
              <a:defRPr/>
            </a:pPr>
            <a:r>
              <a:rPr lang="en-US" sz="1067" b="1" dirty="0">
                <a:latin typeface="Tw Cen MT" pitchFamily="34" charset="0"/>
              </a:rPr>
              <a:t>DINAS PEKERJAAN UMUM PENATAAN RUANG DAN PERUMAHAN RAKYAT</a:t>
            </a:r>
          </a:p>
          <a:p>
            <a:pPr defTabSz="1219110">
              <a:defRPr/>
            </a:pPr>
            <a:r>
              <a:rPr lang="en-US" sz="1067" b="1" dirty="0">
                <a:latin typeface="Tw Cen MT" pitchFamily="34" charset="0"/>
              </a:rPr>
              <a:t>PROVINSI KALIMANTAN TIMUR</a:t>
            </a:r>
          </a:p>
          <a:p>
            <a:pPr defTabSz="1219110">
              <a:defRPr/>
            </a:pPr>
            <a:r>
              <a:rPr lang="en-US" sz="1067" kern="2000" spc="628" dirty="0">
                <a:latin typeface="Tw Cen MT" pitchFamily="34" charset="0"/>
              </a:rPr>
              <a:t>BIDANG BINA KONSTRUKSI</a:t>
            </a:r>
            <a:endParaRPr lang="en-US" sz="1067" spc="187" dirty="0">
              <a:latin typeface="Tw Cen MT" pitchFamily="34" charset="0"/>
            </a:endParaRPr>
          </a:p>
        </p:txBody>
      </p:sp>
      <p:cxnSp>
        <p:nvCxnSpPr>
          <p:cNvPr id="61" name="Straight Connector 60"/>
          <p:cNvCxnSpPr/>
          <p:nvPr/>
        </p:nvCxnSpPr>
        <p:spPr>
          <a:xfrm flipH="1">
            <a:off x="0" y="408451"/>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838310" y="116072"/>
            <a:ext cx="4494799" cy="584759"/>
          </a:xfrm>
          <a:prstGeom prst="rect">
            <a:avLst/>
          </a:prstGeom>
          <a:noFill/>
        </p:spPr>
        <p:txBody>
          <a:bodyPr lIns="91424" tIns="45712" rIns="91424" bIns="45712">
            <a:spAutoFit/>
          </a:bodyPr>
          <a:lstStyle/>
          <a:p>
            <a:pPr marL="12700" defTabSz="914332">
              <a:spcBef>
                <a:spcPts val="100"/>
              </a:spcBef>
              <a:tabLst>
                <a:tab pos="2719501" algn="l"/>
              </a:tabLst>
              <a:defRPr/>
            </a:pPr>
            <a:r>
              <a:rPr lang="en-ID" sz="3200" b="1" kern="0" spc="300" dirty="0">
                <a:solidFill>
                  <a:sysClr val="windowText" lastClr="000000"/>
                </a:solidFill>
                <a:latin typeface="Century Gothic" pitchFamily="34" charset="0"/>
              </a:rPr>
              <a:t>OUTLINE</a:t>
            </a:r>
            <a:endParaRPr lang="fi-FI" sz="3200" kern="0" spc="300" dirty="0">
              <a:solidFill>
                <a:sysClr val="windowText" lastClr="000000"/>
              </a:solidFill>
              <a:latin typeface="Century Gothic" pitchFamily="34" charset="0"/>
            </a:endParaRPr>
          </a:p>
        </p:txBody>
      </p:sp>
      <p:grpSp>
        <p:nvGrpSpPr>
          <p:cNvPr id="7" name="Group 6">
            <a:extLst>
              <a:ext uri="{FF2B5EF4-FFF2-40B4-BE49-F238E27FC236}">
                <a16:creationId xmlns:a16="http://schemas.microsoft.com/office/drawing/2014/main" id="{2A9C6D96-AF25-60D0-8324-A1847F4F253C}"/>
              </a:ext>
            </a:extLst>
          </p:cNvPr>
          <p:cNvGrpSpPr/>
          <p:nvPr/>
        </p:nvGrpSpPr>
        <p:grpSpPr>
          <a:xfrm>
            <a:off x="3089831" y="1017723"/>
            <a:ext cx="7869154" cy="487142"/>
            <a:chOff x="3180844" y="1338940"/>
            <a:chExt cx="8878303" cy="549613"/>
          </a:xfrm>
        </p:grpSpPr>
        <p:sp>
          <p:nvSpPr>
            <p:cNvPr id="5" name="Oval 4">
              <a:extLst>
                <a:ext uri="{FF2B5EF4-FFF2-40B4-BE49-F238E27FC236}">
                  <a16:creationId xmlns:a16="http://schemas.microsoft.com/office/drawing/2014/main" id="{6DE6C11E-53D3-4591-BA9B-7E7282735DDF}"/>
                </a:ext>
              </a:extLst>
            </p:cNvPr>
            <p:cNvSpPr/>
            <p:nvPr/>
          </p:nvSpPr>
          <p:spPr>
            <a:xfrm>
              <a:off x="3180844" y="1482031"/>
              <a:ext cx="216119" cy="2161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p>
          </p:txBody>
        </p:sp>
        <p:sp>
          <p:nvSpPr>
            <p:cNvPr id="6" name="Oval 5">
              <a:extLst>
                <a:ext uri="{FF2B5EF4-FFF2-40B4-BE49-F238E27FC236}">
                  <a16:creationId xmlns:a16="http://schemas.microsoft.com/office/drawing/2014/main" id="{757B348F-95F0-49C1-ADAC-7CDC25A402C2}"/>
                </a:ext>
              </a:extLst>
            </p:cNvPr>
            <p:cNvSpPr/>
            <p:nvPr/>
          </p:nvSpPr>
          <p:spPr>
            <a:xfrm>
              <a:off x="4812570" y="1338940"/>
              <a:ext cx="549613" cy="54961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solidFill>
                  <a:schemeClr val="tx1">
                    <a:lumMod val="75000"/>
                    <a:lumOff val="25000"/>
                  </a:schemeClr>
                </a:solidFill>
              </a:endParaRPr>
            </a:p>
          </p:txBody>
        </p:sp>
        <p:cxnSp>
          <p:nvCxnSpPr>
            <p:cNvPr id="30" name="Straight Connector 29">
              <a:extLst>
                <a:ext uri="{FF2B5EF4-FFF2-40B4-BE49-F238E27FC236}">
                  <a16:creationId xmlns:a16="http://schemas.microsoft.com/office/drawing/2014/main" id="{DDEFE30E-6FBF-4A0C-B2FA-BB6F4A7D82AF}"/>
                </a:ext>
              </a:extLst>
            </p:cNvPr>
            <p:cNvCxnSpPr>
              <a:cxnSpLocks/>
            </p:cNvCxnSpPr>
            <p:nvPr/>
          </p:nvCxnSpPr>
          <p:spPr>
            <a:xfrm>
              <a:off x="3607581" y="1590140"/>
              <a:ext cx="1080471"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0072DCD-35B5-44A0-93D7-1ECF9E97FA31}"/>
                </a:ext>
              </a:extLst>
            </p:cNvPr>
            <p:cNvSpPr txBox="1"/>
            <p:nvPr/>
          </p:nvSpPr>
          <p:spPr>
            <a:xfrm>
              <a:off x="4870542" y="1408561"/>
              <a:ext cx="414620" cy="364608"/>
            </a:xfrm>
            <a:prstGeom prst="rect">
              <a:avLst/>
            </a:prstGeom>
            <a:noFill/>
          </p:spPr>
          <p:txBody>
            <a:bodyPr wrap="square" rtlCol="0">
              <a:spAutoFit/>
            </a:bodyPr>
            <a:lstStyle/>
            <a:p>
              <a:pPr algn="ctr"/>
              <a:r>
                <a:rPr lang="en-US" altLang="ko-KR" sz="1500" b="1" dirty="0">
                  <a:solidFill>
                    <a:schemeClr val="bg1"/>
                  </a:solidFill>
                  <a:latin typeface="Century Gothic" pitchFamily="34" charset="0"/>
                </a:rPr>
                <a:t>2</a:t>
              </a:r>
              <a:endParaRPr lang="ko-KR" altLang="en-US" sz="1500" b="1" dirty="0">
                <a:solidFill>
                  <a:schemeClr val="bg1"/>
                </a:solidFill>
                <a:latin typeface="Century Gothic" pitchFamily="34" charset="0"/>
              </a:endParaRPr>
            </a:p>
          </p:txBody>
        </p:sp>
        <p:sp>
          <p:nvSpPr>
            <p:cNvPr id="51" name="Google Shape;8137;p160"/>
            <p:cNvSpPr txBox="1">
              <a:spLocks noChangeArrowheads="1"/>
            </p:cNvSpPr>
            <p:nvPr/>
          </p:nvSpPr>
          <p:spPr bwMode="auto">
            <a:xfrm>
              <a:off x="5338646" y="1401724"/>
              <a:ext cx="6720501" cy="31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500" b="1" dirty="0">
                  <a:solidFill>
                    <a:srgbClr val="262626"/>
                  </a:solidFill>
                  <a:latin typeface="Century Gothic" pitchFamily="34" charset="0"/>
                  <a:ea typeface="Open Sans"/>
                  <a:cs typeface="Open Sans"/>
                  <a:sym typeface="Open Sans Semibold"/>
                </a:rPr>
                <a:t>Pembagian Kewenangan Pemerintah Pusat dan Daerah</a:t>
              </a:r>
            </a:p>
          </p:txBody>
        </p:sp>
      </p:grpSp>
      <p:sp>
        <p:nvSpPr>
          <p:cNvPr id="22" name="Oval 21">
            <a:extLst>
              <a:ext uri="{FF2B5EF4-FFF2-40B4-BE49-F238E27FC236}">
                <a16:creationId xmlns:a16="http://schemas.microsoft.com/office/drawing/2014/main" id="{62011654-01BF-426A-BA51-A6EAE63D7CAB}"/>
              </a:ext>
            </a:extLst>
          </p:cNvPr>
          <p:cNvSpPr/>
          <p:nvPr/>
        </p:nvSpPr>
        <p:spPr>
          <a:xfrm>
            <a:off x="5781204" y="2215209"/>
            <a:ext cx="487141" cy="487142"/>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a:solidFill>
                <a:schemeClr val="tx1">
                  <a:lumMod val="75000"/>
                  <a:lumOff val="25000"/>
                </a:schemeClr>
              </a:solidFill>
            </a:endParaRPr>
          </a:p>
        </p:txBody>
      </p:sp>
      <p:sp>
        <p:nvSpPr>
          <p:cNvPr id="28" name="Oval 27">
            <a:extLst>
              <a:ext uri="{FF2B5EF4-FFF2-40B4-BE49-F238E27FC236}">
                <a16:creationId xmlns:a16="http://schemas.microsoft.com/office/drawing/2014/main" id="{94A3B94B-4902-4379-B90A-34F23F805895}"/>
              </a:ext>
            </a:extLst>
          </p:cNvPr>
          <p:cNvSpPr/>
          <p:nvPr/>
        </p:nvSpPr>
        <p:spPr>
          <a:xfrm>
            <a:off x="4246512" y="2219407"/>
            <a:ext cx="191554" cy="191554"/>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a:p>
        </p:txBody>
      </p:sp>
      <p:cxnSp>
        <p:nvCxnSpPr>
          <p:cNvPr id="33" name="Straight Connector 32">
            <a:extLst>
              <a:ext uri="{FF2B5EF4-FFF2-40B4-BE49-F238E27FC236}">
                <a16:creationId xmlns:a16="http://schemas.microsoft.com/office/drawing/2014/main" id="{756DCD09-1866-4376-BCD3-F450F2627690}"/>
              </a:ext>
            </a:extLst>
          </p:cNvPr>
          <p:cNvCxnSpPr>
            <a:cxnSpLocks/>
          </p:cNvCxnSpPr>
          <p:nvPr/>
        </p:nvCxnSpPr>
        <p:spPr>
          <a:xfrm>
            <a:off x="4638976" y="2377781"/>
            <a:ext cx="957660"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0072DCD-35B5-44A0-93D7-1ECF9E97FA31}"/>
              </a:ext>
            </a:extLst>
          </p:cNvPr>
          <p:cNvSpPr txBox="1"/>
          <p:nvPr/>
        </p:nvSpPr>
        <p:spPr>
          <a:xfrm>
            <a:off x="5813387" y="2253483"/>
            <a:ext cx="367492" cy="379656"/>
          </a:xfrm>
          <a:prstGeom prst="rect">
            <a:avLst/>
          </a:prstGeom>
          <a:noFill/>
        </p:spPr>
        <p:txBody>
          <a:bodyPr wrap="square" rtlCol="0">
            <a:spAutoFit/>
          </a:bodyPr>
          <a:lstStyle/>
          <a:p>
            <a:pPr algn="ctr"/>
            <a:r>
              <a:rPr lang="en-US" altLang="ko-KR" sz="1867" b="1">
                <a:solidFill>
                  <a:schemeClr val="bg1"/>
                </a:solidFill>
                <a:latin typeface="Century Gothic" pitchFamily="34" charset="0"/>
              </a:rPr>
              <a:t>5</a:t>
            </a:r>
            <a:endParaRPr lang="ko-KR" altLang="en-US" sz="1867" b="1" dirty="0">
              <a:solidFill>
                <a:schemeClr val="bg1"/>
              </a:solidFill>
              <a:latin typeface="Century Gothic" pitchFamily="34" charset="0"/>
            </a:endParaRPr>
          </a:p>
        </p:txBody>
      </p:sp>
      <p:sp>
        <p:nvSpPr>
          <p:cNvPr id="53" name="Google Shape;8137;p160"/>
          <p:cNvSpPr txBox="1">
            <a:spLocks noChangeArrowheads="1"/>
          </p:cNvSpPr>
          <p:nvPr/>
        </p:nvSpPr>
        <p:spPr bwMode="auto">
          <a:xfrm>
            <a:off x="5633460" y="1768174"/>
            <a:ext cx="5787852" cy="3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500" b="1" dirty="0">
                <a:solidFill>
                  <a:srgbClr val="262626"/>
                </a:solidFill>
                <a:latin typeface="Century Gothic" pitchFamily="34" charset="0"/>
                <a:ea typeface="Open Sans"/>
                <a:cs typeface="Open Sans"/>
                <a:sym typeface="Open Sans Semibold"/>
              </a:rPr>
              <a:t>Rencana Kerja Sub Urusan Jasa Konstruksi 2024 – 2026 </a:t>
            </a:r>
          </a:p>
        </p:txBody>
      </p:sp>
      <p:sp>
        <p:nvSpPr>
          <p:cNvPr id="39" name="Oval 38">
            <a:extLst>
              <a:ext uri="{FF2B5EF4-FFF2-40B4-BE49-F238E27FC236}">
                <a16:creationId xmlns:a16="http://schemas.microsoft.com/office/drawing/2014/main" id="{62011654-01BF-426A-BA51-A6EAE63D7CAB}"/>
              </a:ext>
            </a:extLst>
          </p:cNvPr>
          <p:cNvSpPr/>
          <p:nvPr/>
        </p:nvSpPr>
        <p:spPr>
          <a:xfrm>
            <a:off x="5975145" y="4062486"/>
            <a:ext cx="535926" cy="48714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a:solidFill>
                <a:schemeClr val="tx1">
                  <a:lumMod val="75000"/>
                  <a:lumOff val="25000"/>
                </a:schemeClr>
              </a:solidFill>
            </a:endParaRPr>
          </a:p>
        </p:txBody>
      </p:sp>
      <p:sp>
        <p:nvSpPr>
          <p:cNvPr id="42" name="TextBox 41">
            <a:extLst>
              <a:ext uri="{FF2B5EF4-FFF2-40B4-BE49-F238E27FC236}">
                <a16:creationId xmlns:a16="http://schemas.microsoft.com/office/drawing/2014/main" id="{B0072DCD-35B5-44A0-93D7-1ECF9E97FA31}"/>
              </a:ext>
            </a:extLst>
          </p:cNvPr>
          <p:cNvSpPr txBox="1"/>
          <p:nvPr/>
        </p:nvSpPr>
        <p:spPr>
          <a:xfrm>
            <a:off x="6040961" y="4092389"/>
            <a:ext cx="404295" cy="379656"/>
          </a:xfrm>
          <a:prstGeom prst="rect">
            <a:avLst/>
          </a:prstGeom>
          <a:noFill/>
        </p:spPr>
        <p:txBody>
          <a:bodyPr wrap="square" rtlCol="0">
            <a:spAutoFit/>
          </a:bodyPr>
          <a:lstStyle/>
          <a:p>
            <a:pPr algn="ctr"/>
            <a:r>
              <a:rPr lang="en-US" altLang="ko-KR" sz="1867" b="1">
                <a:solidFill>
                  <a:schemeClr val="bg1"/>
                </a:solidFill>
                <a:latin typeface="Century Gothic" pitchFamily="34" charset="0"/>
              </a:rPr>
              <a:t>8</a:t>
            </a:r>
            <a:endParaRPr lang="ko-KR" altLang="en-US" sz="1867" b="1" dirty="0">
              <a:solidFill>
                <a:schemeClr val="bg1"/>
              </a:solidFill>
              <a:latin typeface="Century Gothic" pitchFamily="34" charset="0"/>
            </a:endParaRPr>
          </a:p>
        </p:txBody>
      </p:sp>
      <p:sp>
        <p:nvSpPr>
          <p:cNvPr id="18" name="Oval 17">
            <a:extLst>
              <a:ext uri="{FF2B5EF4-FFF2-40B4-BE49-F238E27FC236}">
                <a16:creationId xmlns:a16="http://schemas.microsoft.com/office/drawing/2014/main" id="{F3453F04-BD04-4931-B560-B4E8082CA8B6}"/>
              </a:ext>
            </a:extLst>
          </p:cNvPr>
          <p:cNvSpPr/>
          <p:nvPr/>
        </p:nvSpPr>
        <p:spPr>
          <a:xfrm>
            <a:off x="5209834" y="1728517"/>
            <a:ext cx="487142" cy="48714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dirty="0">
              <a:solidFill>
                <a:schemeClr val="tx1">
                  <a:lumMod val="75000"/>
                  <a:lumOff val="25000"/>
                </a:schemeClr>
              </a:solidFill>
            </a:endParaRPr>
          </a:p>
        </p:txBody>
      </p:sp>
      <p:sp>
        <p:nvSpPr>
          <p:cNvPr id="26" name="Oval 25">
            <a:extLst>
              <a:ext uri="{FF2B5EF4-FFF2-40B4-BE49-F238E27FC236}">
                <a16:creationId xmlns:a16="http://schemas.microsoft.com/office/drawing/2014/main" id="{9061E6D5-4C03-4780-83CF-2E1E8B4FD4C8}"/>
              </a:ext>
            </a:extLst>
          </p:cNvPr>
          <p:cNvSpPr/>
          <p:nvPr/>
        </p:nvSpPr>
        <p:spPr>
          <a:xfrm>
            <a:off x="3811015" y="1893913"/>
            <a:ext cx="191554" cy="191554"/>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a:p>
        </p:txBody>
      </p:sp>
      <p:cxnSp>
        <p:nvCxnSpPr>
          <p:cNvPr id="31" name="Straight Connector 30">
            <a:extLst>
              <a:ext uri="{FF2B5EF4-FFF2-40B4-BE49-F238E27FC236}">
                <a16:creationId xmlns:a16="http://schemas.microsoft.com/office/drawing/2014/main" id="{76436BF2-71C8-4AD4-956F-67934180274B}"/>
              </a:ext>
            </a:extLst>
          </p:cNvPr>
          <p:cNvCxnSpPr>
            <a:cxnSpLocks/>
          </p:cNvCxnSpPr>
          <p:nvPr/>
        </p:nvCxnSpPr>
        <p:spPr>
          <a:xfrm>
            <a:off x="4143432" y="1992262"/>
            <a:ext cx="957660"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0072DCD-35B5-44A0-93D7-1ECF9E97FA31}"/>
              </a:ext>
            </a:extLst>
          </p:cNvPr>
          <p:cNvSpPr txBox="1"/>
          <p:nvPr/>
        </p:nvSpPr>
        <p:spPr>
          <a:xfrm>
            <a:off x="5257112" y="1758373"/>
            <a:ext cx="367492" cy="379656"/>
          </a:xfrm>
          <a:prstGeom prst="rect">
            <a:avLst/>
          </a:prstGeom>
          <a:noFill/>
        </p:spPr>
        <p:txBody>
          <a:bodyPr wrap="square" rtlCol="0">
            <a:spAutoFit/>
          </a:bodyPr>
          <a:lstStyle/>
          <a:p>
            <a:pPr algn="ctr"/>
            <a:r>
              <a:rPr lang="en-US" altLang="ko-KR" sz="1867" b="1">
                <a:solidFill>
                  <a:schemeClr val="bg1"/>
                </a:solidFill>
                <a:latin typeface="Century Gothic" pitchFamily="34" charset="0"/>
              </a:rPr>
              <a:t>4</a:t>
            </a:r>
            <a:endParaRPr lang="ko-KR" altLang="en-US" sz="1867" b="1" dirty="0">
              <a:solidFill>
                <a:schemeClr val="bg1"/>
              </a:solidFill>
              <a:latin typeface="Century Gothic" pitchFamily="34" charset="0"/>
            </a:endParaRPr>
          </a:p>
        </p:txBody>
      </p:sp>
      <p:sp>
        <p:nvSpPr>
          <p:cNvPr id="43" name="Google Shape;8137;p160">
            <a:extLst>
              <a:ext uri="{FF2B5EF4-FFF2-40B4-BE49-F238E27FC236}">
                <a16:creationId xmlns:a16="http://schemas.microsoft.com/office/drawing/2014/main" id="{2D6AE1F0-A5B8-AB49-9904-7D99E4530F24}"/>
              </a:ext>
            </a:extLst>
          </p:cNvPr>
          <p:cNvSpPr txBox="1">
            <a:spLocks noChangeArrowheads="1"/>
          </p:cNvSpPr>
          <p:nvPr/>
        </p:nvSpPr>
        <p:spPr bwMode="auto">
          <a:xfrm>
            <a:off x="6096000" y="4731936"/>
            <a:ext cx="5787853" cy="28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500" b="1" dirty="0">
                <a:solidFill>
                  <a:srgbClr val="262626"/>
                </a:solidFill>
                <a:latin typeface="Century Gothic" pitchFamily="34" charset="0"/>
                <a:ea typeface="Open Sans"/>
                <a:cs typeface="Open Sans"/>
                <a:sym typeface="Open Sans Semibold"/>
              </a:rPr>
              <a:t>Tenaga Kerja Konstruksi Kalimantan Timur 2019 s.d. 2023</a:t>
            </a:r>
          </a:p>
        </p:txBody>
      </p:sp>
      <p:grpSp>
        <p:nvGrpSpPr>
          <p:cNvPr id="17" name="Group 16">
            <a:extLst>
              <a:ext uri="{FF2B5EF4-FFF2-40B4-BE49-F238E27FC236}">
                <a16:creationId xmlns:a16="http://schemas.microsoft.com/office/drawing/2014/main" id="{BB3AA6AA-653D-D11C-241C-33B1C035EBBA}"/>
              </a:ext>
            </a:extLst>
          </p:cNvPr>
          <p:cNvGrpSpPr/>
          <p:nvPr/>
        </p:nvGrpSpPr>
        <p:grpSpPr>
          <a:xfrm>
            <a:off x="2608050" y="531206"/>
            <a:ext cx="6171377" cy="487142"/>
            <a:chOff x="2961884" y="5228056"/>
            <a:chExt cx="6962801" cy="549613"/>
          </a:xfrm>
        </p:grpSpPr>
        <p:sp>
          <p:nvSpPr>
            <p:cNvPr id="19" name="Oval 18">
              <a:extLst>
                <a:ext uri="{FF2B5EF4-FFF2-40B4-BE49-F238E27FC236}">
                  <a16:creationId xmlns:a16="http://schemas.microsoft.com/office/drawing/2014/main" id="{8F4CFAA0-F075-7CC5-4289-F0149FD38FE6}"/>
                </a:ext>
              </a:extLst>
            </p:cNvPr>
            <p:cNvSpPr/>
            <p:nvPr/>
          </p:nvSpPr>
          <p:spPr>
            <a:xfrm>
              <a:off x="4660284" y="5228056"/>
              <a:ext cx="549613" cy="54961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solidFill>
                  <a:schemeClr val="tx1">
                    <a:lumMod val="75000"/>
                    <a:lumOff val="25000"/>
                  </a:schemeClr>
                </a:solidFill>
              </a:endParaRPr>
            </a:p>
          </p:txBody>
        </p:sp>
        <p:sp>
          <p:nvSpPr>
            <p:cNvPr id="20" name="Oval 19">
              <a:extLst>
                <a:ext uri="{FF2B5EF4-FFF2-40B4-BE49-F238E27FC236}">
                  <a16:creationId xmlns:a16="http://schemas.microsoft.com/office/drawing/2014/main" id="{E3D95AD6-8A61-C4F4-FC4D-7323BC94D318}"/>
                </a:ext>
              </a:extLst>
            </p:cNvPr>
            <p:cNvSpPr/>
            <p:nvPr/>
          </p:nvSpPr>
          <p:spPr>
            <a:xfrm>
              <a:off x="2961884" y="5371147"/>
              <a:ext cx="216119" cy="2161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p>
          </p:txBody>
        </p:sp>
        <p:cxnSp>
          <p:nvCxnSpPr>
            <p:cNvPr id="21" name="Straight Connector 20">
              <a:extLst>
                <a:ext uri="{FF2B5EF4-FFF2-40B4-BE49-F238E27FC236}">
                  <a16:creationId xmlns:a16="http://schemas.microsoft.com/office/drawing/2014/main" id="{641D58B9-A712-02BB-8646-BEAA1F3E8D3A}"/>
                </a:ext>
              </a:extLst>
            </p:cNvPr>
            <p:cNvCxnSpPr>
              <a:cxnSpLocks/>
            </p:cNvCxnSpPr>
            <p:nvPr/>
          </p:nvCxnSpPr>
          <p:spPr>
            <a:xfrm>
              <a:off x="3431483" y="5479256"/>
              <a:ext cx="1080471"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39AE11-F637-5E7F-D7C7-5BF03B145889}"/>
                </a:ext>
              </a:extLst>
            </p:cNvPr>
            <p:cNvSpPr txBox="1"/>
            <p:nvPr/>
          </p:nvSpPr>
          <p:spPr>
            <a:xfrm>
              <a:off x="4727780" y="5297677"/>
              <a:ext cx="414620" cy="364608"/>
            </a:xfrm>
            <a:prstGeom prst="rect">
              <a:avLst/>
            </a:prstGeom>
            <a:noFill/>
          </p:spPr>
          <p:txBody>
            <a:bodyPr wrap="square" rtlCol="0">
              <a:spAutoFit/>
            </a:bodyPr>
            <a:lstStyle/>
            <a:p>
              <a:pPr algn="ctr"/>
              <a:r>
                <a:rPr lang="en-US" altLang="ko-KR" sz="1500" b="1" dirty="0">
                  <a:solidFill>
                    <a:schemeClr val="bg1"/>
                  </a:solidFill>
                  <a:latin typeface="Century Gothic" pitchFamily="34" charset="0"/>
                </a:rPr>
                <a:t>1</a:t>
              </a:r>
              <a:endParaRPr lang="ko-KR" altLang="en-US" sz="1500" b="1" dirty="0">
                <a:solidFill>
                  <a:schemeClr val="bg1"/>
                </a:solidFill>
                <a:latin typeface="Century Gothic" pitchFamily="34" charset="0"/>
              </a:endParaRPr>
            </a:p>
          </p:txBody>
        </p:sp>
        <p:sp>
          <p:nvSpPr>
            <p:cNvPr id="24" name="Google Shape;8137;p160">
              <a:extLst>
                <a:ext uri="{FF2B5EF4-FFF2-40B4-BE49-F238E27FC236}">
                  <a16:creationId xmlns:a16="http://schemas.microsoft.com/office/drawing/2014/main" id="{6FC30790-7F42-58FA-2E68-6001D480BF42}"/>
                </a:ext>
              </a:extLst>
            </p:cNvPr>
            <p:cNvSpPr txBox="1">
              <a:spLocks noChangeArrowheads="1"/>
            </p:cNvSpPr>
            <p:nvPr/>
          </p:nvSpPr>
          <p:spPr bwMode="auto">
            <a:xfrm>
              <a:off x="5219813" y="5249056"/>
              <a:ext cx="4704872" cy="36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500" b="1" dirty="0">
                  <a:solidFill>
                    <a:srgbClr val="262626"/>
                  </a:solidFill>
                  <a:latin typeface="Century Gothic" pitchFamily="34" charset="0"/>
                  <a:ea typeface="Open Sans"/>
                  <a:cs typeface="Open Sans"/>
                  <a:sym typeface="Open Sans Semibold"/>
                </a:rPr>
                <a:t>Dasar Hukum</a:t>
              </a:r>
            </a:p>
          </p:txBody>
        </p:sp>
      </p:grpSp>
      <p:sp>
        <p:nvSpPr>
          <p:cNvPr id="52" name="Oval 51">
            <a:extLst>
              <a:ext uri="{FF2B5EF4-FFF2-40B4-BE49-F238E27FC236}">
                <a16:creationId xmlns:a16="http://schemas.microsoft.com/office/drawing/2014/main" id="{915AF664-D11E-DDD8-A519-6471CAA84D1F}"/>
              </a:ext>
            </a:extLst>
          </p:cNvPr>
          <p:cNvSpPr/>
          <p:nvPr/>
        </p:nvSpPr>
        <p:spPr>
          <a:xfrm>
            <a:off x="5537282" y="4614943"/>
            <a:ext cx="487141" cy="487142"/>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dirty="0">
              <a:solidFill>
                <a:schemeClr val="tx1">
                  <a:lumMod val="75000"/>
                  <a:lumOff val="25000"/>
                </a:schemeClr>
              </a:solidFill>
            </a:endParaRPr>
          </a:p>
        </p:txBody>
      </p:sp>
      <p:sp>
        <p:nvSpPr>
          <p:cNvPr id="54" name="Oval 53">
            <a:extLst>
              <a:ext uri="{FF2B5EF4-FFF2-40B4-BE49-F238E27FC236}">
                <a16:creationId xmlns:a16="http://schemas.microsoft.com/office/drawing/2014/main" id="{4741D8C1-9292-5BFC-91B8-A9F0D79D6AA3}"/>
              </a:ext>
            </a:extLst>
          </p:cNvPr>
          <p:cNvSpPr/>
          <p:nvPr/>
        </p:nvSpPr>
        <p:spPr>
          <a:xfrm>
            <a:off x="3986492" y="4747441"/>
            <a:ext cx="191554" cy="191554"/>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a:p>
        </p:txBody>
      </p:sp>
      <p:cxnSp>
        <p:nvCxnSpPr>
          <p:cNvPr id="55" name="Straight Connector 54">
            <a:extLst>
              <a:ext uri="{FF2B5EF4-FFF2-40B4-BE49-F238E27FC236}">
                <a16:creationId xmlns:a16="http://schemas.microsoft.com/office/drawing/2014/main" id="{27A7D3AE-4933-E912-78C9-C647EF5F4BBA}"/>
              </a:ext>
            </a:extLst>
          </p:cNvPr>
          <p:cNvCxnSpPr>
            <a:cxnSpLocks/>
          </p:cNvCxnSpPr>
          <p:nvPr/>
        </p:nvCxnSpPr>
        <p:spPr>
          <a:xfrm>
            <a:off x="4410720" y="4804368"/>
            <a:ext cx="957660"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CE96DE7-8002-5128-5087-43DDA9DCF84D}"/>
              </a:ext>
            </a:extLst>
          </p:cNvPr>
          <p:cNvSpPr txBox="1"/>
          <p:nvPr/>
        </p:nvSpPr>
        <p:spPr>
          <a:xfrm>
            <a:off x="5583686" y="4604311"/>
            <a:ext cx="367492" cy="379656"/>
          </a:xfrm>
          <a:prstGeom prst="rect">
            <a:avLst/>
          </a:prstGeom>
          <a:noFill/>
        </p:spPr>
        <p:txBody>
          <a:bodyPr wrap="square" rtlCol="0">
            <a:spAutoFit/>
          </a:bodyPr>
          <a:lstStyle/>
          <a:p>
            <a:pPr algn="ctr"/>
            <a:r>
              <a:rPr lang="en-US" altLang="ko-KR" sz="1867" b="1" dirty="0">
                <a:solidFill>
                  <a:schemeClr val="bg1"/>
                </a:solidFill>
                <a:latin typeface="Century Gothic" pitchFamily="34" charset="0"/>
              </a:rPr>
              <a:t>8</a:t>
            </a:r>
            <a:endParaRPr lang="ko-KR" altLang="en-US" sz="1867" b="1" dirty="0">
              <a:solidFill>
                <a:schemeClr val="bg1"/>
              </a:solidFill>
              <a:latin typeface="Century Gothic" pitchFamily="34" charset="0"/>
            </a:endParaRPr>
          </a:p>
        </p:txBody>
      </p:sp>
      <p:sp>
        <p:nvSpPr>
          <p:cNvPr id="63" name="Google Shape;8137;p160">
            <a:extLst>
              <a:ext uri="{FF2B5EF4-FFF2-40B4-BE49-F238E27FC236}">
                <a16:creationId xmlns:a16="http://schemas.microsoft.com/office/drawing/2014/main" id="{D3E9E8AE-F2A9-0F34-A549-01FE86B15F42}"/>
              </a:ext>
            </a:extLst>
          </p:cNvPr>
          <p:cNvSpPr txBox="1">
            <a:spLocks noChangeArrowheads="1"/>
          </p:cNvSpPr>
          <p:nvPr/>
        </p:nvSpPr>
        <p:spPr bwMode="auto">
          <a:xfrm>
            <a:off x="6536858" y="4113306"/>
            <a:ext cx="6077982" cy="3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fi-FI" altLang="en-US" sz="1500" b="1" dirty="0">
                <a:latin typeface="Century Gothic" pitchFamily="34" charset="0"/>
                <a:ea typeface="Open Sans"/>
                <a:cs typeface="Open Sans"/>
                <a:sym typeface="Open Sans Semibold"/>
              </a:rPr>
              <a:t>Realisasi Kinerja Tahun 2024</a:t>
            </a:r>
          </a:p>
        </p:txBody>
      </p:sp>
      <p:sp>
        <p:nvSpPr>
          <p:cNvPr id="65" name="Google Shape;8137;p160">
            <a:extLst>
              <a:ext uri="{FF2B5EF4-FFF2-40B4-BE49-F238E27FC236}">
                <a16:creationId xmlns:a16="http://schemas.microsoft.com/office/drawing/2014/main" id="{98785102-E001-41C7-2805-625BBCD6C3B6}"/>
              </a:ext>
            </a:extLst>
          </p:cNvPr>
          <p:cNvSpPr txBox="1">
            <a:spLocks noChangeArrowheads="1"/>
          </p:cNvSpPr>
          <p:nvPr/>
        </p:nvSpPr>
        <p:spPr bwMode="auto">
          <a:xfrm>
            <a:off x="6293569" y="2235876"/>
            <a:ext cx="6077982" cy="3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pPr>
            <a:r>
              <a:rPr lang="fi-FI" altLang="en-US" sz="1500" b="1" dirty="0">
                <a:latin typeface="Century Gothic" pitchFamily="34" charset="0"/>
                <a:ea typeface="Open Sans"/>
                <a:cs typeface="Open Sans"/>
                <a:sym typeface="Open Sans Semibold"/>
              </a:rPr>
              <a:t>Capaian dan Realisasi Kinerja 2019-2023</a:t>
            </a:r>
          </a:p>
        </p:txBody>
      </p:sp>
      <p:grpSp>
        <p:nvGrpSpPr>
          <p:cNvPr id="2" name="Group 1">
            <a:extLst>
              <a:ext uri="{FF2B5EF4-FFF2-40B4-BE49-F238E27FC236}">
                <a16:creationId xmlns:a16="http://schemas.microsoft.com/office/drawing/2014/main" id="{0AAA4C0F-70DD-A22A-555C-ACF6A485796F}"/>
              </a:ext>
            </a:extLst>
          </p:cNvPr>
          <p:cNvGrpSpPr/>
          <p:nvPr/>
        </p:nvGrpSpPr>
        <p:grpSpPr>
          <a:xfrm>
            <a:off x="3024272" y="5589045"/>
            <a:ext cx="8028218" cy="487142"/>
            <a:chOff x="2961884" y="5228056"/>
            <a:chExt cx="8492746" cy="549613"/>
          </a:xfrm>
        </p:grpSpPr>
        <p:sp>
          <p:nvSpPr>
            <p:cNvPr id="9" name="Oval 8">
              <a:extLst>
                <a:ext uri="{FF2B5EF4-FFF2-40B4-BE49-F238E27FC236}">
                  <a16:creationId xmlns:a16="http://schemas.microsoft.com/office/drawing/2014/main" id="{CBFC3ED1-0C39-CBAF-6126-82EBA703EBCC}"/>
                </a:ext>
              </a:extLst>
            </p:cNvPr>
            <p:cNvSpPr/>
            <p:nvPr/>
          </p:nvSpPr>
          <p:spPr>
            <a:xfrm>
              <a:off x="4660284" y="5228056"/>
              <a:ext cx="549613" cy="54961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solidFill>
                  <a:schemeClr val="tx1">
                    <a:lumMod val="75000"/>
                    <a:lumOff val="25000"/>
                  </a:schemeClr>
                </a:solidFill>
              </a:endParaRPr>
            </a:p>
          </p:txBody>
        </p:sp>
        <p:sp>
          <p:nvSpPr>
            <p:cNvPr id="10" name="Oval 9">
              <a:extLst>
                <a:ext uri="{FF2B5EF4-FFF2-40B4-BE49-F238E27FC236}">
                  <a16:creationId xmlns:a16="http://schemas.microsoft.com/office/drawing/2014/main" id="{3B8347B5-E5E4-C0B6-7AB1-1A7F39BDE15F}"/>
                </a:ext>
              </a:extLst>
            </p:cNvPr>
            <p:cNvSpPr/>
            <p:nvPr/>
          </p:nvSpPr>
          <p:spPr>
            <a:xfrm>
              <a:off x="2961884" y="5371147"/>
              <a:ext cx="216119" cy="2161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p>
          </p:txBody>
        </p:sp>
        <p:cxnSp>
          <p:nvCxnSpPr>
            <p:cNvPr id="11" name="Straight Connector 10">
              <a:extLst>
                <a:ext uri="{FF2B5EF4-FFF2-40B4-BE49-F238E27FC236}">
                  <a16:creationId xmlns:a16="http://schemas.microsoft.com/office/drawing/2014/main" id="{0A33E442-F89A-4B22-B071-457D0B6F8C39}"/>
                </a:ext>
              </a:extLst>
            </p:cNvPr>
            <p:cNvCxnSpPr>
              <a:cxnSpLocks/>
            </p:cNvCxnSpPr>
            <p:nvPr/>
          </p:nvCxnSpPr>
          <p:spPr>
            <a:xfrm>
              <a:off x="3431483" y="5479256"/>
              <a:ext cx="1080471"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7908077-C9BF-80FB-64BC-1354800AFA4E}"/>
                </a:ext>
              </a:extLst>
            </p:cNvPr>
            <p:cNvSpPr txBox="1"/>
            <p:nvPr/>
          </p:nvSpPr>
          <p:spPr>
            <a:xfrm>
              <a:off x="4727779" y="5297677"/>
              <a:ext cx="482115" cy="364608"/>
            </a:xfrm>
            <a:prstGeom prst="rect">
              <a:avLst/>
            </a:prstGeom>
            <a:noFill/>
          </p:spPr>
          <p:txBody>
            <a:bodyPr wrap="square" rtlCol="0">
              <a:spAutoFit/>
            </a:bodyPr>
            <a:lstStyle/>
            <a:p>
              <a:pPr algn="ctr"/>
              <a:r>
                <a:rPr lang="en-US" altLang="ko-KR" sz="1500" b="1" dirty="0">
                  <a:solidFill>
                    <a:schemeClr val="bg1"/>
                  </a:solidFill>
                  <a:latin typeface="Century Gothic" pitchFamily="34" charset="0"/>
                </a:rPr>
                <a:t>10</a:t>
              </a:r>
              <a:endParaRPr lang="ko-KR" altLang="en-US" sz="1500" b="1" dirty="0">
                <a:solidFill>
                  <a:schemeClr val="bg1"/>
                </a:solidFill>
                <a:latin typeface="Century Gothic" pitchFamily="34" charset="0"/>
              </a:endParaRPr>
            </a:p>
          </p:txBody>
        </p:sp>
        <p:sp>
          <p:nvSpPr>
            <p:cNvPr id="13" name="Google Shape;8137;p160">
              <a:extLst>
                <a:ext uri="{FF2B5EF4-FFF2-40B4-BE49-F238E27FC236}">
                  <a16:creationId xmlns:a16="http://schemas.microsoft.com/office/drawing/2014/main" id="{D562D31B-5E58-584C-DE23-A6632E05F2DE}"/>
                </a:ext>
              </a:extLst>
            </p:cNvPr>
            <p:cNvSpPr txBox="1">
              <a:spLocks noChangeArrowheads="1"/>
            </p:cNvSpPr>
            <p:nvPr/>
          </p:nvSpPr>
          <p:spPr bwMode="auto">
            <a:xfrm>
              <a:off x="5302885" y="5354417"/>
              <a:ext cx="6151745" cy="3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500" b="1" dirty="0">
                  <a:latin typeface="Century Gothic" pitchFamily="34" charset="0"/>
                  <a:ea typeface="Open Sans"/>
                  <a:cs typeface="Open Sans"/>
                  <a:sym typeface="Open Sans Semibold"/>
                </a:rPr>
                <a:t>Penutup</a:t>
              </a:r>
            </a:p>
          </p:txBody>
        </p:sp>
      </p:grpSp>
      <p:grpSp>
        <p:nvGrpSpPr>
          <p:cNvPr id="15" name="Group 14">
            <a:extLst>
              <a:ext uri="{FF2B5EF4-FFF2-40B4-BE49-F238E27FC236}">
                <a16:creationId xmlns:a16="http://schemas.microsoft.com/office/drawing/2014/main" id="{78B260EC-ABD8-B849-EABD-E5FDF5B44C61}"/>
              </a:ext>
            </a:extLst>
          </p:cNvPr>
          <p:cNvGrpSpPr/>
          <p:nvPr/>
        </p:nvGrpSpPr>
        <p:grpSpPr>
          <a:xfrm>
            <a:off x="4425723" y="3422142"/>
            <a:ext cx="7940315" cy="487142"/>
            <a:chOff x="2961884" y="5228056"/>
            <a:chExt cx="8399758" cy="549613"/>
          </a:xfrm>
        </p:grpSpPr>
        <p:sp>
          <p:nvSpPr>
            <p:cNvPr id="16" name="Oval 15">
              <a:extLst>
                <a:ext uri="{FF2B5EF4-FFF2-40B4-BE49-F238E27FC236}">
                  <a16:creationId xmlns:a16="http://schemas.microsoft.com/office/drawing/2014/main" id="{246B2A0C-CF13-CFB2-65FD-D156ABA54060}"/>
                </a:ext>
              </a:extLst>
            </p:cNvPr>
            <p:cNvSpPr/>
            <p:nvPr/>
          </p:nvSpPr>
          <p:spPr>
            <a:xfrm>
              <a:off x="4660284" y="5228056"/>
              <a:ext cx="549613" cy="54961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solidFill>
                  <a:schemeClr val="tx1">
                    <a:lumMod val="75000"/>
                    <a:lumOff val="25000"/>
                  </a:schemeClr>
                </a:solidFill>
              </a:endParaRPr>
            </a:p>
          </p:txBody>
        </p:sp>
        <p:sp>
          <p:nvSpPr>
            <p:cNvPr id="25" name="Oval 24">
              <a:extLst>
                <a:ext uri="{FF2B5EF4-FFF2-40B4-BE49-F238E27FC236}">
                  <a16:creationId xmlns:a16="http://schemas.microsoft.com/office/drawing/2014/main" id="{B25760D3-3CA9-5BF8-1E75-35A686C76CB4}"/>
                </a:ext>
              </a:extLst>
            </p:cNvPr>
            <p:cNvSpPr/>
            <p:nvPr/>
          </p:nvSpPr>
          <p:spPr>
            <a:xfrm>
              <a:off x="2961884" y="5371147"/>
              <a:ext cx="216119" cy="2161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p>
          </p:txBody>
        </p:sp>
        <p:cxnSp>
          <p:nvCxnSpPr>
            <p:cNvPr id="27" name="Straight Connector 26">
              <a:extLst>
                <a:ext uri="{FF2B5EF4-FFF2-40B4-BE49-F238E27FC236}">
                  <a16:creationId xmlns:a16="http://schemas.microsoft.com/office/drawing/2014/main" id="{484CBA20-5235-C9A3-D434-F89718E3A3EF}"/>
                </a:ext>
              </a:extLst>
            </p:cNvPr>
            <p:cNvCxnSpPr>
              <a:cxnSpLocks/>
            </p:cNvCxnSpPr>
            <p:nvPr/>
          </p:nvCxnSpPr>
          <p:spPr>
            <a:xfrm>
              <a:off x="3431483" y="5479256"/>
              <a:ext cx="1080471"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382991E-21B2-9DB5-417A-6B39B16B3D8B}"/>
                </a:ext>
              </a:extLst>
            </p:cNvPr>
            <p:cNvSpPr txBox="1"/>
            <p:nvPr/>
          </p:nvSpPr>
          <p:spPr>
            <a:xfrm>
              <a:off x="4730759" y="5288690"/>
              <a:ext cx="414620" cy="364608"/>
            </a:xfrm>
            <a:prstGeom prst="rect">
              <a:avLst/>
            </a:prstGeom>
            <a:noFill/>
          </p:spPr>
          <p:txBody>
            <a:bodyPr wrap="square" rtlCol="0">
              <a:spAutoFit/>
            </a:bodyPr>
            <a:lstStyle/>
            <a:p>
              <a:pPr algn="ctr"/>
              <a:r>
                <a:rPr lang="en-US" altLang="ko-KR" sz="1500" b="1">
                  <a:solidFill>
                    <a:schemeClr val="bg1"/>
                  </a:solidFill>
                  <a:latin typeface="Century Gothic" pitchFamily="34" charset="0"/>
                </a:rPr>
                <a:t>7</a:t>
              </a:r>
              <a:endParaRPr lang="ko-KR" altLang="en-US" sz="1500" b="1" dirty="0">
                <a:solidFill>
                  <a:schemeClr val="bg1"/>
                </a:solidFill>
                <a:latin typeface="Century Gothic" pitchFamily="34" charset="0"/>
              </a:endParaRPr>
            </a:p>
          </p:txBody>
        </p:sp>
        <p:sp>
          <p:nvSpPr>
            <p:cNvPr id="64" name="Google Shape;8137;p160">
              <a:extLst>
                <a:ext uri="{FF2B5EF4-FFF2-40B4-BE49-F238E27FC236}">
                  <a16:creationId xmlns:a16="http://schemas.microsoft.com/office/drawing/2014/main" id="{F87EADD1-31CD-6DF9-3D36-256E631EF5FC}"/>
                </a:ext>
              </a:extLst>
            </p:cNvPr>
            <p:cNvSpPr txBox="1">
              <a:spLocks noChangeArrowheads="1"/>
            </p:cNvSpPr>
            <p:nvPr/>
          </p:nvSpPr>
          <p:spPr bwMode="auto">
            <a:xfrm>
              <a:off x="5209896" y="5320276"/>
              <a:ext cx="6151746" cy="3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800" b="1" dirty="0">
                  <a:latin typeface="Century Gothic" pitchFamily="34" charset="0"/>
                  <a:ea typeface="Open Sans"/>
                  <a:cs typeface="Open Sans"/>
                  <a:sym typeface="Open Sans Semibold"/>
                </a:rPr>
                <a:t>SUB URUSAN JASA KONSTRUKSI KAB/KOTA </a:t>
              </a:r>
            </a:p>
          </p:txBody>
        </p:sp>
      </p:grpSp>
      <p:sp>
        <p:nvSpPr>
          <p:cNvPr id="3" name="Oval 2">
            <a:extLst>
              <a:ext uri="{FF2B5EF4-FFF2-40B4-BE49-F238E27FC236}">
                <a16:creationId xmlns:a16="http://schemas.microsoft.com/office/drawing/2014/main" id="{0D3EF30D-EC1F-BF9A-0E09-B93EA0BA279A}"/>
              </a:ext>
            </a:extLst>
          </p:cNvPr>
          <p:cNvSpPr/>
          <p:nvPr/>
        </p:nvSpPr>
        <p:spPr>
          <a:xfrm>
            <a:off x="4309214" y="4038615"/>
            <a:ext cx="210737" cy="191554"/>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a:p>
        </p:txBody>
      </p:sp>
      <p:cxnSp>
        <p:nvCxnSpPr>
          <p:cNvPr id="8" name="Straight Connector 7">
            <a:extLst>
              <a:ext uri="{FF2B5EF4-FFF2-40B4-BE49-F238E27FC236}">
                <a16:creationId xmlns:a16="http://schemas.microsoft.com/office/drawing/2014/main" id="{981CB572-9025-8860-CC30-6842B0ADEC64}"/>
              </a:ext>
            </a:extLst>
          </p:cNvPr>
          <p:cNvCxnSpPr>
            <a:cxnSpLocks/>
          </p:cNvCxnSpPr>
          <p:nvPr/>
        </p:nvCxnSpPr>
        <p:spPr>
          <a:xfrm>
            <a:off x="4702650" y="4229291"/>
            <a:ext cx="1053564"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852523D-BC5D-3198-65CD-F060670F695A}"/>
              </a:ext>
            </a:extLst>
          </p:cNvPr>
          <p:cNvSpPr txBox="1"/>
          <p:nvPr/>
        </p:nvSpPr>
        <p:spPr>
          <a:xfrm>
            <a:off x="5780853" y="2694890"/>
            <a:ext cx="367492" cy="379656"/>
          </a:xfrm>
          <a:prstGeom prst="rect">
            <a:avLst/>
          </a:prstGeom>
          <a:noFill/>
        </p:spPr>
        <p:txBody>
          <a:bodyPr wrap="square" rtlCol="0">
            <a:spAutoFit/>
          </a:bodyPr>
          <a:lstStyle/>
          <a:p>
            <a:pPr algn="ctr"/>
            <a:r>
              <a:rPr lang="en-US" altLang="ko-KR" sz="1867" b="1" dirty="0">
                <a:solidFill>
                  <a:schemeClr val="bg1"/>
                </a:solidFill>
                <a:latin typeface="Century Gothic" pitchFamily="34" charset="0"/>
              </a:rPr>
              <a:t>4</a:t>
            </a:r>
            <a:endParaRPr lang="ko-KR" altLang="en-US" sz="1867" b="1" dirty="0">
              <a:solidFill>
                <a:schemeClr val="bg1"/>
              </a:solidFill>
              <a:latin typeface="Century Gothic" pitchFamily="34" charset="0"/>
            </a:endParaRPr>
          </a:p>
        </p:txBody>
      </p:sp>
      <p:grpSp>
        <p:nvGrpSpPr>
          <p:cNvPr id="36" name="Group 35">
            <a:extLst>
              <a:ext uri="{FF2B5EF4-FFF2-40B4-BE49-F238E27FC236}">
                <a16:creationId xmlns:a16="http://schemas.microsoft.com/office/drawing/2014/main" id="{7659BC2B-E559-33C9-3029-D3595FC31218}"/>
              </a:ext>
            </a:extLst>
          </p:cNvPr>
          <p:cNvGrpSpPr/>
          <p:nvPr/>
        </p:nvGrpSpPr>
        <p:grpSpPr>
          <a:xfrm>
            <a:off x="4377832" y="2735385"/>
            <a:ext cx="7940315" cy="487142"/>
            <a:chOff x="2961884" y="5228056"/>
            <a:chExt cx="8399758" cy="549613"/>
          </a:xfrm>
        </p:grpSpPr>
        <p:sp>
          <p:nvSpPr>
            <p:cNvPr id="37" name="Oval 36">
              <a:extLst>
                <a:ext uri="{FF2B5EF4-FFF2-40B4-BE49-F238E27FC236}">
                  <a16:creationId xmlns:a16="http://schemas.microsoft.com/office/drawing/2014/main" id="{9DDDB265-4AD8-F397-406D-8AABD7362E7B}"/>
                </a:ext>
              </a:extLst>
            </p:cNvPr>
            <p:cNvSpPr/>
            <p:nvPr/>
          </p:nvSpPr>
          <p:spPr>
            <a:xfrm>
              <a:off x="4660284" y="5228056"/>
              <a:ext cx="549613" cy="54961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solidFill>
                  <a:schemeClr val="tx1">
                    <a:lumMod val="75000"/>
                    <a:lumOff val="25000"/>
                  </a:schemeClr>
                </a:solidFill>
              </a:endParaRPr>
            </a:p>
          </p:txBody>
        </p:sp>
        <p:sp>
          <p:nvSpPr>
            <p:cNvPr id="44" name="Oval 43">
              <a:extLst>
                <a:ext uri="{FF2B5EF4-FFF2-40B4-BE49-F238E27FC236}">
                  <a16:creationId xmlns:a16="http://schemas.microsoft.com/office/drawing/2014/main" id="{4A5621E2-2637-271B-E5CF-182CCB4BDD35}"/>
                </a:ext>
              </a:extLst>
            </p:cNvPr>
            <p:cNvSpPr/>
            <p:nvPr/>
          </p:nvSpPr>
          <p:spPr>
            <a:xfrm>
              <a:off x="2961884" y="5371147"/>
              <a:ext cx="216119" cy="2161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p>
          </p:txBody>
        </p:sp>
        <p:cxnSp>
          <p:nvCxnSpPr>
            <p:cNvPr id="45" name="Straight Connector 44">
              <a:extLst>
                <a:ext uri="{FF2B5EF4-FFF2-40B4-BE49-F238E27FC236}">
                  <a16:creationId xmlns:a16="http://schemas.microsoft.com/office/drawing/2014/main" id="{87AD78B3-3E4D-AE02-41EA-C35C206B9839}"/>
                </a:ext>
              </a:extLst>
            </p:cNvPr>
            <p:cNvCxnSpPr>
              <a:cxnSpLocks/>
            </p:cNvCxnSpPr>
            <p:nvPr/>
          </p:nvCxnSpPr>
          <p:spPr>
            <a:xfrm>
              <a:off x="3431483" y="5479256"/>
              <a:ext cx="1080471"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C9AB0E0-F73C-D6A6-41DC-98148B45119A}"/>
                </a:ext>
              </a:extLst>
            </p:cNvPr>
            <p:cNvSpPr txBox="1"/>
            <p:nvPr/>
          </p:nvSpPr>
          <p:spPr>
            <a:xfrm>
              <a:off x="4730759" y="5288690"/>
              <a:ext cx="414620" cy="364608"/>
            </a:xfrm>
            <a:prstGeom prst="rect">
              <a:avLst/>
            </a:prstGeom>
            <a:noFill/>
          </p:spPr>
          <p:txBody>
            <a:bodyPr wrap="square" rtlCol="0">
              <a:spAutoFit/>
            </a:bodyPr>
            <a:lstStyle/>
            <a:p>
              <a:pPr algn="ctr"/>
              <a:r>
                <a:rPr lang="en-US" altLang="ko-KR" sz="1500" b="1">
                  <a:solidFill>
                    <a:schemeClr val="bg1"/>
                  </a:solidFill>
                  <a:latin typeface="Century Gothic" pitchFamily="34" charset="0"/>
                </a:rPr>
                <a:t>6</a:t>
              </a:r>
              <a:endParaRPr lang="ko-KR" altLang="en-US" sz="1500" b="1" dirty="0">
                <a:solidFill>
                  <a:schemeClr val="bg1"/>
                </a:solidFill>
                <a:latin typeface="Century Gothic" pitchFamily="34" charset="0"/>
              </a:endParaRPr>
            </a:p>
          </p:txBody>
        </p:sp>
        <p:sp>
          <p:nvSpPr>
            <p:cNvPr id="50" name="Google Shape;8137;p160">
              <a:extLst>
                <a:ext uri="{FF2B5EF4-FFF2-40B4-BE49-F238E27FC236}">
                  <a16:creationId xmlns:a16="http://schemas.microsoft.com/office/drawing/2014/main" id="{EC40A17C-8E87-A58F-5EDF-4E6CBF9E4B66}"/>
                </a:ext>
              </a:extLst>
            </p:cNvPr>
            <p:cNvSpPr txBox="1">
              <a:spLocks noChangeArrowheads="1"/>
            </p:cNvSpPr>
            <p:nvPr/>
          </p:nvSpPr>
          <p:spPr bwMode="auto">
            <a:xfrm>
              <a:off x="5209896" y="5320276"/>
              <a:ext cx="6151746" cy="3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400" b="1" dirty="0">
                  <a:latin typeface="Century Gothic" pitchFamily="34" charset="0"/>
                  <a:ea typeface="Open Sans"/>
                  <a:cs typeface="Open Sans"/>
                  <a:sym typeface="Open Sans Semibold"/>
                </a:rPr>
                <a:t>RENCANA KERJA SUB URUSAN JASA KONSTRUKSI KALTIM 2025</a:t>
              </a:r>
            </a:p>
          </p:txBody>
        </p:sp>
      </p:grpSp>
      <p:grpSp>
        <p:nvGrpSpPr>
          <p:cNvPr id="66" name="Group 65">
            <a:extLst>
              <a:ext uri="{FF2B5EF4-FFF2-40B4-BE49-F238E27FC236}">
                <a16:creationId xmlns:a16="http://schemas.microsoft.com/office/drawing/2014/main" id="{4ED72DAF-2684-F9B0-2066-32F5461D4CD0}"/>
              </a:ext>
            </a:extLst>
          </p:cNvPr>
          <p:cNvGrpSpPr/>
          <p:nvPr/>
        </p:nvGrpSpPr>
        <p:grpSpPr>
          <a:xfrm>
            <a:off x="3382886" y="5173295"/>
            <a:ext cx="7991509" cy="443575"/>
            <a:chOff x="2961884" y="5228056"/>
            <a:chExt cx="8399758" cy="550160"/>
          </a:xfrm>
        </p:grpSpPr>
        <p:sp>
          <p:nvSpPr>
            <p:cNvPr id="67" name="Oval 66">
              <a:extLst>
                <a:ext uri="{FF2B5EF4-FFF2-40B4-BE49-F238E27FC236}">
                  <a16:creationId xmlns:a16="http://schemas.microsoft.com/office/drawing/2014/main" id="{5F0583FE-C6E0-C0B7-1953-8C7399A9954A}"/>
                </a:ext>
              </a:extLst>
            </p:cNvPr>
            <p:cNvSpPr/>
            <p:nvPr/>
          </p:nvSpPr>
          <p:spPr>
            <a:xfrm>
              <a:off x="4660284" y="5228056"/>
              <a:ext cx="549613" cy="54961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solidFill>
                  <a:schemeClr val="tx1">
                    <a:lumMod val="75000"/>
                    <a:lumOff val="25000"/>
                  </a:schemeClr>
                </a:solidFill>
              </a:endParaRPr>
            </a:p>
          </p:txBody>
        </p:sp>
        <p:sp>
          <p:nvSpPr>
            <p:cNvPr id="68" name="Oval 67">
              <a:extLst>
                <a:ext uri="{FF2B5EF4-FFF2-40B4-BE49-F238E27FC236}">
                  <a16:creationId xmlns:a16="http://schemas.microsoft.com/office/drawing/2014/main" id="{ECD2186E-5611-368E-F2A2-8F3902F0AD96}"/>
                </a:ext>
              </a:extLst>
            </p:cNvPr>
            <p:cNvSpPr/>
            <p:nvPr/>
          </p:nvSpPr>
          <p:spPr>
            <a:xfrm>
              <a:off x="2961884" y="5371147"/>
              <a:ext cx="216119" cy="2161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a:p>
          </p:txBody>
        </p:sp>
        <p:cxnSp>
          <p:nvCxnSpPr>
            <p:cNvPr id="69" name="Straight Connector 68">
              <a:extLst>
                <a:ext uri="{FF2B5EF4-FFF2-40B4-BE49-F238E27FC236}">
                  <a16:creationId xmlns:a16="http://schemas.microsoft.com/office/drawing/2014/main" id="{7C33427A-166A-4CCD-696C-0E7284AA0FCD}"/>
                </a:ext>
              </a:extLst>
            </p:cNvPr>
            <p:cNvCxnSpPr>
              <a:cxnSpLocks/>
            </p:cNvCxnSpPr>
            <p:nvPr/>
          </p:nvCxnSpPr>
          <p:spPr>
            <a:xfrm>
              <a:off x="3431483" y="5479256"/>
              <a:ext cx="1080471"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6254220-62B0-A2D4-95EE-9E60B6A1C8C8}"/>
                </a:ext>
              </a:extLst>
            </p:cNvPr>
            <p:cNvSpPr txBox="1"/>
            <p:nvPr/>
          </p:nvSpPr>
          <p:spPr>
            <a:xfrm>
              <a:off x="4730759" y="5288690"/>
              <a:ext cx="414620" cy="489526"/>
            </a:xfrm>
            <a:prstGeom prst="rect">
              <a:avLst/>
            </a:prstGeom>
            <a:noFill/>
          </p:spPr>
          <p:txBody>
            <a:bodyPr wrap="square" rtlCol="0">
              <a:spAutoFit/>
            </a:bodyPr>
            <a:lstStyle/>
            <a:p>
              <a:pPr algn="ctr"/>
              <a:r>
                <a:rPr lang="en-US" altLang="ko-KR" sz="1500" b="1" dirty="0">
                  <a:solidFill>
                    <a:schemeClr val="bg1"/>
                  </a:solidFill>
                  <a:latin typeface="Century Gothic" pitchFamily="34" charset="0"/>
                </a:rPr>
                <a:t>9</a:t>
              </a:r>
              <a:endParaRPr lang="ko-KR" altLang="en-US" sz="1500" b="1" dirty="0">
                <a:solidFill>
                  <a:schemeClr val="bg1"/>
                </a:solidFill>
                <a:latin typeface="Century Gothic" pitchFamily="34" charset="0"/>
              </a:endParaRPr>
            </a:p>
          </p:txBody>
        </p:sp>
        <p:sp>
          <p:nvSpPr>
            <p:cNvPr id="71" name="Google Shape;8137;p160">
              <a:extLst>
                <a:ext uri="{FF2B5EF4-FFF2-40B4-BE49-F238E27FC236}">
                  <a16:creationId xmlns:a16="http://schemas.microsoft.com/office/drawing/2014/main" id="{081DE2F1-54AB-6FD0-FAF2-EAA05FEF6620}"/>
                </a:ext>
              </a:extLst>
            </p:cNvPr>
            <p:cNvSpPr txBox="1">
              <a:spLocks noChangeArrowheads="1"/>
            </p:cNvSpPr>
            <p:nvPr/>
          </p:nvSpPr>
          <p:spPr bwMode="auto">
            <a:xfrm>
              <a:off x="5209896" y="5320276"/>
              <a:ext cx="6151746" cy="3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500" b="1" dirty="0">
                  <a:latin typeface="Century Gothic" pitchFamily="34" charset="0"/>
                  <a:ea typeface="Open Sans"/>
                  <a:cs typeface="Open Sans"/>
                  <a:sym typeface="Open Sans Semibold"/>
                </a:rPr>
                <a:t>Penghargaan</a:t>
              </a:r>
            </a:p>
          </p:txBody>
        </p:sp>
      </p:grpSp>
      <p:sp>
        <p:nvSpPr>
          <p:cNvPr id="14" name="Google Shape;8137;p160">
            <a:extLst>
              <a:ext uri="{FF2B5EF4-FFF2-40B4-BE49-F238E27FC236}">
                <a16:creationId xmlns:a16="http://schemas.microsoft.com/office/drawing/2014/main" id="{512582C7-3EE1-1C63-DFC6-F408DDDB3694}"/>
              </a:ext>
            </a:extLst>
          </p:cNvPr>
          <p:cNvSpPr txBox="1">
            <a:spLocks noChangeArrowheads="1"/>
          </p:cNvSpPr>
          <p:nvPr/>
        </p:nvSpPr>
        <p:spPr bwMode="auto">
          <a:xfrm>
            <a:off x="5537282" y="1373062"/>
            <a:ext cx="6654718" cy="3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eaLnBrk="0" hangingPunct="0">
              <a:defRPr sz="2400">
                <a:solidFill>
                  <a:schemeClr val="tx1"/>
                </a:solidFill>
                <a:latin typeface="Calibri" pitchFamily="34" charset="0"/>
                <a:cs typeface="Arial" pitchFamily="34" charset="0"/>
              </a:defRPr>
            </a:lvl1pPr>
            <a:lvl2pPr marL="742950" indent="-285750" eaLnBrk="0" hangingPunct="0">
              <a:defRPr sz="2400">
                <a:solidFill>
                  <a:schemeClr val="tx1"/>
                </a:solidFill>
                <a:latin typeface="Calibri" pitchFamily="34" charset="0"/>
                <a:cs typeface="Arial" pitchFamily="34" charset="0"/>
              </a:defRPr>
            </a:lvl2pPr>
            <a:lvl3pPr marL="1143000" indent="-228600" eaLnBrk="0" hangingPunct="0">
              <a:defRPr sz="2400">
                <a:solidFill>
                  <a:schemeClr val="tx1"/>
                </a:solidFill>
                <a:latin typeface="Calibri" pitchFamily="34" charset="0"/>
                <a:cs typeface="Arial" pitchFamily="34" charset="0"/>
              </a:defRPr>
            </a:lvl3pPr>
            <a:lvl4pPr marL="1600200" indent="-228600" eaLnBrk="0" hangingPunct="0">
              <a:defRPr sz="2400">
                <a:solidFill>
                  <a:schemeClr val="tx1"/>
                </a:solidFill>
                <a:latin typeface="Calibri" pitchFamily="34" charset="0"/>
                <a:cs typeface="Arial" pitchFamily="34" charset="0"/>
              </a:defRPr>
            </a:lvl4pPr>
            <a:lvl5pPr marL="2057400" indent="-228600" eaLnBrk="0" hangingPunct="0">
              <a:defRPr sz="2400">
                <a:solidFill>
                  <a:schemeClr val="tx1"/>
                </a:solidFill>
                <a:latin typeface="Calibri" pitchFamily="34" charset="0"/>
                <a:cs typeface="Arial"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cs typeface="Arial" pitchFamily="34" charset="0"/>
              </a:defRPr>
            </a:lvl9pPr>
          </a:lstStyle>
          <a:p>
            <a:pPr eaLnBrk="1" hangingPunct="1">
              <a:buClr>
                <a:srgbClr val="262626"/>
              </a:buClr>
              <a:buSzPts val="1200"/>
              <a:buFont typeface="Open Sans"/>
              <a:buNone/>
            </a:pPr>
            <a:r>
              <a:rPr lang="sv-SE" altLang="en-US" sz="1500" b="1">
                <a:solidFill>
                  <a:srgbClr val="262626"/>
                </a:solidFill>
                <a:latin typeface="Century Gothic" pitchFamily="34" charset="0"/>
                <a:ea typeface="Open Sans"/>
                <a:cs typeface="Open Sans"/>
                <a:sym typeface="Open Sans Semibold"/>
              </a:rPr>
              <a:t>Sub Urusan Jasa Konstruksi Kalimantan Timur Bidang Bina Konstruksi </a:t>
            </a:r>
            <a:endParaRPr lang="sv-SE" altLang="en-US" sz="1500" b="1" dirty="0">
              <a:solidFill>
                <a:srgbClr val="262626"/>
              </a:solidFill>
              <a:latin typeface="Century Gothic" pitchFamily="34" charset="0"/>
              <a:ea typeface="Open Sans"/>
              <a:cs typeface="Open Sans"/>
              <a:sym typeface="Open Sans Semibold"/>
            </a:endParaRPr>
          </a:p>
        </p:txBody>
      </p:sp>
      <p:sp>
        <p:nvSpPr>
          <p:cNvPr id="34" name="Oval 33">
            <a:extLst>
              <a:ext uri="{FF2B5EF4-FFF2-40B4-BE49-F238E27FC236}">
                <a16:creationId xmlns:a16="http://schemas.microsoft.com/office/drawing/2014/main" id="{3B43B1D1-E0D7-E129-0394-95BB0F70CFB6}"/>
              </a:ext>
            </a:extLst>
          </p:cNvPr>
          <p:cNvSpPr/>
          <p:nvPr/>
        </p:nvSpPr>
        <p:spPr>
          <a:xfrm>
            <a:off x="3576916" y="1490132"/>
            <a:ext cx="191554" cy="191554"/>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667"/>
          </a:p>
        </p:txBody>
      </p:sp>
      <p:cxnSp>
        <p:nvCxnSpPr>
          <p:cNvPr id="40" name="Straight Connector 39">
            <a:extLst>
              <a:ext uri="{FF2B5EF4-FFF2-40B4-BE49-F238E27FC236}">
                <a16:creationId xmlns:a16="http://schemas.microsoft.com/office/drawing/2014/main" id="{13B7E375-25BF-7354-6971-0ED196C0ED5C}"/>
              </a:ext>
            </a:extLst>
          </p:cNvPr>
          <p:cNvCxnSpPr>
            <a:cxnSpLocks/>
          </p:cNvCxnSpPr>
          <p:nvPr/>
        </p:nvCxnSpPr>
        <p:spPr>
          <a:xfrm>
            <a:off x="3909333" y="1588481"/>
            <a:ext cx="957660" cy="1"/>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219ED51-258F-A7B6-BC58-A551E9586299}"/>
              </a:ext>
            </a:extLst>
          </p:cNvPr>
          <p:cNvSpPr txBox="1"/>
          <p:nvPr/>
        </p:nvSpPr>
        <p:spPr>
          <a:xfrm>
            <a:off x="5003128" y="1420570"/>
            <a:ext cx="367492" cy="336502"/>
          </a:xfrm>
          <a:prstGeom prst="rect">
            <a:avLst/>
          </a:prstGeom>
          <a:noFill/>
        </p:spPr>
        <p:txBody>
          <a:bodyPr wrap="square" rtlCol="0">
            <a:spAutoFit/>
          </a:bodyPr>
          <a:lstStyle/>
          <a:p>
            <a:pPr algn="ctr"/>
            <a:r>
              <a:rPr lang="en-US" altLang="ko-KR" sz="1867" b="1" dirty="0">
                <a:solidFill>
                  <a:schemeClr val="bg1"/>
                </a:solidFill>
                <a:latin typeface="Century Gothic" pitchFamily="34" charset="0"/>
              </a:rPr>
              <a:t>3</a:t>
            </a:r>
            <a:endParaRPr lang="ko-KR" altLang="en-US" sz="1867" b="1" dirty="0">
              <a:solidFill>
                <a:schemeClr val="bg1"/>
              </a:solidFill>
              <a:latin typeface="Century Gothic" pitchFamily="34" charset="0"/>
            </a:endParaRPr>
          </a:p>
        </p:txBody>
      </p:sp>
      <p:sp>
        <p:nvSpPr>
          <p:cNvPr id="73" name="Oval 72">
            <a:extLst>
              <a:ext uri="{FF2B5EF4-FFF2-40B4-BE49-F238E27FC236}">
                <a16:creationId xmlns:a16="http://schemas.microsoft.com/office/drawing/2014/main" id="{637B23BF-4894-34C9-14A4-B3E00E5F70AF}"/>
              </a:ext>
            </a:extLst>
          </p:cNvPr>
          <p:cNvSpPr/>
          <p:nvPr/>
        </p:nvSpPr>
        <p:spPr>
          <a:xfrm>
            <a:off x="5062090" y="1334878"/>
            <a:ext cx="472863" cy="4048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dirty="0">
              <a:solidFill>
                <a:schemeClr val="tx1">
                  <a:lumMod val="75000"/>
                  <a:lumOff val="25000"/>
                </a:schemeClr>
              </a:solidFill>
            </a:endParaRPr>
          </a:p>
        </p:txBody>
      </p:sp>
      <p:sp>
        <p:nvSpPr>
          <p:cNvPr id="74" name="TextBox 73">
            <a:extLst>
              <a:ext uri="{FF2B5EF4-FFF2-40B4-BE49-F238E27FC236}">
                <a16:creationId xmlns:a16="http://schemas.microsoft.com/office/drawing/2014/main" id="{60F82350-1EF0-E099-8FF9-811E580FF998}"/>
              </a:ext>
            </a:extLst>
          </p:cNvPr>
          <p:cNvSpPr txBox="1"/>
          <p:nvPr/>
        </p:nvSpPr>
        <p:spPr>
          <a:xfrm>
            <a:off x="5127181" y="1345184"/>
            <a:ext cx="367492" cy="336502"/>
          </a:xfrm>
          <a:prstGeom prst="rect">
            <a:avLst/>
          </a:prstGeom>
          <a:noFill/>
        </p:spPr>
        <p:txBody>
          <a:bodyPr wrap="square" rtlCol="0">
            <a:spAutoFit/>
          </a:bodyPr>
          <a:lstStyle/>
          <a:p>
            <a:pPr algn="ctr"/>
            <a:r>
              <a:rPr lang="en-US" altLang="ko-KR" sz="1867" b="1" dirty="0">
                <a:solidFill>
                  <a:schemeClr val="bg1"/>
                </a:solidFill>
                <a:latin typeface="Century Gothic" pitchFamily="34" charset="0"/>
              </a:rPr>
              <a:t>3</a:t>
            </a:r>
            <a:endParaRPr lang="ko-KR" altLang="en-US" sz="1867" b="1" dirty="0">
              <a:solidFill>
                <a:schemeClr val="bg1"/>
              </a:solidFill>
              <a:latin typeface="Century Gothic" pitchFamily="34" charset="0"/>
            </a:endParaRPr>
          </a:p>
        </p:txBody>
      </p:sp>
    </p:spTree>
    <p:extLst>
      <p:ext uri="{BB962C8B-B14F-4D97-AF65-F5344CB8AC3E}">
        <p14:creationId xmlns:p14="http://schemas.microsoft.com/office/powerpoint/2010/main" val="4203191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sp>
        <p:nvSpPr>
          <p:cNvPr id="9" name="TextBox 8"/>
          <p:cNvSpPr txBox="1"/>
          <p:nvPr/>
        </p:nvSpPr>
        <p:spPr>
          <a:xfrm>
            <a:off x="397883" y="2084475"/>
            <a:ext cx="11553826" cy="2136464"/>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fi-FI" sz="4400" b="1" kern="0" spc="300" dirty="0">
                <a:solidFill>
                  <a:srgbClr val="0070C0"/>
                </a:solidFill>
                <a:latin typeface="Century Gothic" panose="020B0502020202020204" pitchFamily="34" charset="0"/>
              </a:rPr>
              <a:t>RENCANA KERJA</a:t>
            </a:r>
          </a:p>
          <a:p>
            <a:pPr marL="12700" algn="ctr" defTabSz="914400">
              <a:spcBef>
                <a:spcPts val="100"/>
              </a:spcBef>
              <a:tabLst>
                <a:tab pos="2719070" algn="l"/>
              </a:tabLst>
              <a:defRPr/>
            </a:pPr>
            <a:r>
              <a:rPr lang="fi-FI" sz="4400" b="1" kern="0" spc="300" dirty="0">
                <a:solidFill>
                  <a:srgbClr val="0070C0"/>
                </a:solidFill>
                <a:latin typeface="Century Gothic" panose="020B0502020202020204" pitchFamily="34" charset="0"/>
              </a:rPr>
              <a:t>SUB URUSAN JASA KONSTRUKSI </a:t>
            </a:r>
          </a:p>
          <a:p>
            <a:pPr marL="12700" algn="ctr" defTabSz="914400">
              <a:spcBef>
                <a:spcPts val="100"/>
              </a:spcBef>
              <a:tabLst>
                <a:tab pos="2719070" algn="l"/>
              </a:tabLst>
              <a:defRPr/>
            </a:pPr>
            <a:r>
              <a:rPr lang="fi-FI" sz="4400" b="1" kern="0" spc="300" dirty="0">
                <a:solidFill>
                  <a:srgbClr val="0070C0"/>
                </a:solidFill>
                <a:latin typeface="Century Gothic" panose="020B0502020202020204" pitchFamily="34" charset="0"/>
              </a:rPr>
              <a:t>2024 - 2026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11086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CA0895-47DE-8B02-8428-4ABEC2744065}"/>
              </a:ext>
            </a:extLst>
          </p:cNvPr>
          <p:cNvSpPr/>
          <p:nvPr/>
        </p:nvSpPr>
        <p:spPr>
          <a:xfrm>
            <a:off x="-3" y="0"/>
            <a:ext cx="12192000" cy="6858000"/>
          </a:xfrm>
          <a:prstGeom prst="rect">
            <a:avLst/>
          </a:prstGeom>
          <a:solidFill>
            <a:srgbClr val="00206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1"/>
          <p:cNvSpPr>
            <a:spLocks noGrp="1"/>
          </p:cNvSpPr>
          <p:nvPr>
            <p:ph type="sldNum" sz="quarter" idx="12"/>
          </p:nvPr>
        </p:nvSpPr>
        <p:spPr>
          <a:xfrm>
            <a:off x="328658" y="6237433"/>
            <a:ext cx="438207" cy="392023"/>
          </a:xfrm>
          <a:solidFill>
            <a:schemeClr val="accent5">
              <a:lumMod val="50000"/>
            </a:schemeClr>
          </a:solidFill>
          <a:ln>
            <a:solidFill>
              <a:schemeClr val="accent5">
                <a:lumMod val="50000"/>
              </a:schemeClr>
            </a:solidFill>
          </a:ln>
        </p:spPr>
        <p:txBody>
          <a:bodyPr/>
          <a:lstStyle/>
          <a:p>
            <a:pPr algn="ctr" defTabSz="914264">
              <a:defRPr/>
            </a:pPr>
            <a:r>
              <a:rPr lang="en-US" dirty="0">
                <a:solidFill>
                  <a:schemeClr val="bg1">
                    <a:lumMod val="95000"/>
                  </a:schemeClr>
                </a:solidFill>
                <a:latin typeface="Century Gothic" pitchFamily="34" charset="0"/>
              </a:rPr>
              <a:t>14</a:t>
            </a:r>
          </a:p>
        </p:txBody>
      </p: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080">
              <a:defRPr/>
            </a:pPr>
            <a:r>
              <a:rPr lang="en-US" sz="1067" b="1" dirty="0">
                <a:solidFill>
                  <a:schemeClr val="bg1"/>
                </a:solidFill>
                <a:latin typeface="Tw Cen MT" pitchFamily="34" charset="0"/>
              </a:rPr>
              <a:t>DINAS PEKERJAAN UMUM PENATAAN RUANG DAN PERUMAHAN RAKYAT</a:t>
            </a:r>
          </a:p>
          <a:p>
            <a:pPr defTabSz="1219080">
              <a:defRPr/>
            </a:pPr>
            <a:r>
              <a:rPr lang="en-US" sz="1067" b="1" dirty="0">
                <a:solidFill>
                  <a:schemeClr val="bg1"/>
                </a:solidFill>
                <a:latin typeface="Tw Cen MT" pitchFamily="34" charset="0"/>
              </a:rPr>
              <a:t>PROVINSI KALIMANTAN TIMUR</a:t>
            </a:r>
          </a:p>
          <a:p>
            <a:pPr defTabSz="1219080">
              <a:defRPr/>
            </a:pPr>
            <a:r>
              <a:rPr lang="en-US" sz="1067" kern="2000" spc="628" dirty="0">
                <a:solidFill>
                  <a:schemeClr val="bg1"/>
                </a:solidFill>
                <a:latin typeface="Tw Cen MT" pitchFamily="34" charset="0"/>
              </a:rPr>
              <a:t>BIDANG BINA KONSTRUKSI</a:t>
            </a:r>
            <a:endParaRPr lang="en-US" sz="1067" spc="187" dirty="0">
              <a:solidFill>
                <a:schemeClr val="bg1"/>
              </a:solidFill>
              <a:latin typeface="Tw Cen MT"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dirty="0">
                <a:solidFill>
                  <a:schemeClr val="bg1"/>
                </a:solidFill>
                <a:latin typeface="Century Gothic" panose="020B0502020202020204" pitchFamily="34" charset="0"/>
              </a:rPr>
              <a:t>DINAS PEKERJAAN UMUM PENATAAN RUANG</a:t>
            </a:r>
          </a:p>
          <a:p>
            <a:pPr algn="ctr"/>
            <a:r>
              <a:rPr lang="en-AU" sz="700" dirty="0">
                <a:solidFill>
                  <a:schemeClr val="bg1"/>
                </a:solidFill>
                <a:latin typeface="Century Gothic" panose="020B0502020202020204" pitchFamily="34" charset="0"/>
              </a:rPr>
              <a:t>DAN PERUMAHAN RAKYAT PROVINSI</a:t>
            </a:r>
          </a:p>
          <a:p>
            <a:pPr algn="ctr"/>
            <a:r>
              <a:rPr lang="en-AU" sz="700" dirty="0">
                <a:solidFill>
                  <a:schemeClr val="bg1"/>
                </a:solidFill>
                <a:latin typeface="Century Gothic" panose="020B0502020202020204" pitchFamily="34" charset="0"/>
              </a:rPr>
              <a:t>KALIMANTAN TIMUR</a:t>
            </a:r>
            <a:endParaRPr lang="id-ID" sz="70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12AFA33A-85DE-5C22-3155-06BB6FEF4A77}"/>
              </a:ext>
            </a:extLst>
          </p:cNvPr>
          <p:cNvSpPr txBox="1"/>
          <p:nvPr/>
        </p:nvSpPr>
        <p:spPr>
          <a:xfrm>
            <a:off x="124839" y="1897163"/>
            <a:ext cx="11553826" cy="2785360"/>
          </a:xfrm>
          <a:prstGeom prst="rect">
            <a:avLst/>
          </a:prstGeom>
          <a:noFill/>
        </p:spPr>
        <p:txBody>
          <a:bodyPr wrap="square" lIns="91423" tIns="45711" rIns="91423" bIns="45711">
            <a:spAutoFit/>
          </a:bodyPr>
          <a:lstStyle/>
          <a:p>
            <a:pPr marL="540385" marR="0" lvl="0" indent="-180340" algn="ctr" defTabSz="914400" rtl="0" eaLnBrk="1" fontAlgn="auto" latinLnBrk="0" hangingPunct="1">
              <a:lnSpc>
                <a:spcPct val="100000"/>
              </a:lnSpc>
              <a:spcBef>
                <a:spcPts val="0"/>
              </a:spcBef>
              <a:spcAft>
                <a:spcPts val="0"/>
              </a:spcAft>
              <a:buClrTx/>
              <a:buSzTx/>
              <a:buFontTx/>
              <a:buNone/>
              <a:tabLst/>
              <a:defRPr/>
            </a:pPr>
            <a:endParaRPr kumimoji="0" lang="en-US" sz="2500" b="1" i="0" u="sng"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40385" marR="0" lvl="0" indent="-180340" algn="ctr" defTabSz="914400" rtl="0" eaLnBrk="1" fontAlgn="auto" latinLnBrk="0" hangingPunct="1">
              <a:lnSpc>
                <a:spcPct val="100000"/>
              </a:lnSpc>
              <a:spcBef>
                <a:spcPts val="0"/>
              </a:spcBef>
              <a:spcAft>
                <a:spcPts val="0"/>
              </a:spcAft>
              <a:buClrTx/>
              <a:buSzTx/>
              <a:buFontTx/>
              <a:buNone/>
              <a:tabLst/>
              <a:defRPr/>
            </a:pPr>
            <a:r>
              <a:rPr kumimoji="0" lang="en-US" sz="2500" b="1" i="0" strike="noStrike" kern="1200" cap="none" spc="0" normalizeH="0" baseline="0" noProof="0" dirty="0">
                <a:ln>
                  <a:noFill/>
                </a:ln>
                <a:solidFill>
                  <a:schemeClr val="bg1"/>
                </a:solidFill>
                <a:effectLst/>
                <a:uLnTx/>
                <a:uFillTx/>
                <a:latin typeface="Arial Black" panose="020B0A04020102020204" pitchFamily="34" charset="0"/>
                <a:ea typeface="Times New Roman" panose="02020603050405020304" pitchFamily="18" charset="0"/>
                <a:cs typeface="Arial" panose="020B0604020202020204" pitchFamily="34" charset="0"/>
              </a:rPr>
              <a:t>PROGRAM PENGEMBANGAN JASA KONSTRUKSI</a:t>
            </a:r>
          </a:p>
          <a:p>
            <a:pPr marL="540385" marR="0" lvl="0" indent="-180340" algn="ctr" defTabSz="914400" rtl="0" eaLnBrk="1" fontAlgn="auto" latinLnBrk="0" hangingPunct="1">
              <a:lnSpc>
                <a:spcPct val="100000"/>
              </a:lnSpc>
              <a:spcBef>
                <a:spcPts val="0"/>
              </a:spcBef>
              <a:spcAft>
                <a:spcPts val="0"/>
              </a:spcAft>
              <a:buClrTx/>
              <a:buSzTx/>
              <a:buFontTx/>
              <a:buNone/>
              <a:tabLst/>
              <a:defRPr/>
            </a:pPr>
            <a:r>
              <a:rPr lang="en-US" sz="2500" b="1" dirty="0">
                <a:solidFill>
                  <a:schemeClr val="bg1"/>
                </a:solidFill>
                <a:latin typeface="Arial Black" panose="020B0A04020102020204" pitchFamily="34" charset="0"/>
                <a:ea typeface="Times New Roman" panose="02020603050405020304" pitchFamily="18" charset="0"/>
                <a:cs typeface="Arial" panose="020B0604020202020204" pitchFamily="34" charset="0"/>
              </a:rPr>
              <a:t>TAHUN ANGGARAN 2024 </a:t>
            </a:r>
            <a:r>
              <a:rPr lang="en-US" sz="2500" b="1" dirty="0" err="1">
                <a:solidFill>
                  <a:schemeClr val="bg1"/>
                </a:solidFill>
                <a:latin typeface="Arial Black" panose="020B0A04020102020204" pitchFamily="34" charset="0"/>
                <a:ea typeface="Times New Roman" panose="02020603050405020304" pitchFamily="18" charset="0"/>
                <a:cs typeface="Arial" panose="020B0604020202020204" pitchFamily="34" charset="0"/>
              </a:rPr>
              <a:t>sd</a:t>
            </a:r>
            <a:r>
              <a:rPr lang="en-US" sz="2500" b="1" dirty="0">
                <a:solidFill>
                  <a:schemeClr val="bg1"/>
                </a:solidFill>
                <a:latin typeface="Arial Black" panose="020B0A04020102020204" pitchFamily="34" charset="0"/>
                <a:ea typeface="Times New Roman" panose="02020603050405020304" pitchFamily="18" charset="0"/>
                <a:cs typeface="Arial" panose="020B0604020202020204" pitchFamily="34" charset="0"/>
              </a:rPr>
              <a:t> 2026</a:t>
            </a:r>
            <a:endParaRPr kumimoji="0" lang="en-US" sz="2500" b="1" i="0" strike="noStrike" kern="1200" cap="none" spc="0" normalizeH="0" baseline="0" noProof="0" dirty="0">
              <a:ln>
                <a:noFill/>
              </a:ln>
              <a:solidFill>
                <a:schemeClr val="bg1"/>
              </a:solidFill>
              <a:effectLst/>
              <a:uLnTx/>
              <a:uFillTx/>
              <a:latin typeface="Arial Black" panose="020B0A04020102020204" pitchFamily="34" charset="0"/>
              <a:ea typeface="Times New Roman" panose="02020603050405020304" pitchFamily="18" charset="0"/>
              <a:cs typeface="Arial" panose="020B0604020202020204" pitchFamily="34" charset="0"/>
            </a:endParaRPr>
          </a:p>
          <a:p>
            <a:pPr marL="540385" marR="0" lvl="0" indent="-18034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60045"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Fungsi</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Pengaturan</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Fungsi</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Pemberdayaan</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dan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Fungsi</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Pengawasan</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60045"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60045"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Black" panose="020B0A040201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766520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1605643" y="1038224"/>
            <a:ext cx="9144000" cy="1423235"/>
          </a:xfrm>
        </p:spPr>
        <p:txBody>
          <a:bodyPr>
            <a:noAutofit/>
          </a:bodyPr>
          <a:lstStyle/>
          <a:p>
            <a:r>
              <a:rPr lang="en-US" sz="2500" b="1" dirty="0">
                <a:solidFill>
                  <a:srgbClr val="000000"/>
                </a:solidFill>
                <a:latin typeface="Arial" panose="020B0604020202020204" pitchFamily="34" charset="0"/>
              </a:rPr>
              <a:t>RENCANA PEMBANGUNAN DAERAH (RPD) </a:t>
            </a:r>
            <a:br>
              <a:rPr lang="en-US" sz="2500" b="1" dirty="0">
                <a:solidFill>
                  <a:srgbClr val="000000"/>
                </a:solidFill>
                <a:latin typeface="Arial" panose="020B0604020202020204" pitchFamily="34" charset="0"/>
              </a:rPr>
            </a:br>
            <a:r>
              <a:rPr lang="en-US" sz="2500" b="1" dirty="0">
                <a:solidFill>
                  <a:srgbClr val="000000"/>
                </a:solidFill>
                <a:latin typeface="Arial" panose="020B0604020202020204" pitchFamily="34" charset="0"/>
              </a:rPr>
              <a:t>PROVINSI KALIMANTAN TIMUR TAHUN 2024-2026</a:t>
            </a:r>
            <a:br>
              <a:rPr kumimoji="0" lang="en-US" sz="2500" b="1" i="0" u="sng" strike="noStrike" kern="1200" cap="none" spc="0" normalizeH="0" baseline="0" noProof="0" dirty="0">
                <a:ln>
                  <a:noFill/>
                </a:ln>
                <a:solidFill>
                  <a:prstClr val="black"/>
                </a:solidFill>
                <a:effectLst/>
                <a:uLnTx/>
                <a:uFillTx/>
                <a:latin typeface="Tahoma"/>
                <a:cs typeface="Tahoma"/>
              </a:rPr>
            </a:b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sp>
        <p:nvSpPr>
          <p:cNvPr id="17" name="Title 12">
            <a:extLst>
              <a:ext uri="{FF2B5EF4-FFF2-40B4-BE49-F238E27FC236}">
                <a16:creationId xmlns:a16="http://schemas.microsoft.com/office/drawing/2014/main" id="{0B2902CE-DAC0-7851-C843-0C4BA68D64A6}"/>
              </a:ext>
            </a:extLst>
          </p:cNvPr>
          <p:cNvSpPr txBox="1">
            <a:spLocks/>
          </p:cNvSpPr>
          <p:nvPr/>
        </p:nvSpPr>
        <p:spPr>
          <a:xfrm>
            <a:off x="1651154" y="4005416"/>
            <a:ext cx="9144000" cy="29010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2800" b="1" dirty="0">
                <a:latin typeface="Arial" panose="020B0604020202020204" pitchFamily="34" charset="0"/>
              </a:rPr>
              <a:t>ASPEK SUMBER DAYA MANUSIA </a:t>
            </a:r>
          </a:p>
          <a:p>
            <a:pPr>
              <a:lnSpc>
                <a:spcPct val="150000"/>
              </a:lnSpc>
            </a:pPr>
            <a:r>
              <a:rPr lang="en-US" sz="2800" b="1" dirty="0" err="1">
                <a:latin typeface="Arial" panose="020B0604020202020204" pitchFamily="34" charset="0"/>
              </a:rPr>
              <a:t>Tujuan</a:t>
            </a:r>
            <a:r>
              <a:rPr lang="en-US" sz="2800" b="1" dirty="0">
                <a:latin typeface="Arial" panose="020B0604020202020204" pitchFamily="34" charset="0"/>
              </a:rPr>
              <a:t> 1:</a:t>
            </a:r>
          </a:p>
          <a:p>
            <a:pPr>
              <a:lnSpc>
                <a:spcPct val="150000"/>
              </a:lnSpc>
            </a:pPr>
            <a:r>
              <a:rPr lang="en-US" sz="2800" b="1" dirty="0" err="1">
                <a:latin typeface="Arial" panose="020B0604020202020204" pitchFamily="34" charset="0"/>
              </a:rPr>
              <a:t>Mewujudkan</a:t>
            </a:r>
            <a:r>
              <a:rPr lang="en-US" sz="2800" b="1" dirty="0">
                <a:latin typeface="Arial" panose="020B0604020202020204" pitchFamily="34" charset="0"/>
              </a:rPr>
              <a:t> SDM </a:t>
            </a:r>
            <a:r>
              <a:rPr lang="en-US" sz="2800" b="1" dirty="0" err="1">
                <a:latin typeface="Arial" panose="020B0604020202020204" pitchFamily="34" charset="0"/>
              </a:rPr>
              <a:t>Berdaya</a:t>
            </a:r>
            <a:r>
              <a:rPr lang="en-US" sz="2800" b="1" dirty="0">
                <a:latin typeface="Arial" panose="020B0604020202020204" pitchFamily="34" charset="0"/>
              </a:rPr>
              <a:t> </a:t>
            </a:r>
            <a:r>
              <a:rPr lang="en-US" sz="2800" b="1" dirty="0" err="1">
                <a:latin typeface="Arial" panose="020B0604020202020204" pitchFamily="34" charset="0"/>
              </a:rPr>
              <a:t>Saing</a:t>
            </a:r>
            <a:r>
              <a:rPr lang="en-US" sz="2800" b="1" dirty="0">
                <a:latin typeface="Arial" panose="020B0604020202020204" pitchFamily="34" charset="0"/>
              </a:rPr>
              <a:t>;</a:t>
            </a:r>
          </a:p>
          <a:p>
            <a:pPr>
              <a:lnSpc>
                <a:spcPct val="150000"/>
              </a:lnSpc>
            </a:pPr>
            <a:r>
              <a:rPr lang="id-ID" sz="1800" i="1" dirty="0">
                <a:latin typeface="Arial" panose="020B0604020202020204" pitchFamily="34" charset="0"/>
              </a:rPr>
              <a:t>SDM</a:t>
            </a:r>
            <a:r>
              <a:rPr lang="en-US" sz="1800" i="1" dirty="0">
                <a:latin typeface="Arial" panose="020B0604020202020204" pitchFamily="34" charset="0"/>
              </a:rPr>
              <a:t> yang </a:t>
            </a:r>
            <a:r>
              <a:rPr lang="en-US" sz="1800" i="1" dirty="0" err="1">
                <a:latin typeface="Arial" panose="020B0604020202020204" pitchFamily="34" charset="0"/>
              </a:rPr>
              <a:t>memiliki</a:t>
            </a:r>
            <a:r>
              <a:rPr lang="en-US" sz="1800" i="1" dirty="0">
                <a:latin typeface="Arial" panose="020B0604020202020204" pitchFamily="34" charset="0"/>
              </a:rPr>
              <a:t> IPM </a:t>
            </a:r>
            <a:r>
              <a:rPr lang="en-US" sz="1800" i="1" dirty="0" err="1">
                <a:latin typeface="Arial" panose="020B0604020202020204" pitchFamily="34" charset="0"/>
              </a:rPr>
              <a:t>tinggi</a:t>
            </a:r>
            <a:r>
              <a:rPr lang="en-US" sz="1800" i="1" dirty="0">
                <a:latin typeface="Arial" panose="020B0604020202020204" pitchFamily="34" charset="0"/>
              </a:rPr>
              <a:t> dan </a:t>
            </a:r>
            <a:r>
              <a:rPr lang="en-US" sz="1800" i="1" dirty="0" err="1">
                <a:latin typeface="Arial" panose="020B0604020202020204" pitchFamily="34" charset="0"/>
              </a:rPr>
              <a:t>terus</a:t>
            </a:r>
            <a:r>
              <a:rPr lang="en-US" sz="1800" i="1" dirty="0">
                <a:latin typeface="Arial" panose="020B0604020202020204" pitchFamily="34" charset="0"/>
              </a:rPr>
              <a:t> </a:t>
            </a:r>
            <a:r>
              <a:rPr lang="en-US" sz="1800" i="1" dirty="0" err="1">
                <a:latin typeface="Arial" panose="020B0604020202020204" pitchFamily="34" charset="0"/>
              </a:rPr>
              <a:t>meningkat</a:t>
            </a:r>
            <a:r>
              <a:rPr lang="en-US" sz="1800" i="1" dirty="0">
                <a:latin typeface="Arial" panose="020B0604020202020204" pitchFamily="34" charset="0"/>
              </a:rPr>
              <a:t> </a:t>
            </a:r>
            <a:r>
              <a:rPr lang="en-US" sz="1800" i="1" dirty="0" err="1">
                <a:latin typeface="Arial" panose="020B0604020202020204" pitchFamily="34" charset="0"/>
              </a:rPr>
              <a:t>serta</a:t>
            </a:r>
            <a:r>
              <a:rPr lang="en-US" sz="1800" i="1" dirty="0">
                <a:latin typeface="Arial" panose="020B0604020202020204" pitchFamily="34" charset="0"/>
              </a:rPr>
              <a:t> </a:t>
            </a:r>
            <a:r>
              <a:rPr lang="en-US" sz="1800" i="1" dirty="0" err="1">
                <a:latin typeface="Arial" panose="020B0604020202020204" pitchFamily="34" charset="0"/>
              </a:rPr>
              <a:t>tidak</a:t>
            </a:r>
            <a:r>
              <a:rPr lang="en-US" sz="1800" i="1" dirty="0">
                <a:latin typeface="Arial" panose="020B0604020202020204" pitchFamily="34" charset="0"/>
              </a:rPr>
              <a:t> </a:t>
            </a:r>
            <a:r>
              <a:rPr lang="en-US" sz="1800" i="1" dirty="0" err="1">
                <a:latin typeface="Arial" panose="020B0604020202020204" pitchFamily="34" charset="0"/>
              </a:rPr>
              <a:t>ada</a:t>
            </a:r>
            <a:r>
              <a:rPr lang="en-US" sz="1800" i="1" dirty="0">
                <a:latin typeface="Arial" panose="020B0604020202020204" pitchFamily="34" charset="0"/>
              </a:rPr>
              <a:t> wilayah </a:t>
            </a:r>
            <a:r>
              <a:rPr lang="en-US" sz="1800" i="1" dirty="0" err="1">
                <a:latin typeface="Arial" panose="020B0604020202020204" pitchFamily="34" charset="0"/>
              </a:rPr>
              <a:t>dengan</a:t>
            </a:r>
            <a:r>
              <a:rPr lang="en-US" sz="1800" i="1" dirty="0">
                <a:latin typeface="Arial" panose="020B0604020202020204" pitchFamily="34" charset="0"/>
              </a:rPr>
              <a:t> IPM </a:t>
            </a:r>
            <a:r>
              <a:rPr lang="en-US" sz="1800" i="1" dirty="0" err="1">
                <a:latin typeface="Arial" panose="020B0604020202020204" pitchFamily="34" charset="0"/>
              </a:rPr>
              <a:t>tertinggal</a:t>
            </a:r>
            <a:r>
              <a:rPr lang="en-US" sz="1800" i="1" dirty="0">
                <a:latin typeface="Arial" panose="020B0604020202020204" pitchFamily="34" charset="0"/>
              </a:rPr>
              <a:t> (</a:t>
            </a:r>
            <a:r>
              <a:rPr lang="en-US" sz="1800" i="1" dirty="0" err="1">
                <a:latin typeface="Arial" panose="020B0604020202020204" pitchFamily="34" charset="0"/>
              </a:rPr>
              <a:t>dibawah</a:t>
            </a:r>
            <a:r>
              <a:rPr lang="en-US" sz="1800" i="1" dirty="0">
                <a:latin typeface="Arial" panose="020B0604020202020204" pitchFamily="34" charset="0"/>
              </a:rPr>
              <a:t> rata-rata </a:t>
            </a:r>
            <a:r>
              <a:rPr lang="en-US" sz="1800" i="1" dirty="0" err="1">
                <a:latin typeface="Arial" panose="020B0604020202020204" pitchFamily="34" charset="0"/>
              </a:rPr>
              <a:t>nasional</a:t>
            </a:r>
            <a:r>
              <a:rPr lang="en-US" sz="1800" i="1" dirty="0">
                <a:latin typeface="Arial" panose="020B0604020202020204" pitchFamily="34" charset="0"/>
              </a:rPr>
              <a:t>). </a:t>
            </a:r>
            <a:r>
              <a:rPr lang="en-US" sz="1800" i="1" dirty="0" err="1">
                <a:latin typeface="Arial" panose="020B0604020202020204" pitchFamily="34" charset="0"/>
              </a:rPr>
              <a:t>Selain</a:t>
            </a:r>
            <a:r>
              <a:rPr lang="en-US" sz="1800" i="1" dirty="0">
                <a:latin typeface="Arial" panose="020B0604020202020204" pitchFamily="34" charset="0"/>
              </a:rPr>
              <a:t> </a:t>
            </a:r>
            <a:r>
              <a:rPr lang="en-US" sz="1800" i="1" dirty="0" err="1">
                <a:latin typeface="Arial" panose="020B0604020202020204" pitchFamily="34" charset="0"/>
              </a:rPr>
              <a:t>itu</a:t>
            </a:r>
            <a:r>
              <a:rPr lang="en-US" sz="1800" i="1" dirty="0">
                <a:latin typeface="Arial" panose="020B0604020202020204" pitchFamily="34" charset="0"/>
              </a:rPr>
              <a:t>, </a:t>
            </a:r>
            <a:r>
              <a:rPr lang="en-US" sz="1800" i="1" dirty="0" err="1">
                <a:latin typeface="Arial" panose="020B0604020202020204" pitchFamily="34" charset="0"/>
              </a:rPr>
              <a:t>menurunnya</a:t>
            </a:r>
            <a:r>
              <a:rPr lang="en-US" sz="1800" i="1" dirty="0">
                <a:latin typeface="Arial" panose="020B0604020202020204" pitchFamily="34" charset="0"/>
              </a:rPr>
              <a:t> TPT </a:t>
            </a:r>
            <a:r>
              <a:rPr lang="en-US" sz="1800" i="1" dirty="0" err="1">
                <a:latin typeface="Arial" panose="020B0604020202020204" pitchFamily="34" charset="0"/>
              </a:rPr>
              <a:t>sebagai</a:t>
            </a:r>
            <a:r>
              <a:rPr lang="en-US" sz="1800" i="1" dirty="0">
                <a:latin typeface="Arial" panose="020B0604020202020204" pitchFamily="34" charset="0"/>
              </a:rPr>
              <a:t> </a:t>
            </a:r>
            <a:r>
              <a:rPr lang="en-US" sz="1800" i="1" dirty="0" err="1">
                <a:latin typeface="Arial" panose="020B0604020202020204" pitchFamily="34" charset="0"/>
              </a:rPr>
              <a:t>dampak</a:t>
            </a:r>
            <a:r>
              <a:rPr lang="en-US" sz="1800" i="1" dirty="0">
                <a:latin typeface="Arial" panose="020B0604020202020204" pitchFamily="34" charset="0"/>
              </a:rPr>
              <a:t> </a:t>
            </a:r>
            <a:r>
              <a:rPr lang="en-US" sz="1800" i="1" dirty="0" err="1">
                <a:latin typeface="Arial" panose="020B0604020202020204" pitchFamily="34" charset="0"/>
              </a:rPr>
              <a:t>diserapnya</a:t>
            </a:r>
            <a:r>
              <a:rPr lang="en-US" sz="1800" i="1" dirty="0">
                <a:latin typeface="Arial" panose="020B0604020202020204" pitchFamily="34" charset="0"/>
              </a:rPr>
              <a:t> </a:t>
            </a:r>
            <a:r>
              <a:rPr lang="en-US" sz="1800" i="1" dirty="0" err="1">
                <a:latin typeface="Arial" panose="020B0604020202020204" pitchFamily="34" charset="0"/>
              </a:rPr>
              <a:t>tenaga</a:t>
            </a:r>
            <a:r>
              <a:rPr lang="en-US" sz="1800" i="1" dirty="0">
                <a:latin typeface="Arial" panose="020B0604020202020204" pitchFamily="34" charset="0"/>
              </a:rPr>
              <a:t> </a:t>
            </a:r>
            <a:r>
              <a:rPr lang="en-US" sz="1800" i="1" dirty="0" err="1">
                <a:latin typeface="Arial" panose="020B0604020202020204" pitchFamily="34" charset="0"/>
              </a:rPr>
              <a:t>kerja</a:t>
            </a:r>
            <a:r>
              <a:rPr lang="en-US" sz="1800" i="1" dirty="0">
                <a:latin typeface="Arial" panose="020B0604020202020204" pitchFamily="34" charset="0"/>
              </a:rPr>
              <a:t> </a:t>
            </a:r>
            <a:r>
              <a:rPr lang="en-US" sz="1800" i="1" dirty="0" err="1">
                <a:latin typeface="Arial" panose="020B0604020202020204" pitchFamily="34" charset="0"/>
              </a:rPr>
              <a:t>lokal</a:t>
            </a:r>
            <a:r>
              <a:rPr lang="en-US" sz="1800" i="1" dirty="0">
                <a:latin typeface="Arial" panose="020B0604020202020204" pitchFamily="34" charset="0"/>
              </a:rPr>
              <a:t> </a:t>
            </a:r>
            <a:r>
              <a:rPr lang="en-US" sz="1800" i="1" dirty="0" err="1">
                <a:latin typeface="Arial" panose="020B0604020202020204" pitchFamily="34" charset="0"/>
              </a:rPr>
              <a:t>jenjang</a:t>
            </a:r>
            <a:r>
              <a:rPr lang="en-US" sz="1800" i="1" dirty="0">
                <a:latin typeface="Arial" panose="020B0604020202020204" pitchFamily="34" charset="0"/>
              </a:rPr>
              <a:t> SMA/</a:t>
            </a:r>
            <a:r>
              <a:rPr lang="en-US" sz="1800" i="1" dirty="0" err="1">
                <a:latin typeface="Arial" panose="020B0604020202020204" pitchFamily="34" charset="0"/>
              </a:rPr>
              <a:t>sederajat</a:t>
            </a:r>
            <a:r>
              <a:rPr lang="en-US" sz="1800" i="1" dirty="0">
                <a:latin typeface="Arial" panose="020B0604020202020204" pitchFamily="34" charset="0"/>
              </a:rPr>
              <a:t> </a:t>
            </a:r>
            <a:r>
              <a:rPr lang="en-US" sz="1800" i="1" dirty="0" err="1">
                <a:latin typeface="Arial" panose="020B0604020202020204" pitchFamily="34" charset="0"/>
              </a:rPr>
              <a:t>keatas</a:t>
            </a:r>
            <a:r>
              <a:rPr lang="en-US" sz="1800" i="1" dirty="0">
                <a:latin typeface="Arial" panose="020B0604020202020204" pitchFamily="34" charset="0"/>
              </a:rPr>
              <a:t> juga </a:t>
            </a:r>
            <a:r>
              <a:rPr lang="en-US" sz="1800" i="1" dirty="0" err="1">
                <a:latin typeface="Arial" panose="020B0604020202020204" pitchFamily="34" charset="0"/>
              </a:rPr>
              <a:t>menjadi</a:t>
            </a:r>
            <a:r>
              <a:rPr lang="en-US" sz="1800" i="1" dirty="0">
                <a:latin typeface="Arial" panose="020B0604020202020204" pitchFamily="34" charset="0"/>
              </a:rPr>
              <a:t> </a:t>
            </a:r>
            <a:r>
              <a:rPr lang="en-US" sz="1800" i="1" dirty="0" err="1">
                <a:latin typeface="Arial" panose="020B0604020202020204" pitchFamily="34" charset="0"/>
              </a:rPr>
              <a:t>ukuran</a:t>
            </a:r>
            <a:r>
              <a:rPr lang="en-US" sz="1800" i="1" dirty="0">
                <a:latin typeface="Arial" panose="020B0604020202020204" pitchFamily="34" charset="0"/>
              </a:rPr>
              <a:t> </a:t>
            </a:r>
            <a:r>
              <a:rPr lang="en-US" sz="1800" i="1" dirty="0" err="1">
                <a:latin typeface="Arial" panose="020B0604020202020204" pitchFamily="34" charset="0"/>
              </a:rPr>
              <a:t>keberhasilan</a:t>
            </a:r>
            <a:r>
              <a:rPr lang="en-US" sz="1800" i="1" dirty="0">
                <a:latin typeface="Arial" panose="020B0604020202020204" pitchFamily="34" charset="0"/>
              </a:rPr>
              <a:t> </a:t>
            </a:r>
            <a:r>
              <a:rPr lang="en-US" sz="1800" i="1" dirty="0" err="1">
                <a:latin typeface="Arial" panose="020B0604020202020204" pitchFamily="34" charset="0"/>
              </a:rPr>
              <a:t>peningkatan</a:t>
            </a:r>
            <a:r>
              <a:rPr lang="en-US" sz="1800" i="1" dirty="0">
                <a:latin typeface="Arial" panose="020B0604020202020204" pitchFamily="34" charset="0"/>
              </a:rPr>
              <a:t> </a:t>
            </a:r>
            <a:r>
              <a:rPr lang="en-US" sz="1800" i="1" dirty="0" err="1">
                <a:latin typeface="Arial" panose="020B0604020202020204" pitchFamily="34" charset="0"/>
              </a:rPr>
              <a:t>daya</a:t>
            </a:r>
            <a:r>
              <a:rPr lang="en-US" sz="1800" i="1" dirty="0">
                <a:latin typeface="Arial" panose="020B0604020202020204" pitchFamily="34" charset="0"/>
              </a:rPr>
              <a:t> </a:t>
            </a:r>
            <a:r>
              <a:rPr lang="en-US" sz="1800" i="1" dirty="0" err="1">
                <a:latin typeface="Arial" panose="020B0604020202020204" pitchFamily="34" charset="0"/>
              </a:rPr>
              <a:t>saing</a:t>
            </a:r>
            <a:r>
              <a:rPr lang="en-US" sz="1800" i="1" dirty="0">
                <a:latin typeface="Arial" panose="020B0604020202020204" pitchFamily="34" charset="0"/>
              </a:rPr>
              <a:t> SDM di </a:t>
            </a:r>
            <a:r>
              <a:rPr lang="en-US" sz="1800" i="1" dirty="0" err="1">
                <a:latin typeface="Arial" panose="020B0604020202020204" pitchFamily="34" charset="0"/>
              </a:rPr>
              <a:t>Kaltim</a:t>
            </a:r>
            <a:r>
              <a:rPr lang="en-US" sz="1800" i="1" dirty="0">
                <a:latin typeface="Arial" panose="020B0604020202020204" pitchFamily="34" charset="0"/>
              </a:rPr>
              <a:t>. </a:t>
            </a:r>
            <a:r>
              <a:rPr lang="en-US" sz="1800" i="1" dirty="0" err="1">
                <a:latin typeface="Arial" panose="020B0604020202020204" pitchFamily="34" charset="0"/>
              </a:rPr>
              <a:t>Pemberdayaan</a:t>
            </a:r>
            <a:r>
              <a:rPr lang="en-US" sz="1800" i="1" dirty="0">
                <a:latin typeface="Arial" panose="020B0604020202020204" pitchFamily="34" charset="0"/>
              </a:rPr>
              <a:t> gender </a:t>
            </a:r>
            <a:r>
              <a:rPr lang="en-US" sz="1800" i="1" dirty="0" err="1">
                <a:latin typeface="Arial" panose="020B0604020202020204" pitchFamily="34" charset="0"/>
              </a:rPr>
              <a:t>dibidang</a:t>
            </a:r>
            <a:r>
              <a:rPr lang="en-US" sz="1800" i="1" dirty="0">
                <a:latin typeface="Arial" panose="020B0604020202020204" pitchFamily="34" charset="0"/>
              </a:rPr>
              <a:t> </a:t>
            </a:r>
            <a:r>
              <a:rPr lang="en-US" sz="1800" i="1" dirty="0" err="1">
                <a:latin typeface="Arial" panose="020B0604020202020204" pitchFamily="34" charset="0"/>
              </a:rPr>
              <a:t>sosial</a:t>
            </a:r>
            <a:r>
              <a:rPr lang="en-US" sz="1800" i="1" dirty="0">
                <a:latin typeface="Arial" panose="020B0604020202020204" pitchFamily="34" charset="0"/>
              </a:rPr>
              <a:t>, </a:t>
            </a:r>
            <a:r>
              <a:rPr lang="en-US" sz="1800" i="1" dirty="0" err="1">
                <a:latin typeface="Arial" panose="020B0604020202020204" pitchFamily="34" charset="0"/>
              </a:rPr>
              <a:t>ekonomi</a:t>
            </a:r>
            <a:r>
              <a:rPr lang="en-US" sz="1800" i="1" dirty="0">
                <a:latin typeface="Arial" panose="020B0604020202020204" pitchFamily="34" charset="0"/>
              </a:rPr>
              <a:t> dan </a:t>
            </a:r>
            <a:r>
              <a:rPr lang="en-US" sz="1800" i="1" dirty="0" err="1">
                <a:latin typeface="Arial" panose="020B0604020202020204" pitchFamily="34" charset="0"/>
              </a:rPr>
              <a:t>politik</a:t>
            </a:r>
            <a:r>
              <a:rPr lang="en-US" sz="1800" i="1" dirty="0">
                <a:latin typeface="Arial" panose="020B0604020202020204" pitchFamily="34" charset="0"/>
              </a:rPr>
              <a:t> juga </a:t>
            </a:r>
            <a:r>
              <a:rPr lang="en-US" sz="1800" i="1" dirty="0" err="1">
                <a:latin typeface="Arial" panose="020B0604020202020204" pitchFamily="34" charset="0"/>
              </a:rPr>
              <a:t>terus</a:t>
            </a:r>
            <a:r>
              <a:rPr lang="en-US" sz="1800" i="1" dirty="0">
                <a:latin typeface="Arial" panose="020B0604020202020204" pitchFamily="34" charset="0"/>
              </a:rPr>
              <a:t> </a:t>
            </a:r>
            <a:r>
              <a:rPr lang="en-US" sz="1800" i="1" dirty="0" err="1">
                <a:latin typeface="Arial" panose="020B0604020202020204" pitchFamily="34" charset="0"/>
              </a:rPr>
              <a:t>ditingkatkan</a:t>
            </a:r>
            <a:endParaRPr lang="en-US" sz="1800" i="1" dirty="0">
              <a:latin typeface="Arial" panose="020B0604020202020204" pitchFamily="34" charset="0"/>
            </a:endParaRPr>
          </a:p>
          <a:p>
            <a:endParaRPr lang="en-US" sz="28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4" name="Title 12">
            <a:extLst>
              <a:ext uri="{FF2B5EF4-FFF2-40B4-BE49-F238E27FC236}">
                <a16:creationId xmlns:a16="http://schemas.microsoft.com/office/drawing/2014/main" id="{97F987BD-D80F-74BC-EC48-8F433E0498FD}"/>
              </a:ext>
            </a:extLst>
          </p:cNvPr>
          <p:cNvSpPr txBox="1">
            <a:spLocks/>
          </p:cNvSpPr>
          <p:nvPr/>
        </p:nvSpPr>
        <p:spPr>
          <a:xfrm>
            <a:off x="1605643" y="-176016"/>
            <a:ext cx="9144000" cy="14232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tabLst>
                <a:tab pos="4030663" algn="l"/>
              </a:tabLst>
            </a:pPr>
            <a:r>
              <a:rPr lang="en-US" sz="2500" b="1">
                <a:solidFill>
                  <a:srgbClr val="000000"/>
                </a:solidFill>
                <a:highlight>
                  <a:srgbClr val="FFFF00"/>
                </a:highlight>
                <a:latin typeface="Arial" panose="020B0604020202020204" pitchFamily="34" charset="0"/>
              </a:rPr>
              <a:t>STRATEGI DAN ARAH KEBIJAKAN </a:t>
            </a:r>
          </a:p>
          <a:p>
            <a:r>
              <a:rPr lang="en-US" sz="2500" b="1">
                <a:solidFill>
                  <a:srgbClr val="000000"/>
                </a:solidFill>
                <a:highlight>
                  <a:srgbClr val="FFFF00"/>
                </a:highlight>
                <a:latin typeface="Arial" panose="020B0604020202020204" pitchFamily="34" charset="0"/>
              </a:rPr>
              <a:t>SUB URUSAN JASA KONSTRUKSI</a:t>
            </a:r>
            <a:endParaRPr lang="en-US" sz="2500" dirty="0">
              <a:highlight>
                <a:srgbClr val="FFFF00"/>
              </a:highlight>
            </a:endParaRPr>
          </a:p>
        </p:txBody>
      </p:sp>
    </p:spTree>
    <p:extLst>
      <p:ext uri="{BB962C8B-B14F-4D97-AF65-F5344CB8AC3E}">
        <p14:creationId xmlns:p14="http://schemas.microsoft.com/office/powerpoint/2010/main" val="2015169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DB6380E-83BC-7145-4B70-BC3A1547DF36}"/>
              </a:ext>
            </a:extLst>
          </p:cNvPr>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6" name="object 5">
            <a:extLst>
              <a:ext uri="{FF2B5EF4-FFF2-40B4-BE49-F238E27FC236}">
                <a16:creationId xmlns:a16="http://schemas.microsoft.com/office/drawing/2014/main" id="{F24E2CE7-3189-86CD-80BA-B94B751143B6}"/>
              </a:ext>
            </a:extLst>
          </p:cNvPr>
          <p:cNvSpPr txBox="1">
            <a:spLocks/>
          </p:cNvSpPr>
          <p:nvPr/>
        </p:nvSpPr>
        <p:spPr>
          <a:xfrm>
            <a:off x="1480675" y="620487"/>
            <a:ext cx="9141014" cy="571096"/>
          </a:xfrm>
          <a:prstGeom prst="rect">
            <a:avLst/>
          </a:prstGeom>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6933" defTabSz="1219140">
              <a:spcBef>
                <a:spcPts val="133"/>
              </a:spcBef>
              <a:defRPr/>
            </a:pPr>
            <a:r>
              <a:rPr lang="en-US" sz="1800" b="1" dirty="0">
                <a:solidFill>
                  <a:srgbClr val="000000"/>
                </a:solidFill>
                <a:latin typeface="Arial" panose="020B0604020202020204" pitchFamily="34" charset="0"/>
              </a:rPr>
              <a:t>RUMUSAN KONSEP TUJUAN DAN SASARAN DALAM RENCANA PEMBANGUNAN DAERAH (RPD) PROVINSI KALIMANTAN TIMUR TAHUN 2024-2026</a:t>
            </a:r>
            <a:endParaRPr kumimoji="0" lang="en-US" sz="1800" b="1" i="0" u="sng" strike="noStrike" kern="1200" cap="none" spc="0" normalizeH="0" baseline="0" noProof="0" dirty="0">
              <a:ln>
                <a:noFill/>
              </a:ln>
              <a:solidFill>
                <a:prstClr val="black"/>
              </a:solidFill>
              <a:effectLst/>
              <a:uLnTx/>
              <a:uFillTx/>
              <a:latin typeface="Tahoma"/>
              <a:cs typeface="Tahoma"/>
            </a:endParaRPr>
          </a:p>
        </p:txBody>
      </p:sp>
      <p:sp>
        <p:nvSpPr>
          <p:cNvPr id="3" name="object 5">
            <a:extLst>
              <a:ext uri="{FF2B5EF4-FFF2-40B4-BE49-F238E27FC236}">
                <a16:creationId xmlns:a16="http://schemas.microsoft.com/office/drawing/2014/main" id="{965108CC-39BD-794A-C987-1563BC1EBB12}"/>
              </a:ext>
            </a:extLst>
          </p:cNvPr>
          <p:cNvSpPr txBox="1">
            <a:spLocks/>
          </p:cNvSpPr>
          <p:nvPr/>
        </p:nvSpPr>
        <p:spPr>
          <a:xfrm>
            <a:off x="686909" y="1172934"/>
            <a:ext cx="10851155" cy="2781958"/>
          </a:xfrm>
          <a:prstGeom prst="rect">
            <a:avLst/>
          </a:prstGeom>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nSpc>
                <a:spcPct val="150000"/>
              </a:lnSpc>
            </a:pPr>
            <a:r>
              <a:rPr lang="en-US" sz="2500" b="1" dirty="0">
                <a:latin typeface="Arial" panose="020B0604020202020204" pitchFamily="34" charset="0"/>
              </a:rPr>
              <a:t>SASARAN 3: </a:t>
            </a:r>
          </a:p>
          <a:p>
            <a:pPr>
              <a:lnSpc>
                <a:spcPct val="150000"/>
              </a:lnSpc>
            </a:pPr>
            <a:r>
              <a:rPr lang="en-US" sz="2500" b="1" dirty="0">
                <a:latin typeface="Arial" panose="020B0604020202020204" pitchFamily="34" charset="0"/>
              </a:rPr>
              <a:t>MENINGKATNYA DAYA SAING TENAGA KERJA LOKAL</a:t>
            </a:r>
          </a:p>
          <a:p>
            <a:pPr>
              <a:lnSpc>
                <a:spcPct val="150000"/>
              </a:lnSpc>
            </a:pPr>
            <a:r>
              <a:rPr lang="en-US" sz="1800" i="1" dirty="0">
                <a:latin typeface="Arial" panose="020B0604020202020204" pitchFamily="34" charset="0"/>
              </a:rPr>
              <a:t>YANG DIMAKSUD ADALAH DISERAPNYA PARA PENCARI KERJA PADA JENJANG</a:t>
            </a:r>
          </a:p>
          <a:p>
            <a:pPr>
              <a:lnSpc>
                <a:spcPct val="150000"/>
              </a:lnSpc>
            </a:pPr>
            <a:r>
              <a:rPr lang="en-US" sz="1800" i="1" dirty="0">
                <a:latin typeface="Arial" panose="020B0604020202020204" pitchFamily="34" charset="0"/>
              </a:rPr>
              <a:t>PENDIDIKAN SMA/SEDERAJAT, DIPLOMA DAN UNIVERSITAS OLEH PASAR KERJA DI</a:t>
            </a:r>
          </a:p>
          <a:p>
            <a:pPr>
              <a:lnSpc>
                <a:spcPct val="150000"/>
              </a:lnSpc>
            </a:pPr>
            <a:r>
              <a:rPr lang="en-US" sz="1800" i="1" dirty="0">
                <a:latin typeface="Arial" panose="020B0604020202020204" pitchFamily="34" charset="0"/>
              </a:rPr>
              <a:t>WILAYAH KALTIM (SECARA KESELURUHAN PENCARI KERJA, TIDAK HANYA YANG</a:t>
            </a:r>
          </a:p>
          <a:p>
            <a:pPr>
              <a:lnSpc>
                <a:spcPct val="150000"/>
              </a:lnSpc>
            </a:pPr>
            <a:r>
              <a:rPr lang="en-US" sz="1800" i="1" dirty="0">
                <a:latin typeface="Arial" panose="020B0604020202020204" pitchFamily="34" charset="0"/>
              </a:rPr>
              <a:t>TERDATA DI BLKI). </a:t>
            </a:r>
          </a:p>
        </p:txBody>
      </p:sp>
      <p:pic>
        <p:nvPicPr>
          <p:cNvPr id="5" name="Picture 4">
            <a:extLst>
              <a:ext uri="{FF2B5EF4-FFF2-40B4-BE49-F238E27FC236}">
                <a16:creationId xmlns:a16="http://schemas.microsoft.com/office/drawing/2014/main" id="{8FB6AF66-BD1C-4461-D432-8114A23E58C2}"/>
              </a:ext>
            </a:extLst>
          </p:cNvPr>
          <p:cNvPicPr>
            <a:picLocks noChangeAspect="1"/>
          </p:cNvPicPr>
          <p:nvPr/>
        </p:nvPicPr>
        <p:blipFill rotWithShape="1">
          <a:blip r:embed="rId3"/>
          <a:srcRect l="9335" t="37589" r="9841" b="39006"/>
          <a:stretch/>
        </p:blipFill>
        <p:spPr>
          <a:xfrm>
            <a:off x="495394" y="4093028"/>
            <a:ext cx="11201212" cy="2144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84A461C5-E054-73F0-D018-36B965395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E46269AF-5584-8C54-90B0-C8057906E11D}"/>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58981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D0A462-0B2E-C722-7D1B-E184A0C56D9C}"/>
              </a:ext>
            </a:extLst>
          </p:cNvPr>
          <p:cNvPicPr>
            <a:picLocks noGrp="1" noChangeAspect="1"/>
          </p:cNvPicPr>
          <p:nvPr>
            <p:ph idx="1"/>
          </p:nvPr>
        </p:nvPicPr>
        <p:blipFill>
          <a:blip r:embed="rId2"/>
          <a:stretch>
            <a:fillRect/>
          </a:stretch>
        </p:blipFill>
        <p:spPr>
          <a:xfrm>
            <a:off x="2423385" y="191964"/>
            <a:ext cx="7345229" cy="6474072"/>
          </a:xfrm>
        </p:spPr>
      </p:pic>
    </p:spTree>
    <p:extLst>
      <p:ext uri="{BB962C8B-B14F-4D97-AF65-F5344CB8AC3E}">
        <p14:creationId xmlns:p14="http://schemas.microsoft.com/office/powerpoint/2010/main" val="1014755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1394E-E6F9-2517-B0D4-AF6483FEF143}"/>
              </a:ext>
            </a:extLst>
          </p:cNvPr>
          <p:cNvPicPr>
            <a:picLocks noChangeAspect="1"/>
          </p:cNvPicPr>
          <p:nvPr/>
        </p:nvPicPr>
        <p:blipFill>
          <a:blip r:embed="rId2"/>
          <a:stretch>
            <a:fillRect/>
          </a:stretch>
        </p:blipFill>
        <p:spPr>
          <a:xfrm>
            <a:off x="2294221" y="507968"/>
            <a:ext cx="6820281" cy="6243919"/>
          </a:xfrm>
          <a:prstGeom prst="rect">
            <a:avLst/>
          </a:prstGeom>
        </p:spPr>
      </p:pic>
    </p:spTree>
    <p:extLst>
      <p:ext uri="{BB962C8B-B14F-4D97-AF65-F5344CB8AC3E}">
        <p14:creationId xmlns:p14="http://schemas.microsoft.com/office/powerpoint/2010/main" val="957445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831A9-860B-03BF-4859-60DFAB4E02F4}"/>
              </a:ext>
            </a:extLst>
          </p:cNvPr>
          <p:cNvSpPr txBox="1"/>
          <p:nvPr/>
        </p:nvSpPr>
        <p:spPr>
          <a:xfrm>
            <a:off x="599768" y="704082"/>
            <a:ext cx="7983793" cy="584775"/>
          </a:xfrm>
          <a:prstGeom prst="rect">
            <a:avLst/>
          </a:prstGeom>
          <a:noFill/>
        </p:spPr>
        <p:txBody>
          <a:bodyPr wrap="square">
            <a:spAutoFit/>
          </a:bodyPr>
          <a:lstStyle/>
          <a:p>
            <a:r>
              <a:rPr lang="nn-NO" sz="2400" b="1" i="0" u="none" strike="noStrike">
                <a:solidFill>
                  <a:srgbClr val="000000"/>
                </a:solidFill>
                <a:effectLst/>
                <a:latin typeface="Aptos" panose="020B0004020202020204" pitchFamily="34" charset="0"/>
              </a:rPr>
              <a:t> 1.03.11 </a:t>
            </a:r>
            <a:r>
              <a:rPr lang="nn-NO" sz="3200"/>
              <a:t> </a:t>
            </a:r>
            <a:r>
              <a:rPr lang="nn-NO" sz="2400" b="1" i="0" u="none" strike="noStrike">
                <a:solidFill>
                  <a:srgbClr val="000000"/>
                </a:solidFill>
                <a:effectLst/>
                <a:latin typeface="Aptos" panose="020B0004020202020204" pitchFamily="34" charset="0"/>
              </a:rPr>
              <a:t>PROGRAM PENGEMBANGAN JASA KONSTRUKSI</a:t>
            </a:r>
            <a:r>
              <a:rPr lang="nn-NO" sz="3200"/>
              <a:t> </a:t>
            </a:r>
            <a:endParaRPr lang="en-US" sz="3200"/>
          </a:p>
        </p:txBody>
      </p:sp>
      <p:sp>
        <p:nvSpPr>
          <p:cNvPr id="9" name="TextBox 8">
            <a:extLst>
              <a:ext uri="{FF2B5EF4-FFF2-40B4-BE49-F238E27FC236}">
                <a16:creationId xmlns:a16="http://schemas.microsoft.com/office/drawing/2014/main" id="{2E270982-F205-518F-3507-BA8522BC1B3D}"/>
              </a:ext>
            </a:extLst>
          </p:cNvPr>
          <p:cNvSpPr txBox="1"/>
          <p:nvPr/>
        </p:nvSpPr>
        <p:spPr>
          <a:xfrm>
            <a:off x="1764889" y="1614939"/>
            <a:ext cx="8072285" cy="954107"/>
          </a:xfrm>
          <a:prstGeom prst="rect">
            <a:avLst/>
          </a:prstGeom>
          <a:noFill/>
        </p:spPr>
        <p:txBody>
          <a:bodyPr wrap="square">
            <a:spAutoFit/>
          </a:bodyPr>
          <a:lstStyle/>
          <a:p>
            <a:r>
              <a:rPr lang="fi-FI" sz="2800" b="1" i="0" u="none" strike="noStrike">
                <a:solidFill>
                  <a:srgbClr val="00B050"/>
                </a:solidFill>
                <a:effectLst/>
                <a:latin typeface="Aptos" panose="020B0004020202020204" pitchFamily="34" charset="0"/>
              </a:rPr>
              <a:t>3 KEGIATAN : </a:t>
            </a:r>
          </a:p>
          <a:p>
            <a:endParaRPr lang="en-US" sz="2800"/>
          </a:p>
        </p:txBody>
      </p:sp>
      <p:sp>
        <p:nvSpPr>
          <p:cNvPr id="10" name="TextBox 9">
            <a:extLst>
              <a:ext uri="{FF2B5EF4-FFF2-40B4-BE49-F238E27FC236}">
                <a16:creationId xmlns:a16="http://schemas.microsoft.com/office/drawing/2014/main" id="{6DDD8358-BE94-17A3-1F3C-7DF17784E83C}"/>
              </a:ext>
            </a:extLst>
          </p:cNvPr>
          <p:cNvSpPr txBox="1"/>
          <p:nvPr/>
        </p:nvSpPr>
        <p:spPr>
          <a:xfrm>
            <a:off x="1715727" y="2307283"/>
            <a:ext cx="8072285" cy="861774"/>
          </a:xfrm>
          <a:prstGeom prst="rect">
            <a:avLst/>
          </a:prstGeom>
          <a:noFill/>
        </p:spPr>
        <p:txBody>
          <a:bodyPr wrap="square">
            <a:spAutoFit/>
          </a:bodyPr>
          <a:lstStyle/>
          <a:p>
            <a:r>
              <a:rPr lang="fi-FI" sz="2500" b="1" i="0" u="none" strike="noStrike">
                <a:solidFill>
                  <a:srgbClr val="000000"/>
                </a:solidFill>
                <a:effectLst/>
                <a:latin typeface="Aptos" panose="020B0004020202020204" pitchFamily="34" charset="0"/>
              </a:rPr>
              <a:t> 1.03.11.1.01 Penyelenggaraan Pelatihan Tenaga Ahli Konstruksi</a:t>
            </a:r>
            <a:r>
              <a:rPr lang="fi-FI" sz="2500"/>
              <a:t> </a:t>
            </a:r>
            <a:endParaRPr lang="en-US" sz="2500"/>
          </a:p>
        </p:txBody>
      </p:sp>
      <p:sp>
        <p:nvSpPr>
          <p:cNvPr id="12" name="TextBox 11">
            <a:extLst>
              <a:ext uri="{FF2B5EF4-FFF2-40B4-BE49-F238E27FC236}">
                <a16:creationId xmlns:a16="http://schemas.microsoft.com/office/drawing/2014/main" id="{2E4381A8-FFC1-6FCC-C03B-F79C1AC89610}"/>
              </a:ext>
            </a:extLst>
          </p:cNvPr>
          <p:cNvSpPr txBox="1"/>
          <p:nvPr/>
        </p:nvSpPr>
        <p:spPr>
          <a:xfrm>
            <a:off x="1641985" y="3094192"/>
            <a:ext cx="10550015" cy="861774"/>
          </a:xfrm>
          <a:prstGeom prst="rect">
            <a:avLst/>
          </a:prstGeom>
          <a:noFill/>
        </p:spPr>
        <p:txBody>
          <a:bodyPr wrap="square">
            <a:spAutoFit/>
          </a:bodyPr>
          <a:lstStyle/>
          <a:p>
            <a:r>
              <a:rPr lang="en-US" sz="2500" b="1" i="0" u="none" strike="noStrike">
                <a:solidFill>
                  <a:srgbClr val="000000"/>
                </a:solidFill>
                <a:effectLst/>
                <a:latin typeface="Aptos" panose="020B0004020202020204" pitchFamily="34" charset="0"/>
              </a:rPr>
              <a:t> 1.03.11.1.02 </a:t>
            </a:r>
            <a:r>
              <a:rPr lang="en-US" sz="2500"/>
              <a:t> </a:t>
            </a:r>
            <a:r>
              <a:rPr lang="en-US" sz="2500" b="1" i="0" u="none" strike="noStrike">
                <a:solidFill>
                  <a:srgbClr val="000000"/>
                </a:solidFill>
                <a:effectLst/>
                <a:latin typeface="Aptos" panose="020B0004020202020204" pitchFamily="34" charset="0"/>
              </a:rPr>
              <a:t>Penyelenggaraan Sistem Informasi Jasa Konstruksi (SIPJAKI) Cakupa</a:t>
            </a:r>
            <a:r>
              <a:rPr lang="en-US" sz="2500" b="1">
                <a:solidFill>
                  <a:srgbClr val="000000"/>
                </a:solidFill>
                <a:latin typeface="Aptos" panose="020B0004020202020204" pitchFamily="34" charset="0"/>
              </a:rPr>
              <a:t>n </a:t>
            </a:r>
            <a:r>
              <a:rPr lang="en-US" sz="2500" b="1" i="0" u="none" strike="noStrike">
                <a:solidFill>
                  <a:srgbClr val="000000"/>
                </a:solidFill>
                <a:effectLst/>
                <a:latin typeface="Aptos" panose="020B0004020202020204" pitchFamily="34" charset="0"/>
              </a:rPr>
              <a:t>Daerah Provinsi</a:t>
            </a:r>
            <a:r>
              <a:rPr lang="en-US" sz="2500"/>
              <a:t> </a:t>
            </a:r>
          </a:p>
        </p:txBody>
      </p:sp>
      <p:sp>
        <p:nvSpPr>
          <p:cNvPr id="14" name="TextBox 13">
            <a:extLst>
              <a:ext uri="{FF2B5EF4-FFF2-40B4-BE49-F238E27FC236}">
                <a16:creationId xmlns:a16="http://schemas.microsoft.com/office/drawing/2014/main" id="{78389A82-70A9-C1B5-7234-11951B633A63}"/>
              </a:ext>
            </a:extLst>
          </p:cNvPr>
          <p:cNvSpPr txBox="1"/>
          <p:nvPr/>
        </p:nvSpPr>
        <p:spPr>
          <a:xfrm>
            <a:off x="1641985" y="4112618"/>
            <a:ext cx="10023989" cy="861774"/>
          </a:xfrm>
          <a:prstGeom prst="rect">
            <a:avLst/>
          </a:prstGeom>
          <a:noFill/>
        </p:spPr>
        <p:txBody>
          <a:bodyPr wrap="square">
            <a:spAutoFit/>
          </a:bodyPr>
          <a:lstStyle/>
          <a:p>
            <a:r>
              <a:rPr lang="en-US" sz="2500" b="1" i="0" u="none" strike="noStrike">
                <a:solidFill>
                  <a:srgbClr val="000000"/>
                </a:solidFill>
                <a:effectLst/>
                <a:latin typeface="Aptos" panose="020B0004020202020204" pitchFamily="34" charset="0"/>
              </a:rPr>
              <a:t> 1.03.11.1.03 </a:t>
            </a:r>
            <a:r>
              <a:rPr lang="en-US" sz="2500"/>
              <a:t> </a:t>
            </a:r>
            <a:r>
              <a:rPr lang="en-US" sz="2500" b="1" i="0" u="none" strike="noStrike">
                <a:solidFill>
                  <a:srgbClr val="000000"/>
                </a:solidFill>
                <a:effectLst/>
                <a:latin typeface="Aptos" panose="020B0004020202020204" pitchFamily="34" charset="0"/>
              </a:rPr>
              <a:t>Kebijakan Khusus terhadap Penyelenggaraan Jasa Konstruksi</a:t>
            </a:r>
            <a:r>
              <a:rPr lang="en-US" sz="2500"/>
              <a:t> </a:t>
            </a:r>
          </a:p>
        </p:txBody>
      </p:sp>
      <p:pic>
        <p:nvPicPr>
          <p:cNvPr id="17" name="Picture 16">
            <a:extLst>
              <a:ext uri="{FF2B5EF4-FFF2-40B4-BE49-F238E27FC236}">
                <a16:creationId xmlns:a16="http://schemas.microsoft.com/office/drawing/2014/main" id="{99E26819-A99E-B2DE-385B-BC05D892CB7C}"/>
              </a:ext>
            </a:extLst>
          </p:cNvPr>
          <p:cNvPicPr>
            <a:picLocks noChangeAspect="1"/>
          </p:cNvPicPr>
          <p:nvPr/>
        </p:nvPicPr>
        <p:blipFill>
          <a:blip r:embed="rId2"/>
          <a:stretch>
            <a:fillRect/>
          </a:stretch>
        </p:blipFill>
        <p:spPr>
          <a:xfrm>
            <a:off x="8660969" y="620470"/>
            <a:ext cx="3078747" cy="876376"/>
          </a:xfrm>
          <a:prstGeom prst="rect">
            <a:avLst/>
          </a:prstGeom>
        </p:spPr>
      </p:pic>
    </p:spTree>
    <p:extLst>
      <p:ext uri="{BB962C8B-B14F-4D97-AF65-F5344CB8AC3E}">
        <p14:creationId xmlns:p14="http://schemas.microsoft.com/office/powerpoint/2010/main" val="2032758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FC9AD-7028-7C54-A34E-D6F0244980DA}"/>
              </a:ext>
            </a:extLst>
          </p:cNvPr>
          <p:cNvPicPr>
            <a:picLocks noChangeAspect="1"/>
          </p:cNvPicPr>
          <p:nvPr/>
        </p:nvPicPr>
        <p:blipFill>
          <a:blip r:embed="rId2"/>
          <a:stretch>
            <a:fillRect/>
          </a:stretch>
        </p:blipFill>
        <p:spPr>
          <a:xfrm>
            <a:off x="491108" y="688413"/>
            <a:ext cx="11209783" cy="4637295"/>
          </a:xfrm>
          <a:prstGeom prst="rect">
            <a:avLst/>
          </a:prstGeom>
        </p:spPr>
      </p:pic>
    </p:spTree>
    <p:extLst>
      <p:ext uri="{BB962C8B-B14F-4D97-AF65-F5344CB8AC3E}">
        <p14:creationId xmlns:p14="http://schemas.microsoft.com/office/powerpoint/2010/main" val="3195444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EFD87-0A33-EF78-BEDA-EB68AF5F08E4}"/>
              </a:ext>
            </a:extLst>
          </p:cNvPr>
          <p:cNvPicPr>
            <a:picLocks noChangeAspect="1"/>
          </p:cNvPicPr>
          <p:nvPr/>
        </p:nvPicPr>
        <p:blipFill>
          <a:blip r:embed="rId2"/>
          <a:stretch>
            <a:fillRect/>
          </a:stretch>
        </p:blipFill>
        <p:spPr>
          <a:xfrm>
            <a:off x="79248" y="1241203"/>
            <a:ext cx="11895851" cy="2743438"/>
          </a:xfrm>
          <a:prstGeom prst="rect">
            <a:avLst/>
          </a:prstGeom>
        </p:spPr>
      </p:pic>
    </p:spTree>
    <p:extLst>
      <p:ext uri="{BB962C8B-B14F-4D97-AF65-F5344CB8AC3E}">
        <p14:creationId xmlns:p14="http://schemas.microsoft.com/office/powerpoint/2010/main" val="2352027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317D16-C09D-42C6-0E5F-492932AE811E}"/>
              </a:ext>
            </a:extLst>
          </p:cNvPr>
          <p:cNvPicPr>
            <a:picLocks noChangeAspect="1"/>
          </p:cNvPicPr>
          <p:nvPr/>
        </p:nvPicPr>
        <p:blipFill>
          <a:blip r:embed="rId2"/>
          <a:stretch>
            <a:fillRect/>
          </a:stretch>
        </p:blipFill>
        <p:spPr>
          <a:xfrm>
            <a:off x="0" y="1270217"/>
            <a:ext cx="11888230" cy="4122777"/>
          </a:xfrm>
          <a:prstGeom prst="rect">
            <a:avLst/>
          </a:prstGeom>
        </p:spPr>
      </p:pic>
    </p:spTree>
    <p:extLst>
      <p:ext uri="{BB962C8B-B14F-4D97-AF65-F5344CB8AC3E}">
        <p14:creationId xmlns:p14="http://schemas.microsoft.com/office/powerpoint/2010/main" val="64823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sp>
        <p:nvSpPr>
          <p:cNvPr id="9" name="TextBox 8"/>
          <p:cNvSpPr txBox="1"/>
          <p:nvPr/>
        </p:nvSpPr>
        <p:spPr>
          <a:xfrm>
            <a:off x="417338" y="2590314"/>
            <a:ext cx="11553826" cy="784812"/>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500" b="1" dirty="0">
                <a:solidFill>
                  <a:schemeClr val="accent5">
                    <a:lumMod val="75000"/>
                  </a:schemeClr>
                </a:solidFill>
                <a:effectLst>
                  <a:reflection blurRad="6350" stA="50000" endA="300" endPos="50000" dist="60007" dir="5400000" sy="-100000" algn="bl" rotWithShape="0"/>
                </a:effectLst>
                <a:latin typeface="Century Gothic" panose="020B0502020202020204" pitchFamily="34" charset="0"/>
                <a:ea typeface="Open Sans"/>
                <a:cs typeface="Open Sans"/>
                <a:sym typeface="Open Sans Semibold"/>
              </a:rPr>
              <a:t>DASAR HUKUM</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703882" y="139523"/>
            <a:ext cx="9144000" cy="654710"/>
          </a:xfrm>
        </p:spPr>
        <p:txBody>
          <a:bodyPr>
            <a:noAutofit/>
          </a:bodyPr>
          <a:lstStyle/>
          <a:p>
            <a:r>
              <a:rPr lang="en-US" sz="2500" b="1">
                <a:solidFill>
                  <a:srgbClr val="000000"/>
                </a:solidFill>
                <a:latin typeface="Arial" panose="020B0604020202020204" pitchFamily="34" charset="0"/>
              </a:rPr>
              <a:t>CASCADING PERANGKAT DAERAH</a:t>
            </a: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23121B7E-507B-6A10-BF36-DBA0EA1B9561}"/>
              </a:ext>
            </a:extLst>
          </p:cNvPr>
          <p:cNvPicPr>
            <a:picLocks noChangeAspect="1"/>
          </p:cNvPicPr>
          <p:nvPr/>
        </p:nvPicPr>
        <p:blipFill>
          <a:blip r:embed="rId4"/>
          <a:stretch>
            <a:fillRect/>
          </a:stretch>
        </p:blipFill>
        <p:spPr>
          <a:xfrm>
            <a:off x="518253" y="845596"/>
            <a:ext cx="10720554" cy="5754709"/>
          </a:xfrm>
          <a:prstGeom prst="rect">
            <a:avLst/>
          </a:prstGeom>
        </p:spPr>
      </p:pic>
      <p:sp>
        <p:nvSpPr>
          <p:cNvPr id="9" name="Rectangle 8">
            <a:extLst>
              <a:ext uri="{FF2B5EF4-FFF2-40B4-BE49-F238E27FC236}">
                <a16:creationId xmlns:a16="http://schemas.microsoft.com/office/drawing/2014/main" id="{CD276D7C-369D-ED3B-6792-D7D33A449EF8}"/>
              </a:ext>
            </a:extLst>
          </p:cNvPr>
          <p:cNvSpPr/>
          <p:nvPr/>
        </p:nvSpPr>
        <p:spPr>
          <a:xfrm>
            <a:off x="1089498" y="4649821"/>
            <a:ext cx="9465013" cy="5058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spTree>
    <p:extLst>
      <p:ext uri="{BB962C8B-B14F-4D97-AF65-F5344CB8AC3E}">
        <p14:creationId xmlns:p14="http://schemas.microsoft.com/office/powerpoint/2010/main" val="1930974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graphicFrame>
        <p:nvGraphicFramePr>
          <p:cNvPr id="10" name="Table 9">
            <a:extLst>
              <a:ext uri="{FF2B5EF4-FFF2-40B4-BE49-F238E27FC236}">
                <a16:creationId xmlns:a16="http://schemas.microsoft.com/office/drawing/2014/main" id="{F360E3EB-EF62-598B-6F98-2A6E3D35383B}"/>
              </a:ext>
            </a:extLst>
          </p:cNvPr>
          <p:cNvGraphicFramePr>
            <a:graphicFrameLocks noGrp="1"/>
          </p:cNvGraphicFramePr>
          <p:nvPr/>
        </p:nvGraphicFramePr>
        <p:xfrm>
          <a:off x="291830" y="428017"/>
          <a:ext cx="11442973" cy="6342014"/>
        </p:xfrm>
        <a:graphic>
          <a:graphicData uri="http://schemas.openxmlformats.org/drawingml/2006/table">
            <a:tbl>
              <a:tblPr/>
              <a:tblGrid>
                <a:gridCol w="872504">
                  <a:extLst>
                    <a:ext uri="{9D8B030D-6E8A-4147-A177-3AD203B41FA5}">
                      <a16:colId xmlns:a16="http://schemas.microsoft.com/office/drawing/2014/main" val="405980806"/>
                    </a:ext>
                  </a:extLst>
                </a:gridCol>
                <a:gridCol w="1832885">
                  <a:extLst>
                    <a:ext uri="{9D8B030D-6E8A-4147-A177-3AD203B41FA5}">
                      <a16:colId xmlns:a16="http://schemas.microsoft.com/office/drawing/2014/main" val="1590912022"/>
                    </a:ext>
                  </a:extLst>
                </a:gridCol>
                <a:gridCol w="2008641">
                  <a:extLst>
                    <a:ext uri="{9D8B030D-6E8A-4147-A177-3AD203B41FA5}">
                      <a16:colId xmlns:a16="http://schemas.microsoft.com/office/drawing/2014/main" val="1297738636"/>
                    </a:ext>
                  </a:extLst>
                </a:gridCol>
                <a:gridCol w="828564">
                  <a:extLst>
                    <a:ext uri="{9D8B030D-6E8A-4147-A177-3AD203B41FA5}">
                      <a16:colId xmlns:a16="http://schemas.microsoft.com/office/drawing/2014/main" val="874468322"/>
                    </a:ext>
                  </a:extLst>
                </a:gridCol>
                <a:gridCol w="828564">
                  <a:extLst>
                    <a:ext uri="{9D8B030D-6E8A-4147-A177-3AD203B41FA5}">
                      <a16:colId xmlns:a16="http://schemas.microsoft.com/office/drawing/2014/main" val="1866718724"/>
                    </a:ext>
                  </a:extLst>
                </a:gridCol>
                <a:gridCol w="778348">
                  <a:extLst>
                    <a:ext uri="{9D8B030D-6E8A-4147-A177-3AD203B41FA5}">
                      <a16:colId xmlns:a16="http://schemas.microsoft.com/office/drawing/2014/main" val="3156786008"/>
                    </a:ext>
                  </a:extLst>
                </a:gridCol>
                <a:gridCol w="477052">
                  <a:extLst>
                    <a:ext uri="{9D8B030D-6E8A-4147-A177-3AD203B41FA5}">
                      <a16:colId xmlns:a16="http://schemas.microsoft.com/office/drawing/2014/main" val="1908367506"/>
                    </a:ext>
                  </a:extLst>
                </a:gridCol>
                <a:gridCol w="778348">
                  <a:extLst>
                    <a:ext uri="{9D8B030D-6E8A-4147-A177-3AD203B41FA5}">
                      <a16:colId xmlns:a16="http://schemas.microsoft.com/office/drawing/2014/main" val="1043147879"/>
                    </a:ext>
                  </a:extLst>
                </a:gridCol>
                <a:gridCol w="797179">
                  <a:extLst>
                    <a:ext uri="{9D8B030D-6E8A-4147-A177-3AD203B41FA5}">
                      <a16:colId xmlns:a16="http://schemas.microsoft.com/office/drawing/2014/main" val="32084108"/>
                    </a:ext>
                  </a:extLst>
                </a:gridCol>
                <a:gridCol w="615145">
                  <a:extLst>
                    <a:ext uri="{9D8B030D-6E8A-4147-A177-3AD203B41FA5}">
                      <a16:colId xmlns:a16="http://schemas.microsoft.com/office/drawing/2014/main" val="1394982840"/>
                    </a:ext>
                  </a:extLst>
                </a:gridCol>
                <a:gridCol w="797179">
                  <a:extLst>
                    <a:ext uri="{9D8B030D-6E8A-4147-A177-3AD203B41FA5}">
                      <a16:colId xmlns:a16="http://schemas.microsoft.com/office/drawing/2014/main" val="4269652153"/>
                    </a:ext>
                  </a:extLst>
                </a:gridCol>
                <a:gridCol w="351512">
                  <a:extLst>
                    <a:ext uri="{9D8B030D-6E8A-4147-A177-3AD203B41FA5}">
                      <a16:colId xmlns:a16="http://schemas.microsoft.com/office/drawing/2014/main" val="951888580"/>
                    </a:ext>
                  </a:extLst>
                </a:gridCol>
                <a:gridCol w="477052">
                  <a:extLst>
                    <a:ext uri="{9D8B030D-6E8A-4147-A177-3AD203B41FA5}">
                      <a16:colId xmlns:a16="http://schemas.microsoft.com/office/drawing/2014/main" val="713279476"/>
                    </a:ext>
                  </a:extLst>
                </a:gridCol>
              </a:tblGrid>
              <a:tr h="200288">
                <a:tc rowSpan="2">
                  <a:txBody>
                    <a:bodyPr/>
                    <a:lstStyle/>
                    <a:p>
                      <a:pPr algn="ctr" fontAlgn="ctr"/>
                      <a:r>
                        <a:rPr lang="en-US" sz="700" b="1" i="0" u="none" strike="noStrike">
                          <a:solidFill>
                            <a:srgbClr val="000000"/>
                          </a:solidFill>
                          <a:effectLst/>
                          <a:latin typeface="Arial" panose="020B0604020202020204" pitchFamily="34" charset="0"/>
                        </a:rPr>
                        <a:t>KODE REKENING</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rowSpan="2">
                  <a:txBody>
                    <a:bodyPr/>
                    <a:lstStyle/>
                    <a:p>
                      <a:pPr algn="ctr" fontAlgn="ctr"/>
                      <a:r>
                        <a:rPr lang="en-US" sz="700" b="1" i="0" u="none" strike="noStrike">
                          <a:solidFill>
                            <a:srgbClr val="000000"/>
                          </a:solidFill>
                          <a:effectLst/>
                          <a:latin typeface="Arial" panose="020B0604020202020204" pitchFamily="34" charset="0"/>
                        </a:rPr>
                        <a:t>PROGRAM / KEGIATAN / SUB KEGIATAN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rowSpan="2">
                  <a:txBody>
                    <a:bodyPr/>
                    <a:lstStyle/>
                    <a:p>
                      <a:pPr algn="ct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a:txBody>
                    <a:bodyPr/>
                    <a:lstStyle/>
                    <a:p>
                      <a:pPr algn="ctr" fontAlgn="ctr"/>
                      <a:r>
                        <a:rPr lang="en-US" sz="700" b="1" i="0" u="none" strike="noStrike">
                          <a:solidFill>
                            <a:srgbClr val="000000"/>
                          </a:solidFill>
                          <a:effectLst/>
                          <a:latin typeface="Arial" panose="020B0604020202020204" pitchFamily="34" charset="0"/>
                        </a:rPr>
                        <a:t>Tahun 2023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496B0"/>
                    </a:solidFill>
                  </a:tcPr>
                </a:tc>
                <a:tc gridSpan="3">
                  <a:txBody>
                    <a:bodyPr/>
                    <a:lstStyle/>
                    <a:p>
                      <a:pPr algn="ctr" fontAlgn="ctr"/>
                      <a:r>
                        <a:rPr lang="en-US" sz="700" b="1" i="0" u="none" strike="noStrike">
                          <a:solidFill>
                            <a:srgbClr val="000000"/>
                          </a:solidFill>
                          <a:effectLst/>
                          <a:latin typeface="Arial" panose="020B0604020202020204" pitchFamily="34" charset="0"/>
                        </a:rPr>
                        <a:t>TAHUN 2024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496B0"/>
                    </a:solidFill>
                  </a:tcPr>
                </a:tc>
                <a:tc hMerge="1">
                  <a:txBody>
                    <a:bodyPr/>
                    <a:lstStyle/>
                    <a:p>
                      <a:endParaRPr lang="en-US"/>
                    </a:p>
                  </a:txBody>
                  <a:tcPr/>
                </a:tc>
                <a:tc hMerge="1">
                  <a:txBody>
                    <a:bodyPr/>
                    <a:lstStyle/>
                    <a:p>
                      <a:endParaRPr lang="en-US"/>
                    </a:p>
                  </a:txBody>
                  <a:tcPr/>
                </a:tc>
                <a:tc gridSpan="3">
                  <a:txBody>
                    <a:bodyPr/>
                    <a:lstStyle/>
                    <a:p>
                      <a:pPr algn="ctr" fontAlgn="ctr"/>
                      <a:r>
                        <a:rPr lang="en-US" sz="700" b="1" i="0" u="none" strike="noStrike">
                          <a:solidFill>
                            <a:srgbClr val="000000"/>
                          </a:solidFill>
                          <a:effectLst/>
                          <a:latin typeface="Arial" panose="020B0604020202020204" pitchFamily="34" charset="0"/>
                        </a:rPr>
                        <a:t>TAHUN 2025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496B0"/>
                    </a:solidFill>
                  </a:tcPr>
                </a:tc>
                <a:tc hMerge="1">
                  <a:txBody>
                    <a:bodyPr/>
                    <a:lstStyle/>
                    <a:p>
                      <a:endParaRPr lang="en-US"/>
                    </a:p>
                  </a:txBody>
                  <a:tcPr/>
                </a:tc>
                <a:tc hMerge="1">
                  <a:txBody>
                    <a:bodyPr/>
                    <a:lstStyle/>
                    <a:p>
                      <a:endParaRPr lang="en-US"/>
                    </a:p>
                  </a:txBody>
                  <a:tcPr/>
                </a:tc>
                <a:tc gridSpan="3">
                  <a:txBody>
                    <a:bodyPr/>
                    <a:lstStyle/>
                    <a:p>
                      <a:pPr algn="ctr" fontAlgn="ctr"/>
                      <a:r>
                        <a:rPr lang="en-US" sz="700" b="1" i="0" u="none" strike="noStrike">
                          <a:solidFill>
                            <a:srgbClr val="000000"/>
                          </a:solidFill>
                          <a:effectLst/>
                          <a:latin typeface="Arial" panose="020B0604020202020204" pitchFamily="34" charset="0"/>
                        </a:rPr>
                        <a:t>TAHUN 2026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496B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8066431"/>
                  </a:ext>
                </a:extLst>
              </a:tr>
              <a:tr h="8011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700" b="1" i="0" u="none" strike="noStrike">
                          <a:solidFill>
                            <a:srgbClr val="000000"/>
                          </a:solidFill>
                          <a:effectLst/>
                          <a:latin typeface="Arial" panose="020B0604020202020204" pitchFamily="34" charset="0"/>
                        </a:rPr>
                        <a:t>CAPAIAN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a:txBody>
                    <a:bodyPr/>
                    <a:lstStyle/>
                    <a:p>
                      <a:pPr algn="ctr" fontAlgn="ctr"/>
                      <a:r>
                        <a:rPr lang="en-US" sz="700" b="1" i="0" u="none" strike="noStrike">
                          <a:solidFill>
                            <a:srgbClr val="000000"/>
                          </a:solidFill>
                          <a:effectLst/>
                          <a:latin typeface="Arial" panose="020B0604020202020204" pitchFamily="34" charset="0"/>
                        </a:rPr>
                        <a:t>PAGU</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gridSpan="2">
                  <a:txBody>
                    <a:bodyPr/>
                    <a:lstStyle/>
                    <a:p>
                      <a:pPr algn="ctr" fontAlgn="ctr"/>
                      <a:r>
                        <a:rPr lang="en-US" sz="700" b="1" i="0" u="none" strike="noStrike">
                          <a:solidFill>
                            <a:srgbClr val="000000"/>
                          </a:solidFill>
                          <a:effectLst/>
                          <a:latin typeface="Arial" panose="020B0604020202020204" pitchFamily="34" charset="0"/>
                        </a:rPr>
                        <a:t>CAPAIAN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hMerge="1">
                  <a:txBody>
                    <a:bodyPr/>
                    <a:lstStyle/>
                    <a:p>
                      <a:endParaRPr lang="en-US"/>
                    </a:p>
                  </a:txBody>
                  <a:tcPr/>
                </a:tc>
                <a:tc>
                  <a:txBody>
                    <a:bodyPr/>
                    <a:lstStyle/>
                    <a:p>
                      <a:pPr algn="ctr" fontAlgn="ctr"/>
                      <a:r>
                        <a:rPr lang="en-US" sz="700" b="1" i="0" u="none" strike="noStrike">
                          <a:solidFill>
                            <a:srgbClr val="000000"/>
                          </a:solidFill>
                          <a:effectLst/>
                          <a:latin typeface="Arial" panose="020B0604020202020204" pitchFamily="34" charset="0"/>
                        </a:rPr>
                        <a:t>PAGU</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gridSpan="2">
                  <a:txBody>
                    <a:bodyPr/>
                    <a:lstStyle/>
                    <a:p>
                      <a:pPr algn="ctr" fontAlgn="ctr"/>
                      <a:r>
                        <a:rPr lang="en-US" sz="700" b="1" i="0" u="none" strike="noStrike">
                          <a:solidFill>
                            <a:srgbClr val="000000"/>
                          </a:solidFill>
                          <a:effectLst/>
                          <a:latin typeface="Arial" panose="020B0604020202020204" pitchFamily="34" charset="0"/>
                        </a:rPr>
                        <a:t>CAPAIAN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hMerge="1">
                  <a:txBody>
                    <a:bodyPr/>
                    <a:lstStyle/>
                    <a:p>
                      <a:endParaRPr lang="en-US"/>
                    </a:p>
                  </a:txBody>
                  <a:tcPr/>
                </a:tc>
                <a:tc>
                  <a:txBody>
                    <a:bodyPr/>
                    <a:lstStyle/>
                    <a:p>
                      <a:pPr algn="ctr" fontAlgn="ctr"/>
                      <a:r>
                        <a:rPr lang="en-US" sz="700" b="1" i="0" u="none" strike="noStrike">
                          <a:solidFill>
                            <a:srgbClr val="000000"/>
                          </a:solidFill>
                          <a:effectLst/>
                          <a:latin typeface="Arial" panose="020B0604020202020204" pitchFamily="34" charset="0"/>
                        </a:rPr>
                        <a:t>PAGU</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gridSpan="2">
                  <a:txBody>
                    <a:bodyPr/>
                    <a:lstStyle/>
                    <a:p>
                      <a:pPr algn="ctr" fontAlgn="ctr"/>
                      <a:r>
                        <a:rPr lang="en-US" sz="700" b="1" i="0" u="none" strike="noStrike">
                          <a:solidFill>
                            <a:srgbClr val="000000"/>
                          </a:solidFill>
                          <a:effectLst/>
                          <a:latin typeface="Arial" panose="020B0604020202020204" pitchFamily="34" charset="0"/>
                        </a:rPr>
                        <a:t>CAPAIAN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8496B0"/>
                    </a:solidFill>
                  </a:tcPr>
                </a:tc>
                <a:tc hMerge="1">
                  <a:txBody>
                    <a:bodyPr/>
                    <a:lstStyle/>
                    <a:p>
                      <a:endParaRPr lang="en-US"/>
                    </a:p>
                  </a:txBody>
                  <a:tcPr/>
                </a:tc>
                <a:extLst>
                  <a:ext uri="{0D108BD9-81ED-4DB2-BD59-A6C34878D82A}">
                    <a16:rowId xmlns:a16="http://schemas.microsoft.com/office/drawing/2014/main" val="193631470"/>
                  </a:ext>
                </a:extLst>
              </a:tr>
              <a:tr h="220318">
                <a:tc>
                  <a:txBody>
                    <a:bodyPr/>
                    <a:lstStyle/>
                    <a:p>
                      <a:pPr algn="l" fontAlgn="ctr"/>
                      <a:r>
                        <a:rPr lang="en-US" sz="700" b="0" i="0" u="none" strike="noStrike">
                          <a:solidFill>
                            <a:srgbClr val="000000"/>
                          </a:solidFill>
                          <a:effectLst/>
                          <a:latin typeface="Calibri" panose="020F0502020204030204" pitchFamily="34" charset="0"/>
                        </a:rPr>
                        <a:t>1.03.11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l" fontAlgn="ctr"/>
                      <a:r>
                        <a:rPr lang="en-US" sz="700" b="0" i="0" u="none" strike="noStrike">
                          <a:solidFill>
                            <a:srgbClr val="000000"/>
                          </a:solidFill>
                          <a:effectLst/>
                          <a:latin typeface="Calibri" panose="020F0502020204030204" pitchFamily="34" charset="0"/>
                        </a:rPr>
                        <a:t>PROGRAM PENGEMBANGAN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l" fontAlgn="ctr"/>
                      <a:r>
                        <a:rPr lang="fi-FI" sz="700" b="1" i="0" u="none" strike="noStrike">
                          <a:solidFill>
                            <a:srgbClr val="000000"/>
                          </a:solidFill>
                          <a:effectLst/>
                          <a:latin typeface="Arimo"/>
                        </a:rPr>
                        <a:t>Capaian sertifikasi tenaga kerja konstruksi kualifikasi ahli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r" fontAlgn="ctr"/>
                      <a:r>
                        <a:rPr lang="en-US" sz="700" b="1" i="0" u="none" strike="noStrike">
                          <a:solidFill>
                            <a:srgbClr val="000000"/>
                          </a:solidFill>
                          <a:effectLst/>
                          <a:latin typeface="Arial" panose="020B0604020202020204" pitchFamily="34" charset="0"/>
                        </a:rPr>
                        <a:t>                         55.19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r" fontAlgn="ctr"/>
                      <a:r>
                        <a:rPr lang="en-US" sz="700" b="0" i="0" u="none" strike="noStrike">
                          <a:solidFill>
                            <a:srgbClr val="000000"/>
                          </a:solidFill>
                          <a:effectLst/>
                          <a:latin typeface="Calibri" panose="020F0502020204030204" pitchFamily="34" charset="0"/>
                        </a:rPr>
                        <a:t>         21,500,000,000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r" fontAlgn="ctr"/>
                      <a:r>
                        <a:rPr lang="en-US" sz="700" b="1" i="0" u="none" strike="noStrike">
                          <a:solidFill>
                            <a:srgbClr val="FF0000"/>
                          </a:solidFill>
                          <a:effectLst/>
                          <a:latin typeface="Arial" panose="020B0604020202020204" pitchFamily="34" charset="0"/>
                        </a:rPr>
                        <a:t>      57.64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ctr"/>
                      <a:r>
                        <a:rPr lang="en-US" sz="700" b="1"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r" fontAlgn="ctr"/>
                      <a:r>
                        <a:rPr lang="en-US" sz="700" b="0" i="0" u="none" strike="noStrike">
                          <a:solidFill>
                            <a:srgbClr val="000000"/>
                          </a:solidFill>
                          <a:effectLst/>
                          <a:latin typeface="Calibri" panose="020F0502020204030204" pitchFamily="34" charset="0"/>
                        </a:rPr>
                        <a:t>       24,993,000,000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r" fontAlgn="ctr"/>
                      <a:r>
                        <a:rPr lang="en-US" sz="700" b="1" i="0" u="none" strike="noStrike">
                          <a:solidFill>
                            <a:srgbClr val="FF0000"/>
                          </a:solidFill>
                          <a:effectLst/>
                          <a:latin typeface="Arial" panose="020B0604020202020204" pitchFamily="34" charset="0"/>
                        </a:rPr>
                        <a:t>    60.16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ctr"/>
                      <a:r>
                        <a:rPr lang="en-US" sz="700" b="1"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r" fontAlgn="ctr"/>
                      <a:r>
                        <a:rPr lang="en-US" sz="700" b="0" i="0" u="none" strike="noStrike">
                          <a:solidFill>
                            <a:srgbClr val="000000"/>
                          </a:solidFill>
                          <a:effectLst/>
                          <a:latin typeface="Calibri" panose="020F0502020204030204" pitchFamily="34" charset="0"/>
                        </a:rPr>
                        <a:t>        25,055,000,000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8D08D"/>
                    </a:solidFill>
                  </a:tcPr>
                </a:tc>
                <a:tc>
                  <a:txBody>
                    <a:bodyPr/>
                    <a:lstStyle/>
                    <a:p>
                      <a:pPr algn="r" fontAlgn="ctr"/>
                      <a:r>
                        <a:rPr lang="en-US" sz="700" b="1" i="0" u="none" strike="noStrike">
                          <a:solidFill>
                            <a:srgbClr val="FF0000"/>
                          </a:solidFill>
                          <a:effectLst/>
                          <a:latin typeface="Arial" panose="020B0604020202020204" pitchFamily="34" charset="0"/>
                        </a:rPr>
                        <a:t>    62.62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l" fontAlgn="ctr"/>
                      <a:r>
                        <a:rPr lang="en-US" sz="700" b="1" i="0" u="none" strike="noStrike">
                          <a:solidFill>
                            <a:srgbClr val="000000"/>
                          </a:solidFill>
                          <a:effectLst/>
                          <a:latin typeface="Arial" panose="020B06040202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A8D08D"/>
                    </a:solidFill>
                  </a:tcPr>
                </a:tc>
                <a:extLst>
                  <a:ext uri="{0D108BD9-81ED-4DB2-BD59-A6C34878D82A}">
                    <a16:rowId xmlns:a16="http://schemas.microsoft.com/office/drawing/2014/main" val="2697361544"/>
                  </a:ext>
                </a:extLst>
              </a:tr>
              <a:tr h="220318">
                <a:tc>
                  <a:txBody>
                    <a:bodyPr/>
                    <a:lstStyle/>
                    <a:p>
                      <a:pPr algn="l" fontAlgn="ctr"/>
                      <a:r>
                        <a:rPr lang="en-US" sz="700" b="1" i="0" u="none" strike="noStrike">
                          <a:solidFill>
                            <a:srgbClr val="000000"/>
                          </a:solidFill>
                          <a:effectLst/>
                          <a:latin typeface="Arial" panose="020B0604020202020204" pitchFamily="34" charset="0"/>
                        </a:rPr>
                        <a:t>1.03.11.1.01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fi-FI" sz="700" b="1" i="0" u="none" strike="noStrike">
                          <a:solidFill>
                            <a:srgbClr val="000000"/>
                          </a:solidFill>
                          <a:effectLst/>
                          <a:latin typeface="Arial" panose="020B0604020202020204" pitchFamily="34" charset="0"/>
                        </a:rPr>
                        <a:t>Penyelenggaraan Pelatihan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mo"/>
                        </a:rPr>
                        <a:t>Jumlah  tenaga kerja konstruksi kualifikasi ahli yang bersertifikat (Orang)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r" fontAlgn="ctr"/>
                      <a:r>
                        <a:rPr lang="en-US" sz="7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r" fontAlgn="ctr"/>
                      <a:r>
                        <a:rPr lang="en-US" sz="700" b="1" i="0" u="none" strike="noStrike">
                          <a:solidFill>
                            <a:srgbClr val="000000"/>
                          </a:solidFill>
                          <a:effectLst/>
                          <a:latin typeface="Arial" panose="020B0604020202020204" pitchFamily="34" charset="0"/>
                        </a:rPr>
                        <a:t>         14,680,000,000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r" fontAlgn="ctr"/>
                      <a:r>
                        <a:rPr lang="en-US" sz="700" b="1" i="0" u="none" strike="noStrike">
                          <a:solidFill>
                            <a:srgbClr val="000000"/>
                          </a:solidFill>
                          <a:effectLst/>
                          <a:latin typeface="Arial" panose="020B0604020202020204" pitchFamily="34" charset="0"/>
                        </a:rPr>
                        <a:t>      1,500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Orang</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r" fontAlgn="ctr"/>
                      <a:r>
                        <a:rPr lang="en-US" sz="700" b="1" i="0" u="none" strike="noStrike">
                          <a:solidFill>
                            <a:srgbClr val="000000"/>
                          </a:solidFill>
                          <a:effectLst/>
                          <a:latin typeface="Arial" panose="020B0604020202020204" pitchFamily="34" charset="0"/>
                        </a:rPr>
                        <a:t>       15,950,000,000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r" fontAlgn="ctr"/>
                      <a:r>
                        <a:rPr lang="en-US" sz="700" b="1" i="0" u="none" strike="noStrike">
                          <a:solidFill>
                            <a:srgbClr val="000000"/>
                          </a:solidFill>
                          <a:effectLst/>
                          <a:latin typeface="Arial" panose="020B0604020202020204" pitchFamily="34" charset="0"/>
                        </a:rPr>
                        <a:t>    1,500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Orang</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r" fontAlgn="ctr"/>
                      <a:r>
                        <a:rPr lang="en-US" sz="700" b="1" i="0" u="none" strike="noStrike">
                          <a:solidFill>
                            <a:srgbClr val="000000"/>
                          </a:solidFill>
                          <a:effectLst/>
                          <a:latin typeface="Arial" panose="020B0604020202020204" pitchFamily="34" charset="0"/>
                        </a:rPr>
                        <a:t>        15,955,000,000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r" fontAlgn="ctr"/>
                      <a:r>
                        <a:rPr lang="en-US" sz="700" b="1" i="0" u="none" strike="noStrike">
                          <a:solidFill>
                            <a:srgbClr val="000000"/>
                          </a:solidFill>
                          <a:effectLst/>
                          <a:latin typeface="Arial" panose="020B0604020202020204" pitchFamily="34" charset="0"/>
                        </a:rPr>
                        <a:t>    1,500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Orang</a:t>
                      </a:r>
                    </a:p>
                  </a:txBody>
                  <a:tcPr marL="0" marR="0" marT="0"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5"/>
                    </a:solidFill>
                  </a:tcPr>
                </a:tc>
                <a:extLst>
                  <a:ext uri="{0D108BD9-81ED-4DB2-BD59-A6C34878D82A}">
                    <a16:rowId xmlns:a16="http://schemas.microsoft.com/office/drawing/2014/main" val="1500659486"/>
                  </a:ext>
                </a:extLst>
              </a:tr>
              <a:tr h="310446">
                <a:tc>
                  <a:txBody>
                    <a:bodyPr/>
                    <a:lstStyle/>
                    <a:p>
                      <a:pPr algn="l" fontAlgn="ctr"/>
                      <a:r>
                        <a:rPr lang="en-US" sz="700" b="1" i="0" u="none" strike="noStrike">
                          <a:solidFill>
                            <a:srgbClr val="000000"/>
                          </a:solidFill>
                          <a:effectLst/>
                          <a:latin typeface="Arimo"/>
                        </a:rPr>
                        <a:t>1.03.11.1.01.01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Penyiapan Training Need Assessment (TNA) Pelatihan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Jumlah Dokumen Perencanaan Pelatihan Tenaga Kerja Konstruksi Kualifikasi Jabatan Ahli (Dokumen)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0511274"/>
                  </a:ext>
                </a:extLst>
              </a:tr>
              <a:tr h="270388">
                <a:tc>
                  <a:txBody>
                    <a:bodyPr/>
                    <a:lstStyle/>
                    <a:p>
                      <a:pPr algn="l" fontAlgn="ctr"/>
                      <a:r>
                        <a:rPr lang="en-US" sz="700" b="1" i="0" u="none" strike="noStrike">
                          <a:solidFill>
                            <a:srgbClr val="000000"/>
                          </a:solidFill>
                          <a:effectLst/>
                          <a:latin typeface="Arimo"/>
                        </a:rPr>
                        <a:t>1.03.11.1.01.02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Penyiapan Instruktur/Assessor/ Penyelenggara Pelatihan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Jumlah Instruktur/Asesor/Pelaksana Pelatihan Tenaga Kerja Konstruksi Kualifikasi Jabatan Ahli (Orang)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1,280,000,000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96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1,600,000,000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120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1,600,000,000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120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0478188"/>
                  </a:ext>
                </a:extLst>
              </a:tr>
              <a:tr h="230330">
                <a:tc>
                  <a:txBody>
                    <a:bodyPr/>
                    <a:lstStyle/>
                    <a:p>
                      <a:pPr algn="l" fontAlgn="ctr"/>
                      <a:r>
                        <a:rPr lang="en-US" sz="700" b="1" i="0" u="none" strike="noStrike">
                          <a:solidFill>
                            <a:srgbClr val="000000"/>
                          </a:solidFill>
                          <a:effectLst/>
                          <a:latin typeface="Arimo"/>
                        </a:rPr>
                        <a:t>1.03.11.1.01.03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Penyiapan SOP Penyelenggaraan Pelatihan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nn-NO" sz="700" b="1" i="0" u="none" strike="noStrike">
                          <a:solidFill>
                            <a:srgbClr val="000000"/>
                          </a:solidFill>
                          <a:effectLst/>
                          <a:latin typeface="Arimo"/>
                        </a:rPr>
                        <a:t>Tersedianya SOP penyelenggaraan TKK kualifikasi jabatan ahli (Dokumen)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2704119"/>
                  </a:ext>
                </a:extLst>
              </a:tr>
              <a:tr h="220318">
                <a:tc>
                  <a:txBody>
                    <a:bodyPr/>
                    <a:lstStyle/>
                    <a:p>
                      <a:pPr algn="l" fontAlgn="ctr"/>
                      <a:r>
                        <a:rPr lang="en-US" sz="700" b="1" i="0" u="none" strike="noStrike">
                          <a:solidFill>
                            <a:srgbClr val="000000"/>
                          </a:solidFill>
                          <a:effectLst/>
                          <a:latin typeface="Arimo"/>
                        </a:rPr>
                        <a:t>1.03.11.1.01.04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fi-FI" sz="700" b="1" i="0" u="none" strike="noStrike">
                          <a:solidFill>
                            <a:srgbClr val="000000"/>
                          </a:solidFill>
                          <a:effectLst/>
                          <a:latin typeface="Arimo"/>
                        </a:rPr>
                        <a:t>Pelaksanaan Pelatihan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Jumlah Tenaga Kerja Konstruksi Kualifikasi Jabatan Ahli yang Mengikuti Pelatihan (Orang)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1,500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1,500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1,500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03338918"/>
                  </a:ext>
                </a:extLst>
              </a:tr>
              <a:tr h="220318">
                <a:tc>
                  <a:txBody>
                    <a:bodyPr/>
                    <a:lstStyle/>
                    <a:p>
                      <a:pPr algn="l" fontAlgn="ctr"/>
                      <a:r>
                        <a:rPr lang="en-US" sz="700" b="1" i="0" u="none" strike="noStrike">
                          <a:solidFill>
                            <a:srgbClr val="000000"/>
                          </a:solidFill>
                          <a:effectLst/>
                          <a:latin typeface="Arimo"/>
                        </a:rPr>
                        <a:t>1.03.11.1.01.05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i-FI" sz="700" b="1" i="0" u="none" strike="noStrike">
                          <a:solidFill>
                            <a:srgbClr val="000000"/>
                          </a:solidFill>
                          <a:effectLst/>
                          <a:latin typeface="Arimo"/>
                        </a:rPr>
                        <a:t>Identifikasi Potensi Kerjasama dan Pemberdayaan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i-FI" sz="700" b="1" i="0" u="none" strike="noStrike">
                          <a:solidFill>
                            <a:srgbClr val="000000"/>
                          </a:solidFill>
                          <a:effectLst/>
                          <a:latin typeface="Arimo"/>
                        </a:rPr>
                        <a:t>Jumlah Identifikasi Potensi Kerja Sama dan Pemberdayaan Jasa Konstruksi (Laporan)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1656034"/>
                  </a:ext>
                </a:extLst>
              </a:tr>
              <a:tr h="220318">
                <a:tc>
                  <a:txBody>
                    <a:bodyPr/>
                    <a:lstStyle/>
                    <a:p>
                      <a:pPr algn="l" fontAlgn="ctr"/>
                      <a:r>
                        <a:rPr lang="en-US" sz="700" b="1" i="0" u="none" strike="noStrike">
                          <a:solidFill>
                            <a:srgbClr val="000000"/>
                          </a:solidFill>
                          <a:effectLst/>
                          <a:latin typeface="Arimo"/>
                        </a:rPr>
                        <a:t>1.03.11.1.01.06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fi-FI" sz="700" b="1" i="0" u="none" strike="noStrike">
                          <a:solidFill>
                            <a:srgbClr val="000000"/>
                          </a:solidFill>
                          <a:effectLst/>
                          <a:latin typeface="Arimo"/>
                        </a:rPr>
                        <a:t>Fasilitasi Sertifikasi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Jumlah Tenaga Kerja Konstruksi Kualifikasi Jabatan Ahli yang Tersertifikasi (Orang)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5,700,000,000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1,500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1,500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n-US" sz="700" b="1" i="0" u="none" strike="noStrike">
                          <a:solidFill>
                            <a:srgbClr val="000000"/>
                          </a:solidFill>
                          <a:effectLst/>
                          <a:latin typeface="Arimo"/>
                        </a:rPr>
                        <a:t>    1,500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94123667"/>
                  </a:ext>
                </a:extLst>
              </a:tr>
              <a:tr h="220318">
                <a:tc>
                  <a:txBody>
                    <a:bodyPr/>
                    <a:lstStyle/>
                    <a:p>
                      <a:pPr algn="l" fontAlgn="ctr"/>
                      <a:r>
                        <a:rPr lang="en-US" sz="700" b="1" i="0" u="none" strike="noStrike">
                          <a:solidFill>
                            <a:srgbClr val="000000"/>
                          </a:solidFill>
                          <a:effectLst/>
                          <a:latin typeface="Arimo"/>
                        </a:rPr>
                        <a:t>1.03.11.1.01.07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i-FI" sz="700" b="1" i="0" u="none" strike="noStrike">
                          <a:solidFill>
                            <a:srgbClr val="000000"/>
                          </a:solidFill>
                          <a:effectLst/>
                          <a:latin typeface="Arimo"/>
                        </a:rPr>
                        <a:t>Pembinaan dan Peningkatan Kapasitas Kelembagaan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Jumlah Peserta yang Mengikuti Peningkatan Kapasitas Kelembagaan Konstruksi (Orang)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400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500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9537892"/>
                  </a:ext>
                </a:extLst>
              </a:tr>
              <a:tr h="353843">
                <a:tc>
                  <a:txBody>
                    <a:bodyPr/>
                    <a:lstStyle/>
                    <a:p>
                      <a:pPr algn="l" fontAlgn="ctr"/>
                      <a:r>
                        <a:rPr lang="en-US" sz="700" b="1" i="0" u="none" strike="noStrike">
                          <a:solidFill>
                            <a:srgbClr val="000000"/>
                          </a:solidFill>
                          <a:effectLst/>
                          <a:latin typeface="Arimo"/>
                        </a:rPr>
                        <a:t>1.03.11.1.01.08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fi-FI" sz="700" b="1" i="0" u="none" strike="noStrike">
                          <a:solidFill>
                            <a:srgbClr val="000000"/>
                          </a:solidFill>
                          <a:effectLst/>
                          <a:latin typeface="Arimo"/>
                        </a:rPr>
                        <a:t>Pemantauan dan Evaluasi Kegiatan Pelatihan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Jumlah Dokumen Hasil Pemantauan dan</a:t>
                      </a:r>
                      <a:br>
                        <a:rPr lang="en-US" sz="700" b="1" i="0" u="none" strike="noStrike">
                          <a:solidFill>
                            <a:srgbClr val="000000"/>
                          </a:solidFill>
                          <a:effectLst/>
                          <a:latin typeface="Arimo"/>
                        </a:rPr>
                      </a:br>
                      <a:r>
                        <a:rPr lang="en-US" sz="700" b="1" i="0" u="none" strike="noStrike">
                          <a:solidFill>
                            <a:srgbClr val="000000"/>
                          </a:solidFill>
                          <a:effectLst/>
                          <a:latin typeface="Arimo"/>
                        </a:rPr>
                        <a:t>Evaluasi Kegiatan Pelatihan Tenaga Kerja Konstruksi Jabatan Ahli (Dokumen)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3647475"/>
                  </a:ext>
                </a:extLst>
              </a:tr>
              <a:tr h="153555">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1021200"/>
                  </a:ext>
                </a:extLst>
              </a:tr>
              <a:tr h="231068">
                <a:tc>
                  <a:txBody>
                    <a:bodyPr/>
                    <a:lstStyle/>
                    <a:p>
                      <a:pPr algn="l" fontAlgn="ctr"/>
                      <a:r>
                        <a:rPr lang="en-US" sz="700" b="1" i="0" u="none" strike="noStrike">
                          <a:solidFill>
                            <a:srgbClr val="000000"/>
                          </a:solidFill>
                          <a:effectLst/>
                          <a:latin typeface="Arial" panose="020B0604020202020204" pitchFamily="34" charset="0"/>
                        </a:rPr>
                        <a:t>1.03.11.1.02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Penyelenggaraan Sistem Informasi Jasa Konstruksi (SIPJAKI) Cakupan Daerah Provinsi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mo"/>
                        </a:rPr>
                        <a:t>Jumlah layanan yang disediakan (Layanan)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750,000,000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1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Layanan</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1,200,000,000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1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Layanan</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1,250,000,000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1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Layanan</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extLst>
                  <a:ext uri="{0D108BD9-81ED-4DB2-BD59-A6C34878D82A}">
                    <a16:rowId xmlns:a16="http://schemas.microsoft.com/office/drawing/2014/main" val="1867143079"/>
                  </a:ext>
                </a:extLst>
              </a:tr>
              <a:tr h="231068">
                <a:tc>
                  <a:txBody>
                    <a:bodyPr/>
                    <a:lstStyle/>
                    <a:p>
                      <a:pPr algn="l" fontAlgn="ctr"/>
                      <a:r>
                        <a:rPr lang="en-US" sz="700" b="1" i="0" u="none" strike="noStrike">
                          <a:solidFill>
                            <a:srgbClr val="000000"/>
                          </a:solidFill>
                          <a:effectLst/>
                          <a:latin typeface="Arimo"/>
                        </a:rPr>
                        <a:t>1.03.11.1.02.01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i-FI" sz="700" b="1" i="0" u="none" strike="noStrike">
                          <a:solidFill>
                            <a:srgbClr val="000000"/>
                          </a:solidFill>
                          <a:effectLst/>
                          <a:latin typeface="Arimo"/>
                        </a:rPr>
                        <a:t>Pengelolaan Operasional Layanan Informasi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Jumlah Laporan Penyelenggaraan Dukungan Manajemen Sistem Informasi Jasa Konstruksi (Laporan)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2710077"/>
                  </a:ext>
                </a:extLst>
              </a:tr>
              <a:tr h="231068">
                <a:tc>
                  <a:txBody>
                    <a:bodyPr/>
                    <a:lstStyle/>
                    <a:p>
                      <a:pPr algn="l" fontAlgn="ctr"/>
                      <a:r>
                        <a:rPr lang="en-US" sz="700" b="1" i="0" u="none" strike="noStrike">
                          <a:solidFill>
                            <a:srgbClr val="000000"/>
                          </a:solidFill>
                          <a:effectLst/>
                          <a:latin typeface="Arimo"/>
                        </a:rPr>
                        <a:t>1.03.11.1.02.02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Penyediaan Perangkat Pendukung Layanan Informasi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Jumlah Data dan Informasi yang Dihasilkan dari Perangkat Pendukung Layanan Informasi Jasa Konstruksi(Aplikasi)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150,000,000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1966577"/>
                  </a:ext>
                </a:extLst>
              </a:tr>
              <a:tr h="220318">
                <a:tc>
                  <a:txBody>
                    <a:bodyPr/>
                    <a:lstStyle/>
                    <a:p>
                      <a:pPr algn="l" fontAlgn="ctr"/>
                      <a:r>
                        <a:rPr lang="en-US" sz="700" b="1" i="0" u="none" strike="noStrike">
                          <a:solidFill>
                            <a:srgbClr val="000000"/>
                          </a:solidFill>
                          <a:effectLst/>
                          <a:latin typeface="Arimo"/>
                        </a:rPr>
                        <a:t>1.03.11.1.02.03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Penyelenggaraan Pelatihan untuk Peningkatan Kapasitas Administrator SIPJAKI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Jumlah Orang yang Mengikuti pembinaan pengelolaan  SIPJAKI (Orang)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60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60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60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1" i="0" u="none" strike="noStrike">
                          <a:solidFill>
                            <a:srgbClr val="000000"/>
                          </a:solidFill>
                          <a:effectLst/>
                          <a:latin typeface="Arimo"/>
                        </a:rPr>
                        <a:t> Orang</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9397455"/>
                  </a:ext>
                </a:extLst>
              </a:tr>
              <a:tr h="231068">
                <a:tc>
                  <a:txBody>
                    <a:bodyPr/>
                    <a:lstStyle/>
                    <a:p>
                      <a:pPr algn="l" fontAlgn="ctr"/>
                      <a:r>
                        <a:rPr lang="en-US" sz="700" b="1" i="0" u="none" strike="noStrike">
                          <a:solidFill>
                            <a:srgbClr val="000000"/>
                          </a:solidFill>
                          <a:effectLst/>
                          <a:latin typeface="Arimo"/>
                        </a:rPr>
                        <a:t>1.03.11.1.02.04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Penyusunan data dan informasi Proyek Bidang PUPR yang dapat Dilaksanakan dengan Skema KPBU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Jumlah Dokumen Hasil Data dan Informasi Proyek Bidang PUPR yang Dapat Dilaksanakan dengan Skema KPBU (Dokumen)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150,000,000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44079271"/>
                  </a:ext>
                </a:extLst>
              </a:tr>
              <a:tr h="220318">
                <a:tc>
                  <a:txBody>
                    <a:bodyPr/>
                    <a:lstStyle/>
                    <a:p>
                      <a:pPr algn="l" fontAlgn="ctr"/>
                      <a:r>
                        <a:rPr lang="en-US" sz="700" b="1" i="0" u="none" strike="noStrike">
                          <a:solidFill>
                            <a:srgbClr val="000000"/>
                          </a:solidFill>
                          <a:effectLst/>
                          <a:latin typeface="Arimo"/>
                        </a:rPr>
                        <a:t>1.03.11.1.02.05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nn-NO" sz="700" b="1" i="0" u="none" strike="noStrike">
                          <a:solidFill>
                            <a:srgbClr val="000000"/>
                          </a:solidFill>
                          <a:effectLst/>
                          <a:latin typeface="Arimo"/>
                        </a:rPr>
                        <a:t>Penyediaan Data dan Informasi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Jumlah Data dan Informasi Jasa Konstruksi cakupan provinsi (Dokumen)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150,000,000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5975983"/>
                  </a:ext>
                </a:extLst>
              </a:tr>
              <a:tr h="143540">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effectLst/>
                          <a:latin typeface="Arimo"/>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7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9062424"/>
                  </a:ext>
                </a:extLst>
              </a:tr>
              <a:tr h="307108">
                <a:tc>
                  <a:txBody>
                    <a:bodyPr/>
                    <a:lstStyle/>
                    <a:p>
                      <a:pPr algn="l" fontAlgn="ctr"/>
                      <a:r>
                        <a:rPr lang="en-US" sz="700" b="1" i="0" u="none" strike="noStrike">
                          <a:solidFill>
                            <a:srgbClr val="000000"/>
                          </a:solidFill>
                          <a:effectLst/>
                          <a:latin typeface="Arial" panose="020B0604020202020204" pitchFamily="34" charset="0"/>
                        </a:rPr>
                        <a:t>1.03.11.1.03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Kebijakan Khusus terhadap Penyelenggaraan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mo"/>
                        </a:rPr>
                        <a:t>Jumlah NSPK yang diterapkan dan pengawasan penyelenggaran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6,070,000,000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2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Dokumen</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7,843,000,000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2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Dokumen</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7,850,000,000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ctr" fontAlgn="ctr"/>
                      <a:r>
                        <a:rPr lang="en-US" sz="700" b="1" i="0" u="none" strike="noStrike">
                          <a:solidFill>
                            <a:srgbClr val="000000"/>
                          </a:solidFill>
                          <a:effectLst/>
                          <a:latin typeface="Arial" panose="020B0604020202020204" pitchFamily="34" charset="0"/>
                        </a:rPr>
                        <a:t>           2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tc>
                  <a:txBody>
                    <a:bodyPr/>
                    <a:lstStyle/>
                    <a:p>
                      <a:pPr algn="l" fontAlgn="ctr"/>
                      <a:r>
                        <a:rPr lang="en-US" sz="700" b="1" i="0" u="none" strike="noStrike">
                          <a:solidFill>
                            <a:srgbClr val="000000"/>
                          </a:solidFill>
                          <a:effectLst/>
                          <a:latin typeface="Arial" panose="020B0604020202020204" pitchFamily="34" charset="0"/>
                        </a:rPr>
                        <a:t> Dokumen</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5"/>
                    </a:solidFill>
                  </a:tcPr>
                </a:tc>
                <a:extLst>
                  <a:ext uri="{0D108BD9-81ED-4DB2-BD59-A6C34878D82A}">
                    <a16:rowId xmlns:a16="http://schemas.microsoft.com/office/drawing/2014/main" val="682034555"/>
                  </a:ext>
                </a:extLst>
              </a:tr>
              <a:tr h="231068">
                <a:tc>
                  <a:txBody>
                    <a:bodyPr/>
                    <a:lstStyle/>
                    <a:p>
                      <a:pPr algn="l" fontAlgn="ctr"/>
                      <a:r>
                        <a:rPr lang="en-US" sz="700" b="1" i="0" u="none" strike="noStrike">
                          <a:solidFill>
                            <a:srgbClr val="000000"/>
                          </a:solidFill>
                          <a:effectLst/>
                          <a:latin typeface="Arimo"/>
                        </a:rPr>
                        <a:t>1.03.11.1.03.01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Penyiapan/Pembuatan NSPK Kebijakan Khusus Penyelenggaraan Jasa Konstruksi sesuai Peraturan Perundang-Undangan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sv-SE" sz="700" b="1" i="0" u="none" strike="noStrike">
                          <a:solidFill>
                            <a:srgbClr val="000000"/>
                          </a:solidFill>
                          <a:effectLst/>
                          <a:latin typeface="Arimo"/>
                        </a:rPr>
                        <a:t>Jumlah NSPK Kebijakan Khusus Penyelenggaraan Jasa Konstruksi Sesuai Peraturan Perundang-Undangan (Dokumen)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3,820,000,000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4,943,000,000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4,950,000,000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Dokumen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71406777"/>
                  </a:ext>
                </a:extLst>
              </a:tr>
              <a:tr h="308091">
                <a:tc>
                  <a:txBody>
                    <a:bodyPr/>
                    <a:lstStyle/>
                    <a:p>
                      <a:pPr algn="l" fontAlgn="ctr"/>
                      <a:r>
                        <a:rPr lang="en-US" sz="700" b="1" i="0" u="none" strike="noStrike">
                          <a:solidFill>
                            <a:srgbClr val="000000"/>
                          </a:solidFill>
                          <a:effectLst/>
                          <a:latin typeface="Arimo"/>
                        </a:rPr>
                        <a:t>1.03.11.1.03.02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Pengawasan dan Evaluasi Tertib Usaha, Tertib Penyelenggaraan, dan Tertib Pemanfaatan Jasa Konstruksi pada APBD Provinsi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Jumlah Laporan Pengawasan dan Evaluasi Tertib Usaha, Tertib Penyelenggaraan, dan Tertib Pemanfaatan Jasa Konstruksi pada APBD Provinsi (Laporan)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1,500,000,000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1,950,000,000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1,950,000,000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60991433"/>
                  </a:ext>
                </a:extLst>
              </a:tr>
              <a:tr h="308091">
                <a:tc>
                  <a:txBody>
                    <a:bodyPr/>
                    <a:lstStyle/>
                    <a:p>
                      <a:pPr algn="l" fontAlgn="ctr"/>
                      <a:r>
                        <a:rPr lang="en-US" sz="700" b="1" i="0" u="none" strike="noStrike">
                          <a:solidFill>
                            <a:srgbClr val="000000"/>
                          </a:solidFill>
                          <a:effectLst/>
                          <a:latin typeface="Arimo"/>
                        </a:rPr>
                        <a:t>1.03.11.1.03.03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Pengawasan dan Evaluasi Tertib Usaha, Tertib Penyelenggaraan, dan Tertib Pemanfaatan Jasa Konstruksi pada Lintas Kabupaten/Kota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Jumlah Laporan Pengawasan dan Evaluasi Tertib Usaha, Tertib Penyelenggaraan, dan Tertib Pemanfaatan Jasa Konstruksi pada Lintas Kab/Kota(Laporan)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750,000,000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950,000,000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sz="700" b="1" i="0" u="none" strike="noStrike">
                          <a:solidFill>
                            <a:srgbClr val="000000"/>
                          </a:solidFill>
                          <a:effectLst/>
                          <a:latin typeface="Arimo"/>
                        </a:rPr>
                        <a:t>             950,000,000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700" b="1" i="0" u="none" strike="noStrike">
                          <a:solidFill>
                            <a:srgbClr val="000000"/>
                          </a:solidFill>
                          <a:effectLst/>
                          <a:latin typeface="Arimo"/>
                        </a:rPr>
                        <a:t>           1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700" b="1" i="0" u="none" strike="noStrike">
                          <a:solidFill>
                            <a:srgbClr val="000000"/>
                          </a:solidFill>
                          <a:effectLst/>
                          <a:latin typeface="Arimo"/>
                        </a:rPr>
                        <a:t> Laporan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12155902"/>
                  </a:ext>
                </a:extLst>
              </a:tr>
            </a:tbl>
          </a:graphicData>
        </a:graphic>
      </p:graphicFrame>
    </p:spTree>
    <p:extLst>
      <p:ext uri="{BB962C8B-B14F-4D97-AF65-F5344CB8AC3E}">
        <p14:creationId xmlns:p14="http://schemas.microsoft.com/office/powerpoint/2010/main" val="3551780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409E8-3929-A4F9-1B80-D6A1FBEB067F}"/>
              </a:ext>
            </a:extLst>
          </p:cNvPr>
          <p:cNvSpPr/>
          <p:nvPr/>
        </p:nvSpPr>
        <p:spPr>
          <a:xfrm>
            <a:off x="-3" y="0"/>
            <a:ext cx="12192000" cy="6858000"/>
          </a:xfrm>
          <a:prstGeom prst="rect">
            <a:avLst/>
          </a:prstGeom>
          <a:solidFill>
            <a:schemeClr val="accent5">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080">
              <a:defRPr/>
            </a:pPr>
            <a:r>
              <a:rPr lang="en-US" sz="1067" b="1" dirty="0">
                <a:solidFill>
                  <a:schemeClr val="bg1"/>
                </a:solidFill>
                <a:latin typeface="Tw Cen MT" pitchFamily="34" charset="0"/>
              </a:rPr>
              <a:t>DINAS PEKERJAAN UMUM PENATAAN RUANG DAN PERUMAHAN RAKYAT</a:t>
            </a:r>
          </a:p>
          <a:p>
            <a:pPr defTabSz="1219080">
              <a:defRPr/>
            </a:pPr>
            <a:r>
              <a:rPr lang="en-US" sz="1067" b="1" dirty="0">
                <a:solidFill>
                  <a:schemeClr val="bg1"/>
                </a:solidFill>
                <a:latin typeface="Tw Cen MT" pitchFamily="34" charset="0"/>
              </a:rPr>
              <a:t>PROVINSI KALIMANTAN TIMUR</a:t>
            </a:r>
          </a:p>
          <a:p>
            <a:pPr defTabSz="1219080">
              <a:defRPr/>
            </a:pPr>
            <a:r>
              <a:rPr lang="en-US" sz="1067" kern="2000" spc="628" dirty="0">
                <a:solidFill>
                  <a:schemeClr val="bg1"/>
                </a:solidFill>
                <a:latin typeface="Tw Cen MT" pitchFamily="34" charset="0"/>
              </a:rPr>
              <a:t>BIDANG BINA KONSTRUKSI</a:t>
            </a:r>
            <a:endParaRPr lang="en-US" sz="1067" spc="187" dirty="0">
              <a:solidFill>
                <a:schemeClr val="bg1"/>
              </a:solidFill>
              <a:latin typeface="Tw Cen MT" pitchFamily="34" charset="0"/>
            </a:endParaRPr>
          </a:p>
        </p:txBody>
      </p:sp>
      <p:sp>
        <p:nvSpPr>
          <p:cNvPr id="9" name="TextBox 8"/>
          <p:cNvSpPr txBox="1"/>
          <p:nvPr/>
        </p:nvSpPr>
        <p:spPr>
          <a:xfrm>
            <a:off x="407611" y="2230391"/>
            <a:ext cx="11553826" cy="2123640"/>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RENCANA PEMBANGUNAN DAERAH (RPD)</a:t>
            </a:r>
          </a:p>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TAHUN 2024-2026</a:t>
            </a:r>
            <a:endParaRPr lang="sv-SE" altLang="en-US" sz="4400" b="1" dirty="0">
              <a:solidFill>
                <a:schemeClr val="bg1"/>
              </a:solidFill>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52561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17C3D-F7FB-A8AD-2F25-B1E8BB4107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A26AFE-3BE6-897A-31B2-EF6CCD28C8AA}"/>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68CDBBD2-F7B3-A8DF-21F5-7F09E1959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01A1A43E-3419-F50D-4116-806C40B9D30B}"/>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9" name="Picture 8">
            <a:extLst>
              <a:ext uri="{FF2B5EF4-FFF2-40B4-BE49-F238E27FC236}">
                <a16:creationId xmlns:a16="http://schemas.microsoft.com/office/drawing/2014/main" id="{8DCF8C8C-9C47-A9EB-C380-4FC21A9B4193}"/>
              </a:ext>
            </a:extLst>
          </p:cNvPr>
          <p:cNvPicPr>
            <a:picLocks noChangeAspect="1"/>
          </p:cNvPicPr>
          <p:nvPr/>
        </p:nvPicPr>
        <p:blipFill>
          <a:blip r:embed="rId4"/>
          <a:stretch>
            <a:fillRect/>
          </a:stretch>
        </p:blipFill>
        <p:spPr>
          <a:xfrm>
            <a:off x="0" y="503457"/>
            <a:ext cx="3871295" cy="5921253"/>
          </a:xfrm>
          <a:prstGeom prst="rect">
            <a:avLst/>
          </a:prstGeom>
        </p:spPr>
      </p:pic>
      <p:pic>
        <p:nvPicPr>
          <p:cNvPr id="10" name="Picture 9">
            <a:extLst>
              <a:ext uri="{FF2B5EF4-FFF2-40B4-BE49-F238E27FC236}">
                <a16:creationId xmlns:a16="http://schemas.microsoft.com/office/drawing/2014/main" id="{B14BE162-1A6D-7943-E779-349E259AD69E}"/>
              </a:ext>
            </a:extLst>
          </p:cNvPr>
          <p:cNvPicPr>
            <a:picLocks noChangeAspect="1"/>
          </p:cNvPicPr>
          <p:nvPr/>
        </p:nvPicPr>
        <p:blipFill>
          <a:blip r:embed="rId5"/>
          <a:stretch>
            <a:fillRect/>
          </a:stretch>
        </p:blipFill>
        <p:spPr>
          <a:xfrm>
            <a:off x="3926295" y="1773487"/>
            <a:ext cx="8120575" cy="1579001"/>
          </a:xfrm>
          <a:prstGeom prst="rect">
            <a:avLst/>
          </a:prstGeom>
        </p:spPr>
      </p:pic>
      <p:pic>
        <p:nvPicPr>
          <p:cNvPr id="12" name="Picture 11">
            <a:extLst>
              <a:ext uri="{FF2B5EF4-FFF2-40B4-BE49-F238E27FC236}">
                <a16:creationId xmlns:a16="http://schemas.microsoft.com/office/drawing/2014/main" id="{C13CB698-4975-3149-9195-FBE01E5114F9}"/>
              </a:ext>
            </a:extLst>
          </p:cNvPr>
          <p:cNvPicPr>
            <a:picLocks noChangeAspect="1"/>
          </p:cNvPicPr>
          <p:nvPr/>
        </p:nvPicPr>
        <p:blipFill>
          <a:blip r:embed="rId6"/>
          <a:stretch>
            <a:fillRect/>
          </a:stretch>
        </p:blipFill>
        <p:spPr>
          <a:xfrm>
            <a:off x="3926294" y="3505513"/>
            <a:ext cx="8120576" cy="438950"/>
          </a:xfrm>
          <a:prstGeom prst="rect">
            <a:avLst/>
          </a:prstGeom>
        </p:spPr>
      </p:pic>
    </p:spTree>
    <p:extLst>
      <p:ext uri="{BB962C8B-B14F-4D97-AF65-F5344CB8AC3E}">
        <p14:creationId xmlns:p14="http://schemas.microsoft.com/office/powerpoint/2010/main" val="268098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A88B-20EE-F91A-17FC-9D56D213F7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7D47F5-FC26-6A3F-78F3-8140AA055228}"/>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8BAD1E1E-2944-EB42-7C3C-10F9F9992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B166B41E-912A-702A-7505-78C4ACF96D31}"/>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7" name="Picture 6">
            <a:extLst>
              <a:ext uri="{FF2B5EF4-FFF2-40B4-BE49-F238E27FC236}">
                <a16:creationId xmlns:a16="http://schemas.microsoft.com/office/drawing/2014/main" id="{591DA698-0811-08D3-9AD1-F77E44D65F8D}"/>
              </a:ext>
            </a:extLst>
          </p:cNvPr>
          <p:cNvPicPr>
            <a:picLocks noChangeAspect="1"/>
          </p:cNvPicPr>
          <p:nvPr/>
        </p:nvPicPr>
        <p:blipFill>
          <a:blip r:embed="rId4"/>
          <a:stretch>
            <a:fillRect/>
          </a:stretch>
        </p:blipFill>
        <p:spPr>
          <a:xfrm>
            <a:off x="398378" y="535602"/>
            <a:ext cx="11182563" cy="5908229"/>
          </a:xfrm>
          <a:prstGeom prst="rect">
            <a:avLst/>
          </a:prstGeom>
        </p:spPr>
      </p:pic>
    </p:spTree>
    <p:extLst>
      <p:ext uri="{BB962C8B-B14F-4D97-AF65-F5344CB8AC3E}">
        <p14:creationId xmlns:p14="http://schemas.microsoft.com/office/powerpoint/2010/main" val="107347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5CAAE-857A-6B7A-0FA8-5E2DE8E1D8B6}"/>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D891404-9027-DA8E-8DA6-8D8FE50BAE84}"/>
              </a:ext>
            </a:extLst>
          </p:cNvPr>
          <p:cNvSpPr>
            <a:spLocks noGrp="1"/>
          </p:cNvSpPr>
          <p:nvPr>
            <p:ph type="title"/>
          </p:nvPr>
        </p:nvSpPr>
        <p:spPr>
          <a:xfrm>
            <a:off x="450556" y="724916"/>
            <a:ext cx="10515600" cy="1325563"/>
          </a:xfrm>
        </p:spPr>
        <p:txBody>
          <a:bodyPr>
            <a:normAutofit/>
          </a:bodyPr>
          <a:lstStyle/>
          <a:p>
            <a:pPr algn="ctr"/>
            <a:r>
              <a:rPr lang="id-ID" sz="4000" b="1" dirty="0">
                <a:latin typeface="Arial" panose="020B0604020202020204" pitchFamily="34" charset="0"/>
                <a:cs typeface="Arial" panose="020B0604020202020204" pitchFamily="34" charset="0"/>
              </a:rPr>
              <a:t>PROJECT MAJOR 2024 - 2026</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DE8B41-CCD3-885E-5580-52E1F358968A}"/>
              </a:ext>
            </a:extLst>
          </p:cNvPr>
          <p:cNvSpPr>
            <a:spLocks noGrp="1"/>
          </p:cNvSpPr>
          <p:nvPr>
            <p:ph idx="1"/>
          </p:nvPr>
        </p:nvSpPr>
        <p:spPr>
          <a:xfrm>
            <a:off x="669471" y="2271939"/>
            <a:ext cx="10515600" cy="4351338"/>
          </a:xfrm>
        </p:spPr>
        <p:txBody>
          <a:bodyPr>
            <a:normAutofit/>
          </a:bodyPr>
          <a:lstStyle/>
          <a:p>
            <a:pPr marL="514350" indent="-457200" algn="just">
              <a:lnSpc>
                <a:spcPct val="150000"/>
              </a:lnSpc>
              <a:buFont typeface="Wingdings" panose="05000000000000000000" pitchFamily="2" charset="2"/>
              <a:buChar char="v"/>
            </a:pPr>
            <a:r>
              <a:rPr lang="id-ID">
                <a:latin typeface="Arial" panose="020B0604020202020204" pitchFamily="34" charset="0"/>
                <a:cs typeface="Arial" panose="020B0604020202020204" pitchFamily="34" charset="0"/>
              </a:rPr>
              <a:t>Pelatihan </a:t>
            </a:r>
            <a:r>
              <a:rPr lang="id-ID" dirty="0">
                <a:latin typeface="Arial" panose="020B0604020202020204" pitchFamily="34" charset="0"/>
                <a:cs typeface="Arial" panose="020B0604020202020204" pitchFamily="34" charset="0"/>
              </a:rPr>
              <a:t>dan Sertifikasi Tenaga Kerja Konstruksi Kualifikasi Ahli 4500 orang, dengan biaya Rp</a:t>
            </a:r>
            <a:r>
              <a:rPr lang="id-ID">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71.548.000.000</a:t>
            </a:r>
            <a:endParaRPr lang="id-ID" dirty="0">
              <a:latin typeface="Arial" panose="020B0604020202020204" pitchFamily="34" charset="0"/>
              <a:cs typeface="Arial" panose="020B0604020202020204" pitchFamily="34" charset="0"/>
            </a:endParaRPr>
          </a:p>
          <a:p>
            <a:pPr marL="514350" indent="-457200" algn="just">
              <a:lnSpc>
                <a:spcPct val="150000"/>
              </a:lnSpc>
              <a:buFont typeface="Wingdings" panose="05000000000000000000" pitchFamily="2" charset="2"/>
              <a:buChar char="v"/>
            </a:pPr>
            <a:r>
              <a:rPr lang="id-ID" dirty="0">
                <a:latin typeface="Arial" panose="020B0604020202020204" pitchFamily="34" charset="0"/>
                <a:cs typeface="Arial" panose="020B0604020202020204" pitchFamily="34" charset="0"/>
              </a:rPr>
              <a:t>Pelatihan dan Sertifikasi Tenaga Kerja Konstruksi Kualifikasi Teknisi/Analis dan Operator (Terampil) 6000 orang dengan biaya Rp. 31,5 Milyar (melalui Bantuan Keuangan</a:t>
            </a:r>
            <a:r>
              <a:rPr lang="en-US" dirty="0">
                <a:latin typeface="Arial" panose="020B0604020202020204" pitchFamily="34" charset="0"/>
                <a:cs typeface="Arial" panose="020B0604020202020204" pitchFamily="34" charset="0"/>
              </a:rPr>
              <a:t> SPESIFIK)</a:t>
            </a:r>
            <a:endParaRPr lang="id-ID" dirty="0">
              <a:latin typeface="Arial" panose="020B0604020202020204" pitchFamily="34" charset="0"/>
              <a:cs typeface="Arial" panose="020B0604020202020204" pitchFamily="34" charset="0"/>
            </a:endParaRPr>
          </a:p>
          <a:p>
            <a:pPr marL="57150" indent="0" algn="just">
              <a:lnSpc>
                <a:spcPct val="150000"/>
              </a:lnSpc>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592FB19-9F66-11F2-C0D7-FAA1B817F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48805B9A-8D21-1EC6-A972-4463E1726998}"/>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72827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123419AE-2252-7E45-83D1-38FDA099840F}"/>
              </a:ext>
            </a:extLst>
          </p:cNvPr>
          <p:cNvGrpSpPr/>
          <p:nvPr/>
        </p:nvGrpSpPr>
        <p:grpSpPr>
          <a:xfrm>
            <a:off x="1" y="0"/>
            <a:ext cx="12192340" cy="6854613"/>
            <a:chOff x="5950839" y="0"/>
            <a:chExt cx="3193415" cy="5140960"/>
          </a:xfrm>
          <a:blipFill>
            <a:blip r:embed="rId2" cstate="print"/>
            <a:stretch>
              <a:fillRect/>
            </a:stretch>
          </a:blipFill>
        </p:grpSpPr>
        <p:sp>
          <p:nvSpPr>
            <p:cNvPr id="12" name="object 3">
              <a:extLst>
                <a:ext uri="{FF2B5EF4-FFF2-40B4-BE49-F238E27FC236}">
                  <a16:creationId xmlns:a16="http://schemas.microsoft.com/office/drawing/2014/main" id="{A2DCD701-84E3-5E48-82D8-BBAB045BA756}"/>
                </a:ext>
              </a:extLst>
            </p:cNvPr>
            <p:cNvSpPr/>
            <p:nvPr/>
          </p:nvSpPr>
          <p:spPr>
            <a:xfrm>
              <a:off x="5950839" y="0"/>
              <a:ext cx="3193160" cy="5140960"/>
            </a:xfrm>
            <a:prstGeom prst="rect">
              <a:avLst/>
            </a:prstGeom>
            <a:grpFill/>
          </p:spPr>
          <p:txBody>
            <a:bodyPr wrap="square" lIns="0" tIns="0" rIns="0" bIns="0" rtlCol="0"/>
            <a:lstStyle/>
            <a:p>
              <a:endParaRPr sz="2400"/>
            </a:p>
          </p:txBody>
        </p:sp>
        <p:sp>
          <p:nvSpPr>
            <p:cNvPr id="13" name="object 4">
              <a:extLst>
                <a:ext uri="{FF2B5EF4-FFF2-40B4-BE49-F238E27FC236}">
                  <a16:creationId xmlns:a16="http://schemas.microsoft.com/office/drawing/2014/main" id="{CA358DCE-9BCF-5647-B0D9-D8CBA9103204}"/>
                </a:ext>
              </a:extLst>
            </p:cNvPr>
            <p:cNvSpPr/>
            <p:nvPr/>
          </p:nvSpPr>
          <p:spPr>
            <a:xfrm>
              <a:off x="5950839" y="3"/>
              <a:ext cx="2982849" cy="5140960"/>
            </a:xfrm>
            <a:prstGeom prst="rect">
              <a:avLst/>
            </a:prstGeom>
            <a:grpFill/>
          </p:spPr>
          <p:txBody>
            <a:bodyPr wrap="square" lIns="0" tIns="0" rIns="0" bIns="0" rtlCol="0"/>
            <a:lstStyle/>
            <a:p>
              <a:endParaRPr sz="2400"/>
            </a:p>
          </p:txBody>
        </p:sp>
      </p:grpSp>
      <p:sp>
        <p:nvSpPr>
          <p:cNvPr id="9" name="Title 1">
            <a:extLst>
              <a:ext uri="{FF2B5EF4-FFF2-40B4-BE49-F238E27FC236}">
                <a16:creationId xmlns:a16="http://schemas.microsoft.com/office/drawing/2014/main" id="{A819D9B8-D91D-BEF7-C66F-D5AA99D499EE}"/>
              </a:ext>
            </a:extLst>
          </p:cNvPr>
          <p:cNvSpPr>
            <a:spLocks noGrp="1"/>
          </p:cNvSpPr>
          <p:nvPr>
            <p:ph type="title"/>
          </p:nvPr>
        </p:nvSpPr>
        <p:spPr>
          <a:xfrm>
            <a:off x="908880" y="-361223"/>
            <a:ext cx="10515600" cy="1325563"/>
          </a:xfrm>
        </p:spPr>
        <p:txBody>
          <a:bodyPr>
            <a:normAutofit/>
          </a:bodyPr>
          <a:lstStyle/>
          <a:p>
            <a:pPr algn="ctr"/>
            <a:r>
              <a:rPr lang="id-ID" sz="4000" b="1" dirty="0">
                <a:latin typeface="Arial" panose="020B0604020202020204" pitchFamily="34" charset="0"/>
                <a:cs typeface="Arial" panose="020B0604020202020204" pitchFamily="34" charset="0"/>
              </a:rPr>
              <a:t>RENSTRA TAHUN 2024 - 2026</a:t>
            </a:r>
            <a:endParaRPr lang="en-US" sz="40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850B2CA-025A-FB92-432D-041F66098CEA}"/>
              </a:ext>
            </a:extLst>
          </p:cNvPr>
          <p:cNvPicPr>
            <a:picLocks noChangeAspect="1"/>
          </p:cNvPicPr>
          <p:nvPr/>
        </p:nvPicPr>
        <p:blipFill>
          <a:blip r:embed="rId3"/>
          <a:stretch>
            <a:fillRect/>
          </a:stretch>
        </p:blipFill>
        <p:spPr>
          <a:xfrm>
            <a:off x="72143" y="603116"/>
            <a:ext cx="12047081" cy="6070058"/>
          </a:xfrm>
          <a:prstGeom prst="rect">
            <a:avLst/>
          </a:prstGeom>
        </p:spPr>
      </p:pic>
    </p:spTree>
    <p:extLst>
      <p:ext uri="{BB962C8B-B14F-4D97-AF65-F5344CB8AC3E}">
        <p14:creationId xmlns:p14="http://schemas.microsoft.com/office/powerpoint/2010/main" val="83289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FF69A2-570F-6D1D-D65D-1E6B11A16568}"/>
              </a:ext>
            </a:extLst>
          </p:cNvPr>
          <p:cNvSpPr/>
          <p:nvPr/>
        </p:nvSpPr>
        <p:spPr>
          <a:xfrm>
            <a:off x="-3" y="0"/>
            <a:ext cx="12192000" cy="6858000"/>
          </a:xfrm>
          <a:prstGeom prst="rect">
            <a:avLst/>
          </a:prstGeom>
          <a:solidFill>
            <a:srgbClr val="00206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080">
              <a:defRPr/>
            </a:pPr>
            <a:r>
              <a:rPr lang="en-US" sz="1067" b="1" dirty="0">
                <a:solidFill>
                  <a:schemeClr val="bg1"/>
                </a:solidFill>
                <a:latin typeface="Tw Cen MT" pitchFamily="34" charset="0"/>
              </a:rPr>
              <a:t>DINAS PEKERJAAN UMUM PENATAAN RUANG DAN PERUMAHAN RAKYAT</a:t>
            </a:r>
          </a:p>
          <a:p>
            <a:pPr defTabSz="1219080">
              <a:defRPr/>
            </a:pPr>
            <a:r>
              <a:rPr lang="en-US" sz="1067" b="1" dirty="0">
                <a:solidFill>
                  <a:schemeClr val="bg1"/>
                </a:solidFill>
                <a:latin typeface="Tw Cen MT" pitchFamily="34" charset="0"/>
              </a:rPr>
              <a:t>PROVINSI KALIMANTAN TIMUR</a:t>
            </a:r>
          </a:p>
          <a:p>
            <a:pPr defTabSz="1219080">
              <a:defRPr/>
            </a:pPr>
            <a:r>
              <a:rPr lang="en-US" sz="1067" kern="2000" spc="628" dirty="0">
                <a:solidFill>
                  <a:schemeClr val="bg1"/>
                </a:solidFill>
                <a:latin typeface="Tw Cen MT" pitchFamily="34" charset="0"/>
              </a:rPr>
              <a:t>BIDANG BINA KONSTRUKSI</a:t>
            </a:r>
            <a:endParaRPr lang="en-US" sz="1067" spc="187" dirty="0">
              <a:solidFill>
                <a:schemeClr val="bg1"/>
              </a:solidFill>
              <a:latin typeface="Tw Cen MT" pitchFamily="34" charset="0"/>
            </a:endParaRPr>
          </a:p>
        </p:txBody>
      </p:sp>
      <p:sp>
        <p:nvSpPr>
          <p:cNvPr id="9" name="TextBox 8"/>
          <p:cNvSpPr txBox="1"/>
          <p:nvPr/>
        </p:nvSpPr>
        <p:spPr>
          <a:xfrm>
            <a:off x="319087" y="2777987"/>
            <a:ext cx="11553826" cy="769423"/>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400" b="1">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RENJA TAHUN ANGGARAN 2025</a:t>
            </a:r>
            <a:endParaRPr lang="sv-SE" altLang="en-US" sz="4400" b="1" dirty="0">
              <a:solidFill>
                <a:schemeClr val="bg1"/>
              </a:solidFill>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19266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5CAAE-857A-6B7A-0FA8-5E2DE8E1D8B6}"/>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D891404-9027-DA8E-8DA6-8D8FE50BAE84}"/>
              </a:ext>
            </a:extLst>
          </p:cNvPr>
          <p:cNvSpPr>
            <a:spLocks noGrp="1"/>
          </p:cNvSpPr>
          <p:nvPr>
            <p:ph type="title"/>
          </p:nvPr>
        </p:nvSpPr>
        <p:spPr>
          <a:xfrm>
            <a:off x="331705" y="161808"/>
            <a:ext cx="7910595" cy="412524"/>
          </a:xfrm>
        </p:spPr>
        <p:txBody>
          <a:bodyPr>
            <a:noAutofit/>
          </a:bodyPr>
          <a:lstStyle/>
          <a:p>
            <a:pPr algn="ctr"/>
            <a:r>
              <a:rPr lang="en-US" sz="2400" b="1">
                <a:latin typeface="Arial" panose="020B0604020202020204" pitchFamily="34" charset="0"/>
                <a:cs typeface="Arial" panose="020B0604020202020204" pitchFamily="34" charset="0"/>
              </a:rPr>
              <a:t>Rencana Kerja T.A 2025 Bidang Bina Konstruksi</a:t>
            </a:r>
            <a:endParaRPr lang="en-US" sz="24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592FB19-9F66-11F2-C0D7-FAA1B817F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48805B9A-8D21-1EC6-A972-4463E1726998}"/>
              </a:ext>
            </a:extLst>
          </p:cNvPr>
          <p:cNvSpPr/>
          <p:nvPr/>
        </p:nvSpPr>
        <p:spPr>
          <a:xfrm>
            <a:off x="9592508" y="87959"/>
            <a:ext cx="2747296" cy="415498"/>
          </a:xfrm>
          <a:prstGeom prst="rect">
            <a:avLst/>
          </a:prstGeom>
        </p:spPr>
        <p:txBody>
          <a:bodyPr wrap="square">
            <a:spAutoFit/>
          </a:bodyPr>
          <a:lstStyle/>
          <a:p>
            <a:pPr algn="ctr"/>
            <a:r>
              <a:rPr lang="en-AU" sz="700" b="1">
                <a:solidFill>
                  <a:srgbClr val="002060"/>
                </a:solidFill>
                <a:latin typeface="Century Gothic" panose="020B0502020202020204" pitchFamily="34" charset="0"/>
              </a:rPr>
              <a:t>DINAS PEKERJAAN UMUM PENATAAN RUANG</a:t>
            </a:r>
          </a:p>
          <a:p>
            <a:pPr algn="ctr"/>
            <a:r>
              <a:rPr lang="en-AU" sz="700" b="1">
                <a:solidFill>
                  <a:srgbClr val="002060"/>
                </a:solidFill>
                <a:latin typeface="Century Gothic" panose="020B0502020202020204" pitchFamily="34" charset="0"/>
              </a:rPr>
              <a:t>DAN PERUMAHAN RAKYAT PROVINSI</a:t>
            </a:r>
          </a:p>
          <a:p>
            <a:pPr algn="ctr"/>
            <a:r>
              <a:rPr lang="en-AU" sz="700" b="1">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7" name="Picture 6">
            <a:extLst>
              <a:ext uri="{FF2B5EF4-FFF2-40B4-BE49-F238E27FC236}">
                <a16:creationId xmlns:a16="http://schemas.microsoft.com/office/drawing/2014/main" id="{B61BEEB4-B73B-E207-2DAF-D16C7AFFEA3E}"/>
              </a:ext>
            </a:extLst>
          </p:cNvPr>
          <p:cNvPicPr>
            <a:picLocks noChangeAspect="1"/>
          </p:cNvPicPr>
          <p:nvPr/>
        </p:nvPicPr>
        <p:blipFill>
          <a:blip r:embed="rId4"/>
          <a:stretch>
            <a:fillRect/>
          </a:stretch>
        </p:blipFill>
        <p:spPr>
          <a:xfrm>
            <a:off x="0" y="873057"/>
            <a:ext cx="12192000" cy="4625504"/>
          </a:xfrm>
          <a:prstGeom prst="rect">
            <a:avLst/>
          </a:prstGeom>
        </p:spPr>
      </p:pic>
    </p:spTree>
    <p:extLst>
      <p:ext uri="{BB962C8B-B14F-4D97-AF65-F5344CB8AC3E}">
        <p14:creationId xmlns:p14="http://schemas.microsoft.com/office/powerpoint/2010/main" val="99269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5CAAE-857A-6B7A-0FA8-5E2DE8E1D8B6}"/>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592FB19-9F66-11F2-C0D7-FAA1B817F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48805B9A-8D21-1EC6-A972-4463E1726998}"/>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2" name="Picture 1">
            <a:extLst>
              <a:ext uri="{FF2B5EF4-FFF2-40B4-BE49-F238E27FC236}">
                <a16:creationId xmlns:a16="http://schemas.microsoft.com/office/drawing/2014/main" id="{4E739F26-19D0-74F6-D79F-6C4FD3EE19CD}"/>
              </a:ext>
            </a:extLst>
          </p:cNvPr>
          <p:cNvPicPr>
            <a:picLocks noChangeAspect="1"/>
          </p:cNvPicPr>
          <p:nvPr/>
        </p:nvPicPr>
        <p:blipFill rotWithShape="1">
          <a:blip r:embed="rId4"/>
          <a:srcRect l="718"/>
          <a:stretch/>
        </p:blipFill>
        <p:spPr>
          <a:xfrm>
            <a:off x="87548" y="1047239"/>
            <a:ext cx="12104451" cy="4763521"/>
          </a:xfrm>
          <a:prstGeom prst="rect">
            <a:avLst/>
          </a:prstGeom>
        </p:spPr>
      </p:pic>
    </p:spTree>
    <p:extLst>
      <p:ext uri="{BB962C8B-B14F-4D97-AF65-F5344CB8AC3E}">
        <p14:creationId xmlns:p14="http://schemas.microsoft.com/office/powerpoint/2010/main" val="184212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4430907" y="5360301"/>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5</a:t>
            </a:r>
          </a:p>
        </p:txBody>
      </p:sp>
      <p:sp>
        <p:nvSpPr>
          <p:cNvPr id="24" name="Oval 23"/>
          <p:cNvSpPr/>
          <p:nvPr/>
        </p:nvSpPr>
        <p:spPr>
          <a:xfrm>
            <a:off x="7302978" y="1278165"/>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7</a:t>
            </a:r>
          </a:p>
        </p:txBody>
      </p:sp>
      <p:sp>
        <p:nvSpPr>
          <p:cNvPr id="32" name="Oval 31"/>
          <p:cNvSpPr/>
          <p:nvPr/>
        </p:nvSpPr>
        <p:spPr>
          <a:xfrm>
            <a:off x="4430909" y="536968"/>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1</a:t>
            </a:r>
          </a:p>
        </p:txBody>
      </p:sp>
      <p:sp>
        <p:nvSpPr>
          <p:cNvPr id="33" name="Oval 32"/>
          <p:cNvSpPr/>
          <p:nvPr/>
        </p:nvSpPr>
        <p:spPr>
          <a:xfrm>
            <a:off x="4369634" y="2048213"/>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2</a:t>
            </a:r>
          </a:p>
        </p:txBody>
      </p:sp>
      <p:sp>
        <p:nvSpPr>
          <p:cNvPr id="34" name="Oval 33"/>
          <p:cNvSpPr/>
          <p:nvPr/>
        </p:nvSpPr>
        <p:spPr>
          <a:xfrm>
            <a:off x="4430907" y="3029860"/>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3</a:t>
            </a:r>
          </a:p>
        </p:txBody>
      </p:sp>
      <p:sp>
        <p:nvSpPr>
          <p:cNvPr id="37" name="Rectangle 36"/>
          <p:cNvSpPr/>
          <p:nvPr/>
        </p:nvSpPr>
        <p:spPr>
          <a:xfrm>
            <a:off x="616546" y="5010698"/>
            <a:ext cx="2720302" cy="318098"/>
          </a:xfrm>
          <a:prstGeom prst="rect">
            <a:avLst/>
          </a:prstGeom>
        </p:spPr>
        <p:txBody>
          <a:bodyPr wrap="square" lIns="91439" tIns="45719" rIns="91439" bIns="45719">
            <a:spAutoFit/>
          </a:bodyPr>
          <a:lstStyle/>
          <a:p>
            <a:pPr defTabSz="913765">
              <a:defRPr/>
            </a:pPr>
            <a:r>
              <a:rPr lang="en-US" sz="1465" b="1" kern="0" dirty="0">
                <a:latin typeface="Century Gothic" panose="020B0502020202020204" pitchFamily="34" charset="0"/>
              </a:rPr>
              <a:t>PP NO. 14 TAHUN 2021</a:t>
            </a:r>
            <a:endParaRPr lang="id-ID" sz="1465" b="1" kern="0" dirty="0">
              <a:latin typeface="Century Gothic" panose="020B0502020202020204" pitchFamily="34" charset="0"/>
            </a:endParaRPr>
          </a:p>
        </p:txBody>
      </p:sp>
      <p:sp>
        <p:nvSpPr>
          <p:cNvPr id="38" name="Rectangle 37"/>
          <p:cNvSpPr/>
          <p:nvPr/>
        </p:nvSpPr>
        <p:spPr>
          <a:xfrm>
            <a:off x="593319" y="5312881"/>
            <a:ext cx="3661119" cy="769439"/>
          </a:xfrm>
          <a:prstGeom prst="rect">
            <a:avLst/>
          </a:prstGeom>
        </p:spPr>
        <p:txBody>
          <a:bodyPr wrap="square" lIns="91439" tIns="45719" rIns="91439" bIns="45719">
            <a:spAutoFit/>
          </a:bodyPr>
          <a:lstStyle/>
          <a:p>
            <a:pPr algn="just" defTabSz="913765">
              <a:defRPr/>
            </a:pPr>
            <a:r>
              <a:rPr lang="en-US" sz="1100" kern="0" dirty="0" err="1">
                <a:latin typeface="Century Gothic" panose="020B0502020202020204" pitchFamily="34" charset="0"/>
              </a:rPr>
              <a:t>Tentang</a:t>
            </a:r>
            <a:r>
              <a:rPr lang="en-US" sz="1100" kern="0" dirty="0">
                <a:latin typeface="Century Gothic" panose="020B0502020202020204" pitchFamily="34" charset="0"/>
              </a:rPr>
              <a:t> </a:t>
            </a:r>
            <a:r>
              <a:rPr lang="en-US" sz="1100" b="1" kern="0" dirty="0" err="1">
                <a:latin typeface="Century Gothic" panose="020B0502020202020204" pitchFamily="34" charset="0"/>
              </a:rPr>
              <a:t>Perubahan</a:t>
            </a:r>
            <a:r>
              <a:rPr lang="en-US" sz="1100" kern="0" dirty="0">
                <a:latin typeface="Century Gothic" panose="020B0502020202020204" pitchFamily="34" charset="0"/>
              </a:rPr>
              <a:t> Atas </a:t>
            </a:r>
            <a:r>
              <a:rPr lang="en-US" sz="1100" kern="0" dirty="0" err="1">
                <a:latin typeface="Century Gothic" panose="020B0502020202020204" pitchFamily="34" charset="0"/>
              </a:rPr>
              <a:t>Peraturan</a:t>
            </a:r>
            <a:r>
              <a:rPr lang="en-US" sz="1100" kern="0" dirty="0">
                <a:latin typeface="Century Gothic" panose="020B0502020202020204" pitchFamily="34" charset="0"/>
              </a:rPr>
              <a:t> </a:t>
            </a:r>
            <a:r>
              <a:rPr lang="en-US" sz="1100" kern="0" dirty="0" err="1">
                <a:latin typeface="Century Gothic" panose="020B0502020202020204" pitchFamily="34" charset="0"/>
              </a:rPr>
              <a:t>Pemertntah</a:t>
            </a:r>
            <a:r>
              <a:rPr lang="en-US" sz="1100" kern="0" dirty="0">
                <a:latin typeface="Century Gothic" panose="020B0502020202020204" pitchFamily="34" charset="0"/>
              </a:rPr>
              <a:t> </a:t>
            </a:r>
            <a:r>
              <a:rPr lang="en-US" sz="1100" kern="0" dirty="0" err="1">
                <a:latin typeface="Century Gothic" panose="020B0502020202020204" pitchFamily="34" charset="0"/>
              </a:rPr>
              <a:t>Nomor</a:t>
            </a:r>
            <a:r>
              <a:rPr lang="en-US" sz="1100" kern="0" dirty="0">
                <a:latin typeface="Century Gothic" panose="020B0502020202020204" pitchFamily="34" charset="0"/>
              </a:rPr>
              <a:t> 22 </a:t>
            </a:r>
            <a:r>
              <a:rPr lang="en-US" sz="1100" kern="0" dirty="0" err="1">
                <a:latin typeface="Century Gothic" panose="020B0502020202020204" pitchFamily="34" charset="0"/>
              </a:rPr>
              <a:t>Tahun</a:t>
            </a:r>
            <a:r>
              <a:rPr lang="en-US" sz="1100" kern="0" dirty="0">
                <a:latin typeface="Century Gothic" panose="020B0502020202020204" pitchFamily="34" charset="0"/>
              </a:rPr>
              <a:t> 2020 </a:t>
            </a:r>
            <a:r>
              <a:rPr lang="en-US" sz="1100" kern="0" dirty="0" err="1">
                <a:latin typeface="Century Gothic" panose="020B0502020202020204" pitchFamily="34" charset="0"/>
              </a:rPr>
              <a:t>Tentang</a:t>
            </a:r>
            <a:r>
              <a:rPr lang="en-US" sz="1100" kern="0" dirty="0">
                <a:latin typeface="Century Gothic" panose="020B0502020202020204" pitchFamily="34" charset="0"/>
              </a:rPr>
              <a:t> </a:t>
            </a:r>
            <a:r>
              <a:rPr lang="en-US" sz="1100" kern="0" dirty="0" err="1">
                <a:latin typeface="Century Gothic" panose="020B0502020202020204" pitchFamily="34" charset="0"/>
              </a:rPr>
              <a:t>Peraturan</a:t>
            </a:r>
            <a:r>
              <a:rPr lang="en-US" sz="1100" kern="0" dirty="0">
                <a:latin typeface="Century Gothic" panose="020B0502020202020204" pitchFamily="34" charset="0"/>
              </a:rPr>
              <a:t> </a:t>
            </a:r>
            <a:r>
              <a:rPr lang="en-US" sz="1100" kern="0" dirty="0" err="1">
                <a:latin typeface="Century Gothic" panose="020B0502020202020204" pitchFamily="34" charset="0"/>
              </a:rPr>
              <a:t>Pelaksanaan</a:t>
            </a:r>
            <a:r>
              <a:rPr lang="en-US" sz="1100" kern="0" dirty="0">
                <a:latin typeface="Century Gothic" panose="020B0502020202020204" pitchFamily="34" charset="0"/>
              </a:rPr>
              <a:t> </a:t>
            </a:r>
            <a:r>
              <a:rPr lang="en-US" sz="1100" kern="0" dirty="0" err="1">
                <a:latin typeface="Century Gothic" panose="020B0502020202020204" pitchFamily="34" charset="0"/>
              </a:rPr>
              <a:t>Undang-Undang</a:t>
            </a:r>
            <a:r>
              <a:rPr lang="en-US" sz="1100" kern="0" dirty="0">
                <a:latin typeface="Century Gothic" panose="020B0502020202020204" pitchFamily="34" charset="0"/>
              </a:rPr>
              <a:t> </a:t>
            </a:r>
            <a:r>
              <a:rPr lang="en-US" sz="1100" kern="0" dirty="0" err="1">
                <a:latin typeface="Century Gothic" panose="020B0502020202020204" pitchFamily="34" charset="0"/>
              </a:rPr>
              <a:t>Nomor</a:t>
            </a:r>
            <a:r>
              <a:rPr lang="en-US" sz="1100" kern="0" dirty="0">
                <a:latin typeface="Century Gothic" panose="020B0502020202020204" pitchFamily="34" charset="0"/>
              </a:rPr>
              <a:t> 2 </a:t>
            </a:r>
            <a:r>
              <a:rPr lang="en-US" sz="1100" kern="0" dirty="0" err="1">
                <a:latin typeface="Century Gothic" panose="020B0502020202020204" pitchFamily="34" charset="0"/>
              </a:rPr>
              <a:t>Tahun</a:t>
            </a:r>
            <a:r>
              <a:rPr lang="en-US" sz="1100" kern="0" dirty="0">
                <a:latin typeface="Century Gothic" panose="020B0502020202020204" pitchFamily="34" charset="0"/>
              </a:rPr>
              <a:t> 20l7 </a:t>
            </a:r>
            <a:r>
              <a:rPr lang="en-US" sz="1100" kern="0" dirty="0" err="1">
                <a:latin typeface="Century Gothic" panose="020B0502020202020204" pitchFamily="34" charset="0"/>
              </a:rPr>
              <a:t>Tentang</a:t>
            </a:r>
            <a:r>
              <a:rPr lang="en-US" sz="1100" kern="0" dirty="0">
                <a:latin typeface="Century Gothic" panose="020B0502020202020204" pitchFamily="34" charset="0"/>
              </a:rPr>
              <a:t> Jasa </a:t>
            </a:r>
            <a:r>
              <a:rPr lang="en-US" sz="1100" kern="0" dirty="0" err="1">
                <a:latin typeface="Century Gothic" panose="020B0502020202020204" pitchFamily="34" charset="0"/>
              </a:rPr>
              <a:t>Konstruksi</a:t>
            </a:r>
            <a:r>
              <a:rPr lang="en-US" sz="1100" kern="0" dirty="0">
                <a:latin typeface="Century Gothic" panose="020B0502020202020204" pitchFamily="34" charset="0"/>
              </a:rPr>
              <a:t>.</a:t>
            </a:r>
          </a:p>
        </p:txBody>
      </p:sp>
      <p:sp>
        <p:nvSpPr>
          <p:cNvPr id="43" name="Rectangle 42"/>
          <p:cNvSpPr/>
          <p:nvPr/>
        </p:nvSpPr>
        <p:spPr>
          <a:xfrm>
            <a:off x="637291" y="3485584"/>
            <a:ext cx="2747963" cy="318098"/>
          </a:xfrm>
          <a:prstGeom prst="rect">
            <a:avLst/>
          </a:prstGeom>
        </p:spPr>
        <p:txBody>
          <a:bodyPr wrap="square" lIns="91439" tIns="45719" rIns="91439" bIns="45719">
            <a:spAutoFit/>
          </a:bodyPr>
          <a:lstStyle/>
          <a:p>
            <a:pPr defTabSz="913765">
              <a:defRPr/>
            </a:pPr>
            <a:r>
              <a:rPr lang="pt-BR" sz="1465" b="1" dirty="0">
                <a:latin typeface="Century Gothic" panose="020B0502020202020204" pitchFamily="34" charset="0"/>
              </a:rPr>
              <a:t>PP NO. 22 TAHUN 2020</a:t>
            </a:r>
            <a:endParaRPr lang="id-ID" sz="1465" b="1" kern="0" dirty="0">
              <a:latin typeface="Century Gothic" panose="020B0502020202020204" pitchFamily="34" charset="0"/>
            </a:endParaRPr>
          </a:p>
        </p:txBody>
      </p:sp>
      <p:sp>
        <p:nvSpPr>
          <p:cNvPr id="44" name="Rectangle 43"/>
          <p:cNvSpPr/>
          <p:nvPr/>
        </p:nvSpPr>
        <p:spPr>
          <a:xfrm>
            <a:off x="616546" y="3792641"/>
            <a:ext cx="3679116" cy="1277271"/>
          </a:xfrm>
          <a:prstGeom prst="rect">
            <a:avLst/>
          </a:prstGeom>
        </p:spPr>
        <p:txBody>
          <a:bodyPr wrap="square" lIns="91439" tIns="45719" rIns="91439" bIns="45719">
            <a:spAutoFit/>
          </a:bodyPr>
          <a:lstStyle/>
          <a:p>
            <a:pPr algn="just" defTabSz="913765">
              <a:defRPr/>
            </a:pPr>
            <a:r>
              <a:rPr lang="fi-FI" sz="1100" dirty="0">
                <a:latin typeface="Century Gothic" panose="020B0502020202020204" pitchFamily="34" charset="0"/>
              </a:rPr>
              <a:t>Tentang Peraturan Pelaksanaan UU No 2 Tahun 2017 Tentang Jasa Konstruksi pada pasal 168, bahwa Menteri/ Gubernur atau Bupati/ Walikota mengenakan </a:t>
            </a:r>
            <a:r>
              <a:rPr lang="fi-FI" sz="1100" b="1" dirty="0">
                <a:latin typeface="Century Gothic" panose="020B0502020202020204" pitchFamily="34" charset="0"/>
              </a:rPr>
              <a:t>sanksi denda administratif </a:t>
            </a:r>
            <a:r>
              <a:rPr lang="fi-FI" sz="1100" dirty="0">
                <a:latin typeface="Century Gothic" panose="020B0502020202020204" pitchFamily="34" charset="0"/>
              </a:rPr>
              <a:t>kepada Pengguna dan Penyedia Jasa yang mempekerjakan tenaga kerja konstruksi yang </a:t>
            </a:r>
            <a:r>
              <a:rPr lang="fi-FI" sz="1100" b="1" dirty="0">
                <a:latin typeface="Century Gothic" panose="020B0502020202020204" pitchFamily="34" charset="0"/>
              </a:rPr>
              <a:t>tidak memiliki Sertifkat Kompetensi Kerja</a:t>
            </a:r>
            <a:r>
              <a:rPr lang="fi-FI" sz="1100" dirty="0">
                <a:latin typeface="Century Gothic" panose="020B0502020202020204" pitchFamily="34" charset="0"/>
              </a:rPr>
              <a:t>.</a:t>
            </a:r>
          </a:p>
        </p:txBody>
      </p:sp>
      <p:cxnSp>
        <p:nvCxnSpPr>
          <p:cNvPr id="54" name="Straight Connector 53"/>
          <p:cNvCxnSpPr/>
          <p:nvPr/>
        </p:nvCxnSpPr>
        <p:spPr>
          <a:xfrm rot="16200000" flipH="1">
            <a:off x="471331" y="6510120"/>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40350" y="6252774"/>
            <a:ext cx="3981164" cy="538587"/>
          </a:xfrm>
          <a:prstGeom prst="rect">
            <a:avLst/>
          </a:prstGeom>
          <a:noFill/>
        </p:spPr>
        <p:txBody>
          <a:bodyPr wrap="none" lIns="121893" tIns="60949" rIns="121893" bIns="60949">
            <a:spAutoFit/>
          </a:bodyPr>
          <a:lstStyle/>
          <a:p>
            <a:pPr defTabSz="1219200">
              <a:defRPr/>
            </a:pPr>
            <a:r>
              <a:rPr lang="en-US" sz="900" b="1" dirty="0">
                <a:latin typeface="Tw Cen MT" panose="020B0602020104020603" pitchFamily="34" charset="0"/>
              </a:rPr>
              <a:t>DINAS PEKERJAAN UMUM PENATAAN RUANG DAN PERUMAHAN RAKYAT</a:t>
            </a:r>
          </a:p>
          <a:p>
            <a:pPr defTabSz="1219200">
              <a:defRPr/>
            </a:pPr>
            <a:r>
              <a:rPr lang="en-US" sz="900" b="1" dirty="0">
                <a:latin typeface="Tw Cen MT" panose="020B0602020104020603" pitchFamily="34" charset="0"/>
              </a:rPr>
              <a:t>PROVINSI KALIMANTAN TIMUR</a:t>
            </a:r>
          </a:p>
          <a:p>
            <a:pPr defTabSz="1219200">
              <a:defRPr/>
            </a:pPr>
            <a:r>
              <a:rPr lang="en-US" sz="900" kern="2000" spc="628" dirty="0">
                <a:latin typeface="Tw Cen MT" panose="020B0602020104020603" pitchFamily="34" charset="0"/>
              </a:rPr>
              <a:t>BIDANG BINA KONSTRUKSI</a:t>
            </a:r>
            <a:endParaRPr lang="en-US" sz="900" spc="187" dirty="0">
              <a:latin typeface="Tw Cen MT" panose="020B0602020104020603" pitchFamily="34" charset="0"/>
            </a:endParaRPr>
          </a:p>
        </p:txBody>
      </p:sp>
      <p:sp>
        <p:nvSpPr>
          <p:cNvPr id="49" name="Oval 48"/>
          <p:cNvSpPr/>
          <p:nvPr/>
        </p:nvSpPr>
        <p:spPr>
          <a:xfrm>
            <a:off x="7302978" y="452597"/>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6</a:t>
            </a:r>
          </a:p>
        </p:txBody>
      </p:sp>
      <p:sp>
        <p:nvSpPr>
          <p:cNvPr id="56" name="Rectangle 55"/>
          <p:cNvSpPr>
            <a:spLocks noChangeArrowheads="1"/>
          </p:cNvSpPr>
          <p:nvPr/>
        </p:nvSpPr>
        <p:spPr bwMode="auto">
          <a:xfrm>
            <a:off x="616546" y="315165"/>
            <a:ext cx="3772372" cy="161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algn="just"/>
            <a:r>
              <a:rPr lang="en-US" sz="1100" dirty="0" err="1">
                <a:latin typeface="Century Gothic" panose="020B0502020202020204" pitchFamily="34" charset="0"/>
              </a:rPr>
              <a:t>Tentang</a:t>
            </a:r>
            <a:r>
              <a:rPr lang="en-US" sz="1100" dirty="0">
                <a:latin typeface="Century Gothic" panose="020B0502020202020204" pitchFamily="34" charset="0"/>
              </a:rPr>
              <a:t> </a:t>
            </a:r>
            <a:r>
              <a:rPr lang="en-US" sz="1100" dirty="0" err="1">
                <a:latin typeface="Century Gothic" panose="020B0502020202020204" pitchFamily="34" charset="0"/>
              </a:rPr>
              <a:t>Pemerintahan</a:t>
            </a:r>
            <a:r>
              <a:rPr lang="en-US" sz="1100" dirty="0">
                <a:latin typeface="Century Gothic" panose="020B0502020202020204" pitchFamily="34" charset="0"/>
              </a:rPr>
              <a:t> Daerah, </a:t>
            </a:r>
            <a:r>
              <a:rPr lang="en-US" sz="1100" dirty="0" err="1">
                <a:latin typeface="Century Gothic" panose="020B0502020202020204" pitchFamily="34" charset="0"/>
              </a:rPr>
              <a:t>Pasal</a:t>
            </a:r>
            <a:r>
              <a:rPr lang="en-US" sz="1100" dirty="0">
                <a:latin typeface="Century Gothic" panose="020B0502020202020204" pitchFamily="34" charset="0"/>
              </a:rPr>
              <a:t> 13 </a:t>
            </a:r>
            <a:r>
              <a:rPr lang="en-US" sz="1100" b="1" dirty="0" err="1">
                <a:latin typeface="Century Gothic" panose="020B0502020202020204" pitchFamily="34" charset="0"/>
              </a:rPr>
              <a:t>Pembagian</a:t>
            </a:r>
            <a:r>
              <a:rPr lang="en-US" sz="1100" b="1" dirty="0">
                <a:latin typeface="Century Gothic" panose="020B0502020202020204" pitchFamily="34" charset="0"/>
              </a:rPr>
              <a:t> </a:t>
            </a:r>
            <a:r>
              <a:rPr lang="en-US" sz="1100" b="1" dirty="0" err="1">
                <a:latin typeface="Century Gothic" panose="020B0502020202020204" pitchFamily="34" charset="0"/>
              </a:rPr>
              <a:t>urusan</a:t>
            </a:r>
            <a:r>
              <a:rPr lang="en-US" sz="1100" b="1" dirty="0">
                <a:latin typeface="Century Gothic" panose="020B0502020202020204" pitchFamily="34" charset="0"/>
              </a:rPr>
              <a:t> </a:t>
            </a:r>
            <a:r>
              <a:rPr lang="en-US" sz="1100" b="1" dirty="0" err="1">
                <a:latin typeface="Century Gothic" panose="020B0502020202020204" pitchFamily="34" charset="0"/>
              </a:rPr>
              <a:t>pemerintahan</a:t>
            </a:r>
            <a:r>
              <a:rPr lang="en-US" sz="1100" b="1" dirty="0">
                <a:latin typeface="Century Gothic" panose="020B0502020202020204" pitchFamily="34" charset="0"/>
              </a:rPr>
              <a:t> </a:t>
            </a:r>
            <a:r>
              <a:rPr lang="en-US" sz="1100" b="1" dirty="0" err="1">
                <a:latin typeface="Century Gothic" panose="020B0502020202020204" pitchFamily="34" charset="0"/>
              </a:rPr>
              <a:t>konkuren</a:t>
            </a:r>
            <a:r>
              <a:rPr lang="en-US" sz="1100" b="1" dirty="0">
                <a:latin typeface="Century Gothic" panose="020B0502020202020204" pitchFamily="34" charset="0"/>
              </a:rPr>
              <a:t> </a:t>
            </a:r>
            <a:r>
              <a:rPr lang="en-US" sz="1100" b="1" dirty="0" err="1">
                <a:latin typeface="Century Gothic" panose="020B0502020202020204" pitchFamily="34" charset="0"/>
              </a:rPr>
              <a:t>antara</a:t>
            </a:r>
            <a:r>
              <a:rPr lang="en-US" sz="1100" b="1" dirty="0">
                <a:latin typeface="Century Gothic" panose="020B0502020202020204" pitchFamily="34" charset="0"/>
              </a:rPr>
              <a:t> </a:t>
            </a:r>
            <a:r>
              <a:rPr lang="en-US" sz="1100" b="1" dirty="0" err="1">
                <a:latin typeface="Century Gothic" panose="020B0502020202020204" pitchFamily="34" charset="0"/>
              </a:rPr>
              <a:t>Pemerintah</a:t>
            </a:r>
            <a:r>
              <a:rPr lang="en-US" sz="1100" b="1" dirty="0">
                <a:latin typeface="Century Gothic" panose="020B0502020202020204" pitchFamily="34" charset="0"/>
              </a:rPr>
              <a:t> </a:t>
            </a:r>
            <a:r>
              <a:rPr lang="en-US" sz="1100" b="1" dirty="0" err="1">
                <a:latin typeface="Century Gothic" panose="020B0502020202020204" pitchFamily="34" charset="0"/>
              </a:rPr>
              <a:t>Pusat</a:t>
            </a:r>
            <a:r>
              <a:rPr lang="en-US" sz="1100" b="1" dirty="0">
                <a:latin typeface="Century Gothic" panose="020B0502020202020204" pitchFamily="34" charset="0"/>
              </a:rPr>
              <a:t> </a:t>
            </a:r>
            <a:r>
              <a:rPr lang="en-US" sz="1100" b="1" dirty="0" err="1">
                <a:latin typeface="Century Gothic" panose="020B0502020202020204" pitchFamily="34" charset="0"/>
              </a:rPr>
              <a:t>dan</a:t>
            </a:r>
            <a:r>
              <a:rPr lang="en-US" sz="1100" b="1" dirty="0">
                <a:latin typeface="Century Gothic" panose="020B0502020202020204" pitchFamily="34" charset="0"/>
              </a:rPr>
              <a:t> Daerah </a:t>
            </a:r>
            <a:r>
              <a:rPr lang="en-US" sz="1100" b="1" dirty="0" err="1">
                <a:latin typeface="Century Gothic" panose="020B0502020202020204" pitchFamily="34" charset="0"/>
              </a:rPr>
              <a:t>Provinsi</a:t>
            </a:r>
            <a:r>
              <a:rPr lang="en-US" sz="1100" b="1" dirty="0">
                <a:latin typeface="Century Gothic" panose="020B0502020202020204" pitchFamily="34" charset="0"/>
              </a:rPr>
              <a:t> </a:t>
            </a:r>
            <a:r>
              <a:rPr lang="en-US" sz="1100" b="1" dirty="0" err="1">
                <a:latin typeface="Century Gothic" panose="020B0502020202020204" pitchFamily="34" charset="0"/>
              </a:rPr>
              <a:t>serta</a:t>
            </a:r>
            <a:r>
              <a:rPr lang="en-US" sz="1100" b="1" dirty="0">
                <a:latin typeface="Century Gothic" panose="020B0502020202020204" pitchFamily="34" charset="0"/>
              </a:rPr>
              <a:t> Daerah </a:t>
            </a:r>
            <a:r>
              <a:rPr lang="en-US" sz="1100" b="1" dirty="0" err="1">
                <a:latin typeface="Century Gothic" panose="020B0502020202020204" pitchFamily="34" charset="0"/>
              </a:rPr>
              <a:t>kabupaten</a:t>
            </a:r>
            <a:r>
              <a:rPr lang="en-US" sz="1100" b="1" dirty="0">
                <a:latin typeface="Century Gothic" panose="020B0502020202020204" pitchFamily="34" charset="0"/>
              </a:rPr>
              <a:t>/</a:t>
            </a:r>
            <a:r>
              <a:rPr lang="en-US" sz="1100" b="1" dirty="0" err="1">
                <a:latin typeface="Century Gothic" panose="020B0502020202020204" pitchFamily="34" charset="0"/>
              </a:rPr>
              <a:t>kota</a:t>
            </a:r>
            <a:r>
              <a:rPr lang="en-US" sz="1100" b="1" dirty="0">
                <a:latin typeface="Century Gothic" panose="020B0502020202020204" pitchFamily="34" charset="0"/>
              </a:rPr>
              <a:t> </a:t>
            </a:r>
            <a:r>
              <a:rPr lang="en-US" sz="1100" dirty="0" err="1">
                <a:latin typeface="Century Gothic" panose="020B0502020202020204" pitchFamily="34" charset="0"/>
              </a:rPr>
              <a:t>sebagaimana</a:t>
            </a:r>
            <a:r>
              <a:rPr lang="en-US" sz="1100" dirty="0">
                <a:latin typeface="Century Gothic" panose="020B0502020202020204" pitchFamily="34" charset="0"/>
              </a:rPr>
              <a:t> </a:t>
            </a:r>
            <a:r>
              <a:rPr lang="en-US" sz="1100" dirty="0" err="1">
                <a:latin typeface="Century Gothic" panose="020B0502020202020204" pitchFamily="34" charset="0"/>
              </a:rPr>
              <a:t>dimaksud</a:t>
            </a:r>
            <a:r>
              <a:rPr lang="en-US" sz="1100" dirty="0">
                <a:latin typeface="Century Gothic" panose="020B0502020202020204" pitchFamily="34" charset="0"/>
              </a:rPr>
              <a:t> </a:t>
            </a:r>
            <a:r>
              <a:rPr lang="en-US" sz="1100" dirty="0" err="1">
                <a:latin typeface="Century Gothic" panose="020B0502020202020204" pitchFamily="34" charset="0"/>
              </a:rPr>
              <a:t>dalam</a:t>
            </a:r>
            <a:r>
              <a:rPr lang="en-US" sz="1100" dirty="0">
                <a:latin typeface="Century Gothic" panose="020B0502020202020204" pitchFamily="34" charset="0"/>
              </a:rPr>
              <a:t> </a:t>
            </a:r>
            <a:r>
              <a:rPr lang="en-US" sz="1100" dirty="0" err="1">
                <a:latin typeface="Century Gothic" panose="020B0502020202020204" pitchFamily="34" charset="0"/>
              </a:rPr>
              <a:t>Pasal</a:t>
            </a:r>
            <a:r>
              <a:rPr lang="en-US" sz="1100" dirty="0">
                <a:latin typeface="Century Gothic" panose="020B0502020202020204" pitchFamily="34" charset="0"/>
              </a:rPr>
              <a:t> 9 </a:t>
            </a:r>
            <a:r>
              <a:rPr lang="en-US" sz="1100" dirty="0" err="1">
                <a:latin typeface="Century Gothic" panose="020B0502020202020204" pitchFamily="34" charset="0"/>
              </a:rPr>
              <a:t>ayat</a:t>
            </a:r>
            <a:r>
              <a:rPr lang="en-US" sz="1100" dirty="0">
                <a:latin typeface="Century Gothic" panose="020B0502020202020204" pitchFamily="34" charset="0"/>
              </a:rPr>
              <a:t> (3) </a:t>
            </a:r>
            <a:r>
              <a:rPr lang="en-US" sz="1100" dirty="0" err="1">
                <a:latin typeface="Century Gothic" panose="020B0502020202020204" pitchFamily="34" charset="0"/>
              </a:rPr>
              <a:t>didasarkan</a:t>
            </a:r>
            <a:r>
              <a:rPr lang="en-US" sz="1100" dirty="0">
                <a:latin typeface="Century Gothic" panose="020B0502020202020204" pitchFamily="34" charset="0"/>
              </a:rPr>
              <a:t> </a:t>
            </a:r>
            <a:r>
              <a:rPr lang="en-US" sz="1100" dirty="0" err="1">
                <a:latin typeface="Century Gothic" panose="020B0502020202020204" pitchFamily="34" charset="0"/>
              </a:rPr>
              <a:t>pada</a:t>
            </a:r>
            <a:r>
              <a:rPr lang="en-US" sz="1100" dirty="0">
                <a:latin typeface="Century Gothic" panose="020B0502020202020204" pitchFamily="34" charset="0"/>
              </a:rPr>
              <a:t> </a:t>
            </a:r>
            <a:r>
              <a:rPr lang="en-US" sz="1100" dirty="0" err="1">
                <a:latin typeface="Century Gothic" panose="020B0502020202020204" pitchFamily="34" charset="0"/>
              </a:rPr>
              <a:t>prinsip</a:t>
            </a:r>
            <a:r>
              <a:rPr lang="en-US" sz="1100" dirty="0">
                <a:latin typeface="Century Gothic" panose="020B0502020202020204" pitchFamily="34" charset="0"/>
              </a:rPr>
              <a:t> </a:t>
            </a:r>
            <a:r>
              <a:rPr lang="en-US" sz="1100" dirty="0" err="1">
                <a:latin typeface="Century Gothic" panose="020B0502020202020204" pitchFamily="34" charset="0"/>
              </a:rPr>
              <a:t>akuntabilitas</a:t>
            </a:r>
            <a:r>
              <a:rPr lang="en-US" sz="1100" dirty="0">
                <a:latin typeface="Century Gothic" panose="020B0502020202020204" pitchFamily="34" charset="0"/>
              </a:rPr>
              <a:t>, </a:t>
            </a:r>
            <a:r>
              <a:rPr lang="en-US" sz="1100" dirty="0" err="1">
                <a:latin typeface="Century Gothic" panose="020B0502020202020204" pitchFamily="34" charset="0"/>
              </a:rPr>
              <a:t>efisiensi</a:t>
            </a:r>
            <a:r>
              <a:rPr lang="en-US" sz="1100" dirty="0">
                <a:latin typeface="Century Gothic" panose="020B0502020202020204" pitchFamily="34" charset="0"/>
              </a:rPr>
              <a:t>, </a:t>
            </a:r>
            <a:r>
              <a:rPr lang="en-US" sz="1100" dirty="0" err="1">
                <a:latin typeface="Century Gothic" panose="020B0502020202020204" pitchFamily="34" charset="0"/>
              </a:rPr>
              <a:t>dan</a:t>
            </a:r>
            <a:r>
              <a:rPr lang="en-US" sz="1100" dirty="0">
                <a:latin typeface="Century Gothic" panose="020B0502020202020204" pitchFamily="34" charset="0"/>
              </a:rPr>
              <a:t> </a:t>
            </a:r>
            <a:r>
              <a:rPr lang="en-US" sz="1100" dirty="0" err="1">
                <a:latin typeface="Century Gothic" panose="020B0502020202020204" pitchFamily="34" charset="0"/>
              </a:rPr>
              <a:t>eksternalitas</a:t>
            </a:r>
            <a:r>
              <a:rPr lang="en-US" sz="1100" dirty="0">
                <a:latin typeface="Century Gothic" panose="020B0502020202020204" pitchFamily="34" charset="0"/>
              </a:rPr>
              <a:t>, </a:t>
            </a:r>
            <a:r>
              <a:rPr lang="en-US" sz="1100" dirty="0" err="1">
                <a:latin typeface="Century Gothic" panose="020B0502020202020204" pitchFamily="34" charset="0"/>
              </a:rPr>
              <a:t>serta</a:t>
            </a:r>
            <a:r>
              <a:rPr lang="en-US" sz="1100" dirty="0">
                <a:latin typeface="Century Gothic" panose="020B0502020202020204" pitchFamily="34" charset="0"/>
              </a:rPr>
              <a:t> </a:t>
            </a:r>
            <a:r>
              <a:rPr lang="en-US" sz="1100" dirty="0" err="1">
                <a:latin typeface="Century Gothic" panose="020B0502020202020204" pitchFamily="34" charset="0"/>
              </a:rPr>
              <a:t>kepentingan</a:t>
            </a:r>
            <a:r>
              <a:rPr lang="en-US" sz="1100" dirty="0">
                <a:latin typeface="Century Gothic" panose="020B0502020202020204" pitchFamily="34" charset="0"/>
              </a:rPr>
              <a:t> </a:t>
            </a:r>
            <a:r>
              <a:rPr lang="en-US" sz="1100" dirty="0" err="1">
                <a:latin typeface="Century Gothic" panose="020B0502020202020204" pitchFamily="34" charset="0"/>
              </a:rPr>
              <a:t>strategis</a:t>
            </a:r>
            <a:r>
              <a:rPr lang="en-US" sz="1100" dirty="0">
                <a:latin typeface="Century Gothic" panose="020B0502020202020204" pitchFamily="34" charset="0"/>
              </a:rPr>
              <a:t> </a:t>
            </a:r>
            <a:r>
              <a:rPr lang="en-US" sz="1100" dirty="0" err="1">
                <a:latin typeface="Century Gothic" panose="020B0502020202020204" pitchFamily="34" charset="0"/>
              </a:rPr>
              <a:t>nasional</a:t>
            </a:r>
            <a:r>
              <a:rPr lang="en-US" sz="1100" b="1" dirty="0">
                <a:latin typeface="Century Gothic" panose="020B0502020202020204" pitchFamily="34" charset="0"/>
              </a:rPr>
              <a:t>. </a:t>
            </a:r>
            <a:r>
              <a:rPr lang="en-US" sz="1100" dirty="0">
                <a:latin typeface="Century Gothic" panose="020B0502020202020204" pitchFamily="34" charset="0"/>
              </a:rPr>
              <a:t>Sub </a:t>
            </a:r>
            <a:r>
              <a:rPr lang="en-US" sz="1100" dirty="0" err="1">
                <a:latin typeface="Century Gothic" panose="020B0502020202020204" pitchFamily="34" charset="0"/>
              </a:rPr>
              <a:t>Urusan</a:t>
            </a:r>
            <a:r>
              <a:rPr lang="en-US" sz="1100" dirty="0">
                <a:latin typeface="Century Gothic" panose="020B0502020202020204" pitchFamily="34" charset="0"/>
              </a:rPr>
              <a:t> </a:t>
            </a:r>
            <a:r>
              <a:rPr lang="en-US" sz="1100" dirty="0" err="1">
                <a:latin typeface="Century Gothic" panose="020B0502020202020204" pitchFamily="34" charset="0"/>
              </a:rPr>
              <a:t>Jasa</a:t>
            </a:r>
            <a:r>
              <a:rPr lang="en-US" sz="1100" dirty="0">
                <a:latin typeface="Century Gothic" panose="020B0502020202020204" pitchFamily="34" charset="0"/>
              </a:rPr>
              <a:t> </a:t>
            </a:r>
            <a:r>
              <a:rPr lang="en-US" sz="1100" dirty="0" err="1">
                <a:latin typeface="Century Gothic" panose="020B0502020202020204" pitchFamily="34" charset="0"/>
              </a:rPr>
              <a:t>Konstruksi</a:t>
            </a:r>
            <a:endParaRPr lang="en-US" sz="1100" dirty="0">
              <a:latin typeface="Century Gothic" panose="020B0502020202020204" pitchFamily="34" charset="0"/>
            </a:endParaRPr>
          </a:p>
          <a:p>
            <a:pPr algn="just"/>
            <a:r>
              <a:rPr lang="en-US" sz="1100" dirty="0">
                <a:latin typeface="Century Gothic" panose="020B0502020202020204" pitchFamily="34" charset="0"/>
              </a:rPr>
              <a:t> </a:t>
            </a:r>
          </a:p>
        </p:txBody>
      </p:sp>
      <p:sp>
        <p:nvSpPr>
          <p:cNvPr id="57" name="Rectangle 56"/>
          <p:cNvSpPr/>
          <p:nvPr/>
        </p:nvSpPr>
        <p:spPr>
          <a:xfrm>
            <a:off x="616546" y="67393"/>
            <a:ext cx="3772372" cy="318098"/>
          </a:xfrm>
          <a:prstGeom prst="rect">
            <a:avLst/>
          </a:prstGeom>
        </p:spPr>
        <p:txBody>
          <a:bodyPr wrap="square" lIns="91439" tIns="45719" rIns="91439" bIns="45719">
            <a:spAutoFit/>
          </a:bodyPr>
          <a:lstStyle/>
          <a:p>
            <a:pPr defTabSz="913765">
              <a:defRPr/>
            </a:pPr>
            <a:r>
              <a:rPr lang="en-US" sz="1465" b="1" kern="0" dirty="0">
                <a:latin typeface="Century Gothic" panose="020B0502020202020204" pitchFamily="34" charset="0"/>
              </a:rPr>
              <a:t>UU NO. 23 TAHUN 2014</a:t>
            </a:r>
            <a:endParaRPr lang="id-ID" sz="1465" b="1" kern="0" dirty="0">
              <a:latin typeface="Century Gothic" panose="020B0502020202020204" pitchFamily="34" charset="0"/>
            </a:endParaRPr>
          </a:p>
        </p:txBody>
      </p:sp>
      <p:grpSp>
        <p:nvGrpSpPr>
          <p:cNvPr id="39" name="Grup 74"/>
          <p:cNvGrpSpPr/>
          <p:nvPr/>
        </p:nvGrpSpPr>
        <p:grpSpPr>
          <a:xfrm>
            <a:off x="7860065" y="199670"/>
            <a:ext cx="4937125" cy="778434"/>
            <a:chOff x="8497593" y="3941518"/>
            <a:chExt cx="4937125" cy="778434"/>
          </a:xfrm>
        </p:grpSpPr>
        <p:sp>
          <p:nvSpPr>
            <p:cNvPr id="40" name="Rectangle 36"/>
            <p:cNvSpPr/>
            <p:nvPr/>
          </p:nvSpPr>
          <p:spPr>
            <a:xfrm>
              <a:off x="8497593" y="3941518"/>
              <a:ext cx="4937125" cy="318098"/>
            </a:xfrm>
            <a:prstGeom prst="rect">
              <a:avLst/>
            </a:prstGeom>
          </p:spPr>
          <p:txBody>
            <a:bodyPr lIns="91439" tIns="45719" rIns="91439" bIns="45719">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sz="1465" b="1" i="0" u="none" strike="noStrike" kern="0" cap="none" spc="0" normalizeH="0" baseline="0" noProof="0" dirty="0">
                  <a:ln>
                    <a:noFill/>
                  </a:ln>
                  <a:effectLst/>
                  <a:uLnTx/>
                  <a:uFillTx/>
                  <a:latin typeface="Century Gothic" panose="020B0502020202020204" pitchFamily="34" charset="0"/>
                  <a:ea typeface="+mn-ea"/>
                  <a:cs typeface="+mn-cs"/>
                </a:rPr>
                <a:t>PERMENDAGRI NO. 106 TAHUN 2017</a:t>
              </a:r>
              <a:endParaRPr kumimoji="0" lang="id-ID" sz="1465"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50" name="Rectangle 37"/>
            <p:cNvSpPr/>
            <p:nvPr/>
          </p:nvSpPr>
          <p:spPr>
            <a:xfrm>
              <a:off x="8503974" y="4119790"/>
              <a:ext cx="3223524" cy="600162"/>
            </a:xfrm>
            <a:prstGeom prst="rect">
              <a:avLst/>
            </a:prstGeom>
          </p:spPr>
          <p:txBody>
            <a:bodyPr wrap="square" lIns="91439" tIns="45719" rIns="91439" bIns="45719">
              <a:spAutoFit/>
            </a:bodyPr>
            <a:lstStyle/>
            <a:p>
              <a:pPr marL="0" marR="0" lvl="0" indent="0" algn="just" defTabSz="913765" rtl="0" eaLnBrk="1" fontAlgn="auto" latinLnBrk="0" hangingPunct="1">
                <a:lnSpc>
                  <a:spcPct val="100000"/>
                </a:lnSpc>
                <a:spcBef>
                  <a:spcPts val="0"/>
                </a:spcBef>
                <a:spcAft>
                  <a:spcPts val="0"/>
                </a:spcAft>
                <a:buClrTx/>
                <a:buSzTx/>
                <a:buFontTx/>
                <a:buNone/>
                <a:defRPr/>
              </a:pP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Tentang</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1" i="0" u="none" strike="noStrike" kern="0" cap="none" spc="0" normalizeH="0" baseline="0" noProof="0" dirty="0" err="1">
                  <a:ln>
                    <a:noFill/>
                  </a:ln>
                  <a:effectLst/>
                  <a:uLnTx/>
                  <a:uFillTx/>
                  <a:latin typeface="Century Gothic" panose="020B0502020202020204" pitchFamily="34" charset="0"/>
                  <a:ea typeface="+mn-ea"/>
                  <a:cs typeface="+mn-cs"/>
                </a:rPr>
                <a:t>Pedoman</a:t>
              </a:r>
              <a:r>
                <a:rPr kumimoji="0" lang="en-US" sz="1100" b="1"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1" i="0" u="none" strike="noStrike" kern="0" cap="none" spc="0" normalizeH="0" baseline="0" noProof="0" dirty="0" err="1">
                  <a:ln>
                    <a:noFill/>
                  </a:ln>
                  <a:effectLst/>
                  <a:uLnTx/>
                  <a:uFillTx/>
                  <a:latin typeface="Century Gothic" panose="020B0502020202020204" pitchFamily="34" charset="0"/>
                  <a:ea typeface="+mn-ea"/>
                  <a:cs typeface="+mn-cs"/>
                </a:rPr>
                <a:t>Nomenklatur</a:t>
              </a:r>
              <a:r>
                <a:rPr kumimoji="0" lang="en-US" sz="1100" b="1"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1" i="0" u="none" strike="noStrike" kern="0" cap="none" spc="0" normalizeH="0" baseline="0" noProof="0" dirty="0" err="1">
                  <a:ln>
                    <a:noFill/>
                  </a:ln>
                  <a:effectLst/>
                  <a:uLnTx/>
                  <a:uFillTx/>
                  <a:latin typeface="Century Gothic" panose="020B0502020202020204" pitchFamily="34" charset="0"/>
                  <a:ea typeface="+mn-ea"/>
                  <a:cs typeface="+mn-cs"/>
                </a:rPr>
                <a:t>Perangkat</a:t>
              </a:r>
              <a:r>
                <a:rPr kumimoji="0" lang="en-US" sz="1100" b="1" i="0" u="none" strike="noStrike" kern="0" cap="none" spc="0" normalizeH="0" baseline="0" noProof="0" dirty="0">
                  <a:ln>
                    <a:noFill/>
                  </a:ln>
                  <a:effectLst/>
                  <a:uLnTx/>
                  <a:uFillTx/>
                  <a:latin typeface="Century Gothic" panose="020B0502020202020204" pitchFamily="34" charset="0"/>
                  <a:ea typeface="+mn-ea"/>
                  <a:cs typeface="+mn-cs"/>
                </a:rPr>
                <a:t> Daerah </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yang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Melaksanakan</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Urusan</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Pemerintahan</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Bidang</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Pekerjaan</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Umum</a:t>
              </a:r>
              <a:endParaRPr kumimoji="0" lang="en-US" sz="1100" b="0" i="0" u="none" strike="noStrike" kern="0" cap="none" spc="0" normalizeH="0" baseline="0" noProof="0" dirty="0">
                <a:ln>
                  <a:noFill/>
                </a:ln>
                <a:effectLst/>
                <a:uLnTx/>
                <a:uFillTx/>
                <a:latin typeface="Century" panose="02040604050505020304" pitchFamily="18" charset="0"/>
                <a:ea typeface="+mn-ea"/>
                <a:cs typeface="+mn-cs"/>
              </a:endParaRPr>
            </a:p>
          </p:txBody>
        </p:sp>
      </p:grpSp>
      <p:grpSp>
        <p:nvGrpSpPr>
          <p:cNvPr id="59" name="Grup 76"/>
          <p:cNvGrpSpPr/>
          <p:nvPr/>
        </p:nvGrpSpPr>
        <p:grpSpPr>
          <a:xfrm>
            <a:off x="7866446" y="1022695"/>
            <a:ext cx="3223524" cy="813810"/>
            <a:chOff x="8503974" y="1945855"/>
            <a:chExt cx="3223524" cy="813810"/>
          </a:xfrm>
        </p:grpSpPr>
        <p:sp>
          <p:nvSpPr>
            <p:cNvPr id="60" name="Rectangle 37"/>
            <p:cNvSpPr/>
            <p:nvPr/>
          </p:nvSpPr>
          <p:spPr>
            <a:xfrm>
              <a:off x="8503974" y="2159503"/>
              <a:ext cx="3223524" cy="600162"/>
            </a:xfrm>
            <a:prstGeom prst="rect">
              <a:avLst/>
            </a:prstGeom>
          </p:spPr>
          <p:txBody>
            <a:bodyPr wrap="square" lIns="91439" tIns="45719" rIns="91439" bIns="45719">
              <a:spAutoFit/>
            </a:bodyPr>
            <a:lstStyle/>
            <a:p>
              <a:pPr marL="0" marR="0" lvl="0" indent="0" algn="just" defTabSz="913765" rtl="0" eaLnBrk="1" fontAlgn="auto" latinLnBrk="0" hangingPunct="1">
                <a:lnSpc>
                  <a:spcPct val="100000"/>
                </a:lnSpc>
                <a:spcBef>
                  <a:spcPts val="0"/>
                </a:spcBef>
                <a:spcAft>
                  <a:spcPts val="0"/>
                </a:spcAft>
                <a:buClrTx/>
                <a:buSzTx/>
                <a:buFontTx/>
                <a:buNone/>
                <a:defRPr/>
              </a:pP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Tentang</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P</a:t>
              </a:r>
              <a:r>
                <a:rPr kumimoji="0" lang="en-US" sz="1100" b="1" i="0" u="none" strike="noStrike" kern="0" cap="none" spc="0" normalizeH="0" baseline="0" noProof="0" dirty="0" err="1">
                  <a:ln>
                    <a:noFill/>
                  </a:ln>
                  <a:effectLst/>
                  <a:uLnTx/>
                  <a:uFillTx/>
                  <a:latin typeface="Century Gothic" panose="020B0502020202020204" pitchFamily="34" charset="0"/>
                  <a:ea typeface="+mn-ea"/>
                  <a:cs typeface="+mn-cs"/>
                </a:rPr>
                <a:t>embentukan</a:t>
              </a:r>
              <a:r>
                <a:rPr kumimoji="0" lang="en-US" sz="1100" b="1" i="0" u="none" strike="noStrike" kern="0" cap="none" spc="0" normalizeH="0" baseline="0" noProof="0" dirty="0">
                  <a:ln>
                    <a:noFill/>
                  </a:ln>
                  <a:effectLst/>
                  <a:uLnTx/>
                  <a:uFillTx/>
                  <a:latin typeface="Century Gothic" panose="020B0502020202020204" pitchFamily="34" charset="0"/>
                  <a:ea typeface="+mn-ea"/>
                  <a:cs typeface="+mn-cs"/>
                </a:rPr>
                <a:t> dan </a:t>
              </a:r>
              <a:r>
                <a:rPr kumimoji="0" lang="en-US" sz="1100" b="1" i="0" u="none" strike="noStrike" kern="0" cap="none" spc="0" normalizeH="0" baseline="0" noProof="0" dirty="0" err="1">
                  <a:ln>
                    <a:noFill/>
                  </a:ln>
                  <a:effectLst/>
                  <a:uLnTx/>
                  <a:uFillTx/>
                  <a:latin typeface="Century Gothic" panose="020B0502020202020204" pitchFamily="34" charset="0"/>
                  <a:ea typeface="+mn-ea"/>
                  <a:cs typeface="+mn-cs"/>
                </a:rPr>
                <a:t>Susunan</a:t>
              </a:r>
              <a:r>
                <a:rPr kumimoji="0" lang="en-US" sz="1100" b="1"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1" i="0" u="none" strike="noStrike" kern="0" cap="none" spc="0" normalizeH="0" baseline="0" noProof="0" dirty="0" err="1">
                  <a:ln>
                    <a:noFill/>
                  </a:ln>
                  <a:effectLst/>
                  <a:uLnTx/>
                  <a:uFillTx/>
                  <a:latin typeface="Century Gothic" panose="020B0502020202020204" pitchFamily="34" charset="0"/>
                  <a:ea typeface="+mn-ea"/>
                  <a:cs typeface="+mn-cs"/>
                </a:rPr>
                <a:t>Perangkat</a:t>
              </a:r>
              <a:r>
                <a:rPr kumimoji="0" lang="en-US" sz="1100" b="1" i="0" u="none" strike="noStrike" kern="0" cap="none" spc="0" normalizeH="0" baseline="0" noProof="0" dirty="0">
                  <a:ln>
                    <a:noFill/>
                  </a:ln>
                  <a:effectLst/>
                  <a:uLnTx/>
                  <a:uFillTx/>
                  <a:latin typeface="Century Gothic" panose="020B0502020202020204" pitchFamily="34" charset="0"/>
                  <a:ea typeface="+mn-ea"/>
                  <a:cs typeface="+mn-cs"/>
                </a:rPr>
                <a:t> Daerah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Provinsi</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Kalimantan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Timur</a:t>
              </a:r>
              <a:r>
                <a:rPr kumimoji="0" lang="en-US" sz="1100"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sz="1100" b="0" i="0" u="none" strike="noStrike" kern="0" cap="none" spc="0" normalizeH="0" baseline="0" noProof="0" dirty="0" err="1">
                  <a:ln>
                    <a:noFill/>
                  </a:ln>
                  <a:effectLst/>
                  <a:uLnTx/>
                  <a:uFillTx/>
                  <a:latin typeface="Century Gothic" panose="020B0502020202020204" pitchFamily="34" charset="0"/>
                  <a:ea typeface="+mn-ea"/>
                  <a:cs typeface="+mn-cs"/>
                </a:rPr>
                <a:t>dan</a:t>
              </a:r>
              <a:endParaRPr kumimoji="0" lang="en-US" sz="1100" b="0" i="0" u="none" strike="noStrike" kern="0" cap="none" spc="0" normalizeH="0" baseline="0" noProof="0" dirty="0">
                <a:ln>
                  <a:noFill/>
                </a:ln>
                <a:effectLst/>
                <a:uLnTx/>
                <a:uFillTx/>
                <a:latin typeface="Century" panose="02040604050505020304" pitchFamily="18" charset="0"/>
                <a:ea typeface="+mn-ea"/>
                <a:cs typeface="+mn-cs"/>
              </a:endParaRPr>
            </a:p>
          </p:txBody>
        </p:sp>
        <p:sp>
          <p:nvSpPr>
            <p:cNvPr id="61" name="Rectangle 36"/>
            <p:cNvSpPr/>
            <p:nvPr/>
          </p:nvSpPr>
          <p:spPr>
            <a:xfrm>
              <a:off x="8503974" y="1945855"/>
              <a:ext cx="2862068" cy="318098"/>
            </a:xfrm>
            <a:prstGeom prst="rect">
              <a:avLst/>
            </a:prstGeom>
          </p:spPr>
          <p:txBody>
            <a:bodyPr wrap="square" lIns="91439" tIns="45719" rIns="91439" bIns="45719">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sz="1465" b="1" i="0" u="none" strike="noStrike" kern="0" cap="none" spc="0" normalizeH="0" baseline="0" noProof="0" dirty="0">
                  <a:ln>
                    <a:noFill/>
                  </a:ln>
                  <a:effectLst/>
                  <a:uLnTx/>
                  <a:uFillTx/>
                  <a:latin typeface="Century Gothic" panose="020B0502020202020204" pitchFamily="34" charset="0"/>
                  <a:ea typeface="+mn-ea"/>
                  <a:cs typeface="+mn-cs"/>
                </a:rPr>
                <a:t>PERDA NO. 09 TAHUN 2016</a:t>
              </a:r>
              <a:endParaRPr kumimoji="0" lang="id-ID" sz="1465" b="1" i="0" u="none" strike="noStrike" kern="0" cap="none" spc="0" normalizeH="0" baseline="0" noProof="0" dirty="0">
                <a:ln>
                  <a:noFill/>
                </a:ln>
                <a:effectLst/>
                <a:uLnTx/>
                <a:uFillTx/>
                <a:latin typeface="Century Gothic" panose="020B0502020202020204" pitchFamily="34" charset="0"/>
                <a:ea typeface="+mn-ea"/>
                <a:cs typeface="+mn-cs"/>
              </a:endParaRPr>
            </a:p>
          </p:txBody>
        </p:sp>
      </p:grpSp>
      <p:grpSp>
        <p:nvGrpSpPr>
          <p:cNvPr id="62" name="Grup 73"/>
          <p:cNvGrpSpPr/>
          <p:nvPr/>
        </p:nvGrpSpPr>
        <p:grpSpPr>
          <a:xfrm>
            <a:off x="7866446" y="1992698"/>
            <a:ext cx="4945164" cy="979168"/>
            <a:chOff x="8492383" y="2860431"/>
            <a:chExt cx="4945164" cy="979168"/>
          </a:xfrm>
        </p:grpSpPr>
        <p:sp>
          <p:nvSpPr>
            <p:cNvPr id="63" name="Rectangle 36"/>
            <p:cNvSpPr/>
            <p:nvPr/>
          </p:nvSpPr>
          <p:spPr>
            <a:xfrm>
              <a:off x="8500422" y="2860431"/>
              <a:ext cx="4937125" cy="318098"/>
            </a:xfrm>
            <a:prstGeom prst="rect">
              <a:avLst/>
            </a:prstGeom>
          </p:spPr>
          <p:txBody>
            <a:bodyPr lIns="91439" tIns="45719" rIns="91439" bIns="45719">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sz="1465" b="1" i="0" u="none" strike="noStrike" kern="0" cap="none" spc="0" normalizeH="0" baseline="0" noProof="0" dirty="0">
                  <a:ln>
                    <a:noFill/>
                  </a:ln>
                  <a:effectLst/>
                  <a:uLnTx/>
                  <a:uFillTx/>
                  <a:latin typeface="Century Gothic" panose="020B0502020202020204" pitchFamily="34" charset="0"/>
                  <a:ea typeface="+mn-ea"/>
                  <a:cs typeface="+mn-cs"/>
                </a:rPr>
                <a:t>PERGUB KALTIM NO</a:t>
              </a:r>
              <a:r>
                <a:rPr kumimoji="0" lang="en-US" sz="1465" b="1" i="0" u="none" strike="noStrike" kern="0" cap="none" spc="0" normalizeH="0" baseline="0" noProof="0">
                  <a:ln>
                    <a:noFill/>
                  </a:ln>
                  <a:effectLst/>
                  <a:uLnTx/>
                  <a:uFillTx/>
                  <a:latin typeface="Century Gothic" panose="020B0502020202020204" pitchFamily="34" charset="0"/>
                  <a:ea typeface="+mn-ea"/>
                  <a:cs typeface="+mn-cs"/>
                </a:rPr>
                <a:t>. 43 TAHUN 2023</a:t>
              </a:r>
              <a:endParaRPr kumimoji="0" lang="id-ID" sz="1465"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64" name="Rectangle 37"/>
            <p:cNvSpPr/>
            <p:nvPr/>
          </p:nvSpPr>
          <p:spPr>
            <a:xfrm>
              <a:off x="8492383" y="3070160"/>
              <a:ext cx="3223524" cy="769439"/>
            </a:xfrm>
            <a:prstGeom prst="rect">
              <a:avLst/>
            </a:prstGeom>
          </p:spPr>
          <p:txBody>
            <a:bodyPr wrap="square" lIns="91439" tIns="45719" rIns="91439" bIns="45719">
              <a:spAutoFit/>
            </a:bodyPr>
            <a:lstStyle/>
            <a:p>
              <a:pPr algn="just" defTabSz="913765">
                <a:defRPr/>
              </a:pPr>
              <a:r>
                <a:rPr kumimoji="0" lang="en-US" sz="1100" b="0" i="0" u="none" strike="noStrike" kern="0" cap="none" spc="0" normalizeH="0" baseline="0" noProof="0" err="1">
                  <a:ln>
                    <a:noFill/>
                  </a:ln>
                  <a:effectLst/>
                  <a:uLnTx/>
                  <a:uFillTx/>
                  <a:latin typeface="Centhury go"/>
                </a:rPr>
                <a:t>Tentang</a:t>
              </a:r>
              <a:r>
                <a:rPr kumimoji="0" lang="en-US" sz="1100" b="0" i="0" u="none" strike="noStrike" kern="0" cap="none" spc="0" normalizeH="0" baseline="0" noProof="0">
                  <a:ln>
                    <a:noFill/>
                  </a:ln>
                  <a:effectLst/>
                  <a:uLnTx/>
                  <a:uFillTx/>
                  <a:latin typeface="Centhury go"/>
                </a:rPr>
                <a:t> </a:t>
              </a:r>
              <a:r>
                <a:rPr lang="en-US" sz="1100">
                  <a:effectLst/>
                  <a:latin typeface="Centhury go"/>
                  <a:ea typeface="Times New Roman" panose="02020603050405020304" pitchFamily="18" charset="0"/>
                </a:rPr>
                <a:t>Kedudukan, Susunan Organisasi, Tugas , Fungsi Uraian Tugas, dan Tata Kerja Perangkat Daerah </a:t>
              </a:r>
            </a:p>
            <a:p>
              <a:pPr marL="0" marR="0" lvl="0" indent="0" algn="just" defTabSz="913765" rtl="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dirty="0">
                <a:ln>
                  <a:noFill/>
                </a:ln>
                <a:effectLst/>
                <a:uLnTx/>
                <a:uFillTx/>
                <a:latin typeface="Centhury go"/>
              </a:endParaRPr>
            </a:p>
          </p:txBody>
        </p:sp>
      </p:grpSp>
      <p:sp>
        <p:nvSpPr>
          <p:cNvPr id="45" name="Rectangle 44"/>
          <p:cNvSpPr/>
          <p:nvPr/>
        </p:nvSpPr>
        <p:spPr>
          <a:xfrm>
            <a:off x="603577" y="1727396"/>
            <a:ext cx="2609167" cy="318098"/>
          </a:xfrm>
          <a:prstGeom prst="rect">
            <a:avLst/>
          </a:prstGeom>
        </p:spPr>
        <p:txBody>
          <a:bodyPr wrap="square" lIns="91439" tIns="45719" rIns="91439" bIns="45719">
            <a:spAutoFit/>
          </a:bodyPr>
          <a:lstStyle/>
          <a:p>
            <a:pPr defTabSz="913765">
              <a:defRPr/>
            </a:pPr>
            <a:r>
              <a:rPr lang="en-US" sz="1465" b="1" kern="0" dirty="0">
                <a:latin typeface="Century Gothic" panose="020B0502020202020204" pitchFamily="34" charset="0"/>
              </a:rPr>
              <a:t>UU. NO. 2 TAHUN 2017</a:t>
            </a:r>
            <a:endParaRPr lang="id-ID" sz="1465" b="1" kern="0" dirty="0">
              <a:latin typeface="Century Gothic" panose="020B0502020202020204" pitchFamily="34" charset="0"/>
            </a:endParaRPr>
          </a:p>
        </p:txBody>
      </p:sp>
      <p:sp>
        <p:nvSpPr>
          <p:cNvPr id="46" name="Rectangle 45"/>
          <p:cNvSpPr>
            <a:spLocks noChangeArrowheads="1"/>
          </p:cNvSpPr>
          <p:nvPr/>
        </p:nvSpPr>
        <p:spPr bwMode="auto">
          <a:xfrm>
            <a:off x="603577" y="1966132"/>
            <a:ext cx="3552395" cy="76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algn="just" defTabSz="912495"/>
            <a:r>
              <a:rPr lang="en-US" sz="1100" dirty="0" err="1">
                <a:latin typeface="Century Gothic" panose="020B0502020202020204" pitchFamily="34" charset="0"/>
              </a:rPr>
              <a:t>Tentang</a:t>
            </a:r>
            <a:r>
              <a:rPr lang="en-US" sz="1100" dirty="0">
                <a:latin typeface="Century Gothic" panose="020B0502020202020204" pitchFamily="34" charset="0"/>
              </a:rPr>
              <a:t> </a:t>
            </a:r>
            <a:r>
              <a:rPr lang="en-US" sz="1100" b="1" dirty="0" err="1">
                <a:latin typeface="Century Gothic" panose="020B0502020202020204" pitchFamily="34" charset="0"/>
              </a:rPr>
              <a:t>Jasa</a:t>
            </a:r>
            <a:r>
              <a:rPr lang="en-US" sz="1100" b="1" dirty="0">
                <a:latin typeface="Century Gothic" panose="020B0502020202020204" pitchFamily="34" charset="0"/>
              </a:rPr>
              <a:t> </a:t>
            </a:r>
            <a:r>
              <a:rPr lang="en-US" sz="1100" b="1" dirty="0" err="1">
                <a:latin typeface="Century Gothic" panose="020B0502020202020204" pitchFamily="34" charset="0"/>
              </a:rPr>
              <a:t>Konstruksi</a:t>
            </a:r>
            <a:r>
              <a:rPr lang="en-US" sz="1100" dirty="0">
                <a:latin typeface="Century Gothic" panose="020B0502020202020204" pitchFamily="34" charset="0"/>
              </a:rPr>
              <a:t>, </a:t>
            </a:r>
            <a:r>
              <a:rPr lang="en-US" sz="1100" dirty="0" err="1">
                <a:latin typeface="Century Gothic" panose="020B0502020202020204" pitchFamily="34" charset="0"/>
              </a:rPr>
              <a:t>pada</a:t>
            </a:r>
            <a:r>
              <a:rPr lang="en-US" sz="1100" dirty="0">
                <a:latin typeface="Century Gothic" panose="020B0502020202020204" pitchFamily="34" charset="0"/>
              </a:rPr>
              <a:t> </a:t>
            </a:r>
            <a:r>
              <a:rPr lang="en-US" sz="1100" dirty="0" err="1">
                <a:latin typeface="Century Gothic" panose="020B0502020202020204" pitchFamily="34" charset="0"/>
              </a:rPr>
              <a:t>Pasal</a:t>
            </a:r>
            <a:r>
              <a:rPr lang="en-US" sz="1100" dirty="0">
                <a:latin typeface="Century Gothic" panose="020B0502020202020204" pitchFamily="34" charset="0"/>
              </a:rPr>
              <a:t> 70 </a:t>
            </a:r>
            <a:r>
              <a:rPr lang="en-US" sz="1100" dirty="0" err="1">
                <a:latin typeface="Century Gothic" panose="020B0502020202020204" pitchFamily="34" charset="0"/>
              </a:rPr>
              <a:t>Ayat</a:t>
            </a:r>
            <a:r>
              <a:rPr lang="en-US" sz="1100" dirty="0">
                <a:latin typeface="Century Gothic" panose="020B0502020202020204" pitchFamily="34" charset="0"/>
              </a:rPr>
              <a:t> 1 </a:t>
            </a:r>
            <a:r>
              <a:rPr lang="en-US" sz="1100" dirty="0" err="1">
                <a:latin typeface="Century Gothic" panose="020B0502020202020204" pitchFamily="34" charset="0"/>
              </a:rPr>
              <a:t>bahwa</a:t>
            </a:r>
            <a:r>
              <a:rPr lang="en-US" sz="1100" dirty="0">
                <a:latin typeface="Century Gothic" panose="020B0502020202020204" pitchFamily="34" charset="0"/>
              </a:rPr>
              <a:t> </a:t>
            </a:r>
            <a:r>
              <a:rPr lang="en-US" sz="1100" dirty="0" err="1">
                <a:latin typeface="Century Gothic" panose="020B0502020202020204" pitchFamily="34" charset="0"/>
              </a:rPr>
              <a:t>setiap</a:t>
            </a:r>
            <a:r>
              <a:rPr lang="en-US" sz="1100" dirty="0">
                <a:latin typeface="Century Gothic" panose="020B0502020202020204" pitchFamily="34" charset="0"/>
              </a:rPr>
              <a:t> </a:t>
            </a:r>
            <a:r>
              <a:rPr lang="en-US" sz="1100" dirty="0" err="1">
                <a:latin typeface="Century Gothic" panose="020B0502020202020204" pitchFamily="34" charset="0"/>
              </a:rPr>
              <a:t>tenaga</a:t>
            </a:r>
            <a:r>
              <a:rPr lang="en-US" sz="1100" dirty="0">
                <a:latin typeface="Century Gothic" panose="020B0502020202020204" pitchFamily="34" charset="0"/>
              </a:rPr>
              <a:t> </a:t>
            </a:r>
            <a:r>
              <a:rPr lang="en-US" sz="1100" dirty="0" err="1">
                <a:latin typeface="Century Gothic" panose="020B0502020202020204" pitchFamily="34" charset="0"/>
              </a:rPr>
              <a:t>kerja</a:t>
            </a:r>
            <a:r>
              <a:rPr lang="en-US" sz="1100" dirty="0">
                <a:latin typeface="Century Gothic" panose="020B0502020202020204" pitchFamily="34" charset="0"/>
              </a:rPr>
              <a:t> </a:t>
            </a:r>
            <a:r>
              <a:rPr lang="en-US" sz="1100" dirty="0" err="1">
                <a:latin typeface="Century Gothic" panose="020B0502020202020204" pitchFamily="34" charset="0"/>
              </a:rPr>
              <a:t>konstruksi</a:t>
            </a:r>
            <a:r>
              <a:rPr lang="en-US" sz="1100" dirty="0">
                <a:latin typeface="Century Gothic" panose="020B0502020202020204" pitchFamily="34" charset="0"/>
              </a:rPr>
              <a:t> yang </a:t>
            </a:r>
            <a:r>
              <a:rPr lang="en-US" sz="1100" dirty="0" err="1">
                <a:latin typeface="Century Gothic" panose="020B0502020202020204" pitchFamily="34" charset="0"/>
              </a:rPr>
              <a:t>bekerja</a:t>
            </a:r>
            <a:r>
              <a:rPr lang="en-US" sz="1100" dirty="0">
                <a:latin typeface="Century Gothic" panose="020B0502020202020204" pitchFamily="34" charset="0"/>
              </a:rPr>
              <a:t> di </a:t>
            </a:r>
            <a:r>
              <a:rPr lang="en-US" sz="1100" dirty="0" err="1">
                <a:latin typeface="Century Gothic" panose="020B0502020202020204" pitchFamily="34" charset="0"/>
              </a:rPr>
              <a:t>bidang</a:t>
            </a:r>
            <a:r>
              <a:rPr lang="en-US" sz="1100" dirty="0">
                <a:latin typeface="Century Gothic" panose="020B0502020202020204" pitchFamily="34" charset="0"/>
              </a:rPr>
              <a:t> </a:t>
            </a:r>
            <a:r>
              <a:rPr lang="en-US" sz="1100" dirty="0" err="1">
                <a:latin typeface="Century Gothic" panose="020B0502020202020204" pitchFamily="34" charset="0"/>
              </a:rPr>
              <a:t>Jasa</a:t>
            </a:r>
            <a:r>
              <a:rPr lang="en-US" sz="1100" dirty="0">
                <a:latin typeface="Century Gothic" panose="020B0502020202020204" pitchFamily="34" charset="0"/>
              </a:rPr>
              <a:t> </a:t>
            </a:r>
            <a:r>
              <a:rPr lang="en-US" sz="1100" dirty="0" err="1">
                <a:latin typeface="Century Gothic" panose="020B0502020202020204" pitchFamily="34" charset="0"/>
              </a:rPr>
              <a:t>Konstruksi</a:t>
            </a:r>
            <a:r>
              <a:rPr lang="en-US" sz="1100" dirty="0">
                <a:latin typeface="Century Gothic" panose="020B0502020202020204" pitchFamily="34" charset="0"/>
              </a:rPr>
              <a:t> </a:t>
            </a:r>
            <a:r>
              <a:rPr lang="en-US" sz="1100" b="1" dirty="0" err="1">
                <a:latin typeface="Century Gothic" panose="020B0502020202020204" pitchFamily="34" charset="0"/>
              </a:rPr>
              <a:t>wajib</a:t>
            </a:r>
            <a:r>
              <a:rPr lang="en-US" sz="1100" b="1" dirty="0">
                <a:latin typeface="Century Gothic" panose="020B0502020202020204" pitchFamily="34" charset="0"/>
              </a:rPr>
              <a:t> </a:t>
            </a:r>
            <a:r>
              <a:rPr lang="en-US" sz="1100" b="1" dirty="0" err="1">
                <a:latin typeface="Century Gothic" panose="020B0502020202020204" pitchFamily="34" charset="0"/>
              </a:rPr>
              <a:t>memiliki</a:t>
            </a:r>
            <a:r>
              <a:rPr lang="en-US" sz="1100" b="1" dirty="0">
                <a:latin typeface="Century Gothic" panose="020B0502020202020204" pitchFamily="34" charset="0"/>
              </a:rPr>
              <a:t> </a:t>
            </a:r>
            <a:r>
              <a:rPr lang="en-US" sz="1100" b="1" dirty="0" err="1">
                <a:latin typeface="Century Gothic" panose="020B0502020202020204" pitchFamily="34" charset="0"/>
              </a:rPr>
              <a:t>Sertifikasi</a:t>
            </a:r>
            <a:r>
              <a:rPr lang="en-US" sz="1100" b="1" dirty="0">
                <a:latin typeface="Century Gothic" panose="020B0502020202020204" pitchFamily="34" charset="0"/>
              </a:rPr>
              <a:t> </a:t>
            </a:r>
            <a:r>
              <a:rPr lang="en-US" sz="1100" b="1" dirty="0" err="1">
                <a:latin typeface="Century Gothic" panose="020B0502020202020204" pitchFamily="34" charset="0"/>
              </a:rPr>
              <a:t>Kompetensi</a:t>
            </a:r>
            <a:r>
              <a:rPr lang="en-US" sz="1100" b="1" dirty="0">
                <a:latin typeface="Century Gothic" panose="020B0502020202020204" pitchFamily="34" charset="0"/>
              </a:rPr>
              <a:t> </a:t>
            </a:r>
            <a:r>
              <a:rPr lang="en-US" sz="1100" b="1" dirty="0" err="1">
                <a:latin typeface="Century Gothic" panose="020B0502020202020204" pitchFamily="34" charset="0"/>
              </a:rPr>
              <a:t>Kerja</a:t>
            </a:r>
            <a:r>
              <a:rPr lang="en-US" sz="1100" b="1" dirty="0">
                <a:latin typeface="Century Gothic" panose="020B0502020202020204" pitchFamily="34" charset="0"/>
              </a:rPr>
              <a:t>.</a:t>
            </a:r>
            <a:endParaRPr lang="en-US" sz="1100" dirty="0">
              <a:latin typeface="Century Gothic" panose="020B0502020202020204" pitchFamily="34" charset="0"/>
            </a:endParaRPr>
          </a:p>
        </p:txBody>
      </p:sp>
      <p:sp>
        <p:nvSpPr>
          <p:cNvPr id="52" name="Oval 51"/>
          <p:cNvSpPr/>
          <p:nvPr/>
        </p:nvSpPr>
        <p:spPr>
          <a:xfrm>
            <a:off x="4430907" y="4132499"/>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4</a:t>
            </a:r>
          </a:p>
        </p:txBody>
      </p:sp>
      <p:grpSp>
        <p:nvGrpSpPr>
          <p:cNvPr id="58" name="Grup 75"/>
          <p:cNvGrpSpPr/>
          <p:nvPr/>
        </p:nvGrpSpPr>
        <p:grpSpPr>
          <a:xfrm>
            <a:off x="7895920" y="3965138"/>
            <a:ext cx="5217460" cy="743276"/>
            <a:chOff x="8850331" y="4904999"/>
            <a:chExt cx="3554386" cy="743276"/>
          </a:xfrm>
        </p:grpSpPr>
        <p:sp>
          <p:nvSpPr>
            <p:cNvPr id="65" name="Rectangle 64"/>
            <p:cNvSpPr/>
            <p:nvPr/>
          </p:nvSpPr>
          <p:spPr>
            <a:xfrm>
              <a:off x="8850331" y="4904999"/>
              <a:ext cx="3385207" cy="543865"/>
            </a:xfrm>
            <a:prstGeom prst="rect">
              <a:avLst/>
            </a:prstGeom>
          </p:spPr>
          <p:txBody>
            <a:bodyPr wrap="square" lIns="91439" tIns="45719" rIns="91439" bIns="45719">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lang="en-US" sz="1465" b="1" dirty="0">
                  <a:latin typeface="Century Gothic" panose="020B0502020202020204" pitchFamily="34" charset="0"/>
                </a:rPr>
                <a:t>SURAT GUBERNUR KALTIM </a:t>
              </a:r>
            </a:p>
            <a:p>
              <a:pPr marL="0" marR="0" lvl="0" indent="0" algn="l" defTabSz="913765" rtl="0" eaLnBrk="1" fontAlgn="auto" latinLnBrk="0" hangingPunct="1">
                <a:lnSpc>
                  <a:spcPct val="100000"/>
                </a:lnSpc>
                <a:spcBef>
                  <a:spcPts val="0"/>
                </a:spcBef>
                <a:spcAft>
                  <a:spcPts val="0"/>
                </a:spcAft>
                <a:buClrTx/>
                <a:buSzTx/>
                <a:buFontTx/>
                <a:buNone/>
                <a:defRPr/>
              </a:pPr>
              <a:r>
                <a:rPr lang="en-US" sz="1465" b="1" dirty="0">
                  <a:latin typeface="Century Gothic" panose="020B0502020202020204" pitchFamily="34" charset="0"/>
                </a:rPr>
                <a:t>NO. 600/6098/B.ISD-III </a:t>
              </a:r>
              <a:r>
                <a:rPr lang="en-US" sz="1465" b="1" dirty="0" err="1">
                  <a:latin typeface="Century Gothic" panose="020B0502020202020204" pitchFamily="34" charset="0"/>
                </a:rPr>
                <a:t>Tanggal</a:t>
              </a:r>
              <a:r>
                <a:rPr lang="en-US" sz="1465" b="1" dirty="0">
                  <a:latin typeface="Century Gothic" panose="020B0502020202020204" pitchFamily="34" charset="0"/>
                </a:rPr>
                <a:t> 30/9/2020</a:t>
              </a:r>
              <a:endParaRPr kumimoji="0" lang="id-ID" sz="1465" b="1" i="0" u="none" strike="noStrike" kern="0" cap="none" spc="0" normalizeH="0" baseline="0" noProof="0" dirty="0">
                <a:ln>
                  <a:noFill/>
                </a:ln>
                <a:effectLst/>
                <a:uLnTx/>
                <a:uFillTx/>
                <a:latin typeface="Century Gothic" panose="020B0502020202020204" pitchFamily="34" charset="0"/>
              </a:endParaRPr>
            </a:p>
          </p:txBody>
        </p:sp>
        <p:sp>
          <p:nvSpPr>
            <p:cNvPr id="66" name="Rectangle 65"/>
            <p:cNvSpPr/>
            <p:nvPr/>
          </p:nvSpPr>
          <p:spPr>
            <a:xfrm>
              <a:off x="8850331" y="5371278"/>
              <a:ext cx="3554386" cy="276997"/>
            </a:xfrm>
            <a:prstGeom prst="rect">
              <a:avLst/>
            </a:prstGeom>
          </p:spPr>
          <p:txBody>
            <a:bodyPr wrap="square" lIns="91439" tIns="45719" rIns="91439" bIns="45719">
              <a:spAutoFit/>
            </a:bodyPr>
            <a:lstStyle/>
            <a:p>
              <a:pPr marL="0" marR="0" lvl="0" indent="0" algn="just" defTabSz="913765"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effectLst/>
                  <a:uLnTx/>
                  <a:uFillTx/>
                  <a:latin typeface="Century Gothic" panose="020B0502020202020204" pitchFamily="34" charset="0"/>
                  <a:ea typeface="+mn-ea"/>
                  <a:cs typeface="+mn-cs"/>
                </a:rPr>
                <a:t>Perihal</a:t>
              </a: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1200" b="1" i="0" u="none" strike="noStrike" kern="1200" cap="none" spc="0" normalizeH="0" baseline="0" noProof="0" dirty="0" err="1">
                  <a:ln>
                    <a:noFill/>
                  </a:ln>
                  <a:effectLst/>
                  <a:uLnTx/>
                  <a:uFillTx/>
                  <a:latin typeface="Century Gothic" panose="020B0502020202020204" pitchFamily="34" charset="0"/>
                  <a:ea typeface="+mn-ea"/>
                  <a:cs typeface="+mn-cs"/>
                </a:rPr>
                <a:t>Pendelegasian</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1200" b="1" i="0" u="none" strike="noStrike" kern="1200" cap="none" spc="0" normalizeH="0" baseline="0" noProof="0" dirty="0" err="1">
                  <a:ln>
                    <a:noFill/>
                  </a:ln>
                  <a:effectLst/>
                  <a:uLnTx/>
                  <a:uFillTx/>
                  <a:latin typeface="Century Gothic" panose="020B0502020202020204" pitchFamily="34" charset="0"/>
                  <a:ea typeface="+mn-ea"/>
                  <a:cs typeface="+mn-cs"/>
                </a:rPr>
                <a:t>Kewenangan</a:t>
              </a:r>
              <a:endParaRPr kumimoji="0" lang="id-ID" sz="1200" b="1" i="0" u="none" strike="noStrike" kern="0" cap="none" spc="0" normalizeH="0" baseline="0" noProof="0" dirty="0">
                <a:ln>
                  <a:noFill/>
                </a:ln>
                <a:effectLst/>
                <a:uLnTx/>
                <a:uFillTx/>
                <a:latin typeface="Century Gothic" panose="020B0502020202020204" pitchFamily="34" charset="0"/>
                <a:ea typeface="+mn-ea"/>
                <a:cs typeface="+mn-cs"/>
              </a:endParaRPr>
            </a:p>
          </p:txBody>
        </p:sp>
      </p:grpSp>
      <p:grpSp>
        <p:nvGrpSpPr>
          <p:cNvPr id="3" name="Group 2"/>
          <p:cNvGrpSpPr/>
          <p:nvPr/>
        </p:nvGrpSpPr>
        <p:grpSpPr>
          <a:xfrm>
            <a:off x="7874485" y="3018341"/>
            <a:ext cx="3554386" cy="517716"/>
            <a:chOff x="5281003" y="4783946"/>
            <a:chExt cx="3554386" cy="517716"/>
          </a:xfrm>
        </p:grpSpPr>
        <p:sp>
          <p:nvSpPr>
            <p:cNvPr id="69" name="Rectangle 68"/>
            <p:cNvSpPr/>
            <p:nvPr/>
          </p:nvSpPr>
          <p:spPr>
            <a:xfrm>
              <a:off x="5281003" y="4783946"/>
              <a:ext cx="3385207" cy="318098"/>
            </a:xfrm>
            <a:prstGeom prst="rect">
              <a:avLst/>
            </a:prstGeom>
          </p:spPr>
          <p:txBody>
            <a:bodyPr wrap="square" lIns="91439" tIns="45719" rIns="91439" bIns="45719">
              <a:spAutoFit/>
            </a:bodyPr>
            <a:lstStyle/>
            <a:p>
              <a:pPr defTabSz="913765">
                <a:defRPr/>
              </a:pPr>
              <a:endParaRPr lang="id-ID" sz="1465" b="1" kern="0" dirty="0">
                <a:latin typeface="Century Gothic" panose="020B0502020202020204" pitchFamily="34" charset="0"/>
              </a:endParaRPr>
            </a:p>
          </p:txBody>
        </p:sp>
        <p:sp>
          <p:nvSpPr>
            <p:cNvPr id="70" name="Rectangle 69"/>
            <p:cNvSpPr/>
            <p:nvPr/>
          </p:nvSpPr>
          <p:spPr>
            <a:xfrm>
              <a:off x="5281003" y="5024665"/>
              <a:ext cx="3554386" cy="276997"/>
            </a:xfrm>
            <a:prstGeom prst="rect">
              <a:avLst/>
            </a:prstGeom>
          </p:spPr>
          <p:txBody>
            <a:bodyPr wrap="square" lIns="91439" tIns="45719" rIns="91439" bIns="45719">
              <a:spAutoFit/>
            </a:bodyPr>
            <a:lstStyle/>
            <a:p>
              <a:pPr algn="just" defTabSz="913765">
                <a:defRPr/>
              </a:pPr>
              <a:endParaRPr lang="id-ID" sz="1200" kern="0" dirty="0">
                <a:latin typeface="Century Gothic" panose="020B0502020202020204" pitchFamily="34" charset="0"/>
              </a:endParaRPr>
            </a:p>
          </p:txBody>
        </p:sp>
      </p:grpSp>
      <p:sp>
        <p:nvSpPr>
          <p:cNvPr id="6" name="Rectangle 5"/>
          <p:cNvSpPr/>
          <p:nvPr/>
        </p:nvSpPr>
        <p:spPr bwMode="auto">
          <a:xfrm>
            <a:off x="6067271" y="2884696"/>
            <a:ext cx="184731" cy="350930"/>
          </a:xfrm>
          <a:prstGeom prst="rect">
            <a:avLst/>
          </a:prstGeom>
          <a:solidFill>
            <a:schemeClr val="accent5">
              <a:lumMod val="50000"/>
            </a:schemeClr>
          </a:solidFill>
          <a:ln>
            <a:solidFill>
              <a:schemeClr val="accent5">
                <a:lumMod val="50000"/>
              </a:schemeClr>
            </a:solidFill>
          </a:ln>
        </p:spPr>
        <p:txBody>
          <a:bodyPr wrap="none">
            <a:spAutoFit/>
          </a:bodyPr>
          <a:lstStyle/>
          <a:p>
            <a:pPr algn="ctr" defTabSz="913765">
              <a:lnSpc>
                <a:spcPct val="90000"/>
              </a:lnSpc>
              <a:defRPr/>
            </a:pPr>
            <a:endParaRPr lang="id-ID" sz="1865" b="1" dirty="0">
              <a:latin typeface="Century Gothic" panose="020B0502020202020204" pitchFamily="34" charset="0"/>
            </a:endParaRPr>
          </a:p>
        </p:txBody>
      </p:sp>
      <p:grpSp>
        <p:nvGrpSpPr>
          <p:cNvPr id="9" name="Group 8"/>
          <p:cNvGrpSpPr/>
          <p:nvPr/>
        </p:nvGrpSpPr>
        <p:grpSpPr>
          <a:xfrm>
            <a:off x="5127252" y="1886445"/>
            <a:ext cx="1909341" cy="1882509"/>
            <a:chOff x="4908324" y="2527233"/>
            <a:chExt cx="1520329" cy="1493811"/>
          </a:xfrm>
        </p:grpSpPr>
        <p:sp>
          <p:nvSpPr>
            <p:cNvPr id="5" name="Oval 4"/>
            <p:cNvSpPr/>
            <p:nvPr/>
          </p:nvSpPr>
          <p:spPr bwMode="auto">
            <a:xfrm>
              <a:off x="4908324" y="2527233"/>
              <a:ext cx="1520329" cy="149381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1865">
                <a:solidFill>
                  <a:schemeClr val="tx1"/>
                </a:solidFill>
                <a:latin typeface="Century Gothic" panose="020B0502020202020204" pitchFamily="34" charset="0"/>
              </a:endParaRPr>
            </a:p>
          </p:txBody>
        </p:sp>
        <p:pic>
          <p:nvPicPr>
            <p:cNvPr id="7" name="Picture 6" descr="Hasil gambar untuk garuda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0998" y="2802214"/>
              <a:ext cx="939497" cy="1005245"/>
            </a:xfrm>
            <a:prstGeom prst="rect">
              <a:avLst/>
            </a:prstGeom>
            <a:solidFill>
              <a:schemeClr val="accent5">
                <a:lumMod val="50000"/>
              </a:schemeClr>
            </a:solidFill>
            <a:ln w="9525">
              <a:solidFill>
                <a:schemeClr val="accent5">
                  <a:lumMod val="50000"/>
                </a:schemeClr>
              </a:solidFill>
              <a:miter lim="800000"/>
              <a:headEnd/>
              <a:tailEnd/>
            </a:ln>
          </p:spPr>
        </p:pic>
      </p:grpSp>
      <p:sp>
        <p:nvSpPr>
          <p:cNvPr id="51" name="Oval 50"/>
          <p:cNvSpPr/>
          <p:nvPr/>
        </p:nvSpPr>
        <p:spPr>
          <a:xfrm>
            <a:off x="7341774" y="2233476"/>
            <a:ext cx="452437"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8</a:t>
            </a:r>
          </a:p>
        </p:txBody>
      </p:sp>
      <p:sp>
        <p:nvSpPr>
          <p:cNvPr id="71" name="Oval 70"/>
          <p:cNvSpPr/>
          <p:nvPr/>
        </p:nvSpPr>
        <p:spPr>
          <a:xfrm>
            <a:off x="7354192" y="3111013"/>
            <a:ext cx="452437" cy="45085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865" b="1" dirty="0">
                <a:solidFill>
                  <a:schemeClr val="bg1"/>
                </a:solidFill>
                <a:latin typeface="Century Gothic" panose="020B0502020202020204" pitchFamily="34" charset="0"/>
              </a:rPr>
              <a:t>9</a:t>
            </a:r>
          </a:p>
        </p:txBody>
      </p:sp>
      <p:sp>
        <p:nvSpPr>
          <p:cNvPr id="72" name="Oval 71"/>
          <p:cNvSpPr/>
          <p:nvPr/>
        </p:nvSpPr>
        <p:spPr>
          <a:xfrm>
            <a:off x="7321032" y="4045708"/>
            <a:ext cx="491232"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200" b="1" dirty="0">
                <a:solidFill>
                  <a:schemeClr val="bg1"/>
                </a:solidFill>
                <a:latin typeface="Century Gothic" panose="020B0502020202020204" pitchFamily="34" charset="0"/>
              </a:rPr>
              <a:t>10</a:t>
            </a:r>
          </a:p>
        </p:txBody>
      </p:sp>
      <p:sp>
        <p:nvSpPr>
          <p:cNvPr id="73" name="Text Box 1"/>
          <p:cNvSpPr txBox="1"/>
          <p:nvPr/>
        </p:nvSpPr>
        <p:spPr>
          <a:xfrm>
            <a:off x="4994377" y="987819"/>
            <a:ext cx="2118203" cy="830714"/>
          </a:xfrm>
          <a:prstGeom prst="rect">
            <a:avLst/>
          </a:prstGeom>
          <a:noFill/>
          <a:ln>
            <a:noFill/>
          </a:ln>
        </p:spPr>
        <p:txBody>
          <a:bodyPr rot="0" spcFirstLastPara="1" vert="horz" wrap="square" lIns="91440" tIns="45720" rIns="91440" bIns="45720" numCol="1" spcCol="0" rtlCol="0" fromWordArt="0" anchor="t" anchorCtr="0" forceAA="0" compatLnSpc="1">
            <a:prstTxWarp prst="textArchUp">
              <a:avLst/>
            </a:prstTxWarp>
            <a:noAutofit/>
          </a:bodyPr>
          <a:lstStyle/>
          <a:p>
            <a:pPr algn="ctr">
              <a:lnSpc>
                <a:spcPct val="107000"/>
              </a:lnSpc>
              <a:spcAft>
                <a:spcPts val="800"/>
              </a:spcAft>
            </a:pPr>
            <a:r>
              <a:rPr lang="en-ID" sz="3200" b="1" dirty="0">
                <a:ln w="9525" cap="flat" cmpd="sng" algn="ctr">
                  <a:solidFill>
                    <a:srgbClr val="FFFFFF"/>
                  </a:solidFill>
                  <a:prstDash val="solid"/>
                  <a:round/>
                </a:ln>
                <a:effectLst>
                  <a:glow rad="63500">
                    <a:schemeClr val="accent5">
                      <a:satMod val="175000"/>
                      <a:alpha val="40000"/>
                    </a:schemeClr>
                  </a:glow>
                  <a:outerShdw blurRad="12700" dist="38100" dir="2700000" algn="tl">
                    <a:schemeClr val="accent5">
                      <a:lumMod val="60000"/>
                      <a:lumOff val="40000"/>
                    </a:schemeClr>
                  </a:outerShdw>
                </a:effectLst>
                <a:latin typeface="Calibri" panose="020F0502020204030204" pitchFamily="34" charset="0"/>
                <a:ea typeface="Times New Roman" panose="02020603050405020304" pitchFamily="18" charset="0"/>
                <a:cs typeface="Times New Roman" panose="02020603050405020304" pitchFamily="18" charset="0"/>
              </a:rPr>
              <a:t>Dasar Hukum</a:t>
            </a:r>
            <a:endParaRPr lang="en-ID" sz="3200" dirty="0">
              <a:effectLst>
                <a:glow rad="635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603576" y="2691302"/>
            <a:ext cx="2609167" cy="318098"/>
          </a:xfrm>
          <a:prstGeom prst="rect">
            <a:avLst/>
          </a:prstGeom>
        </p:spPr>
        <p:txBody>
          <a:bodyPr wrap="square" lIns="91439" tIns="45719" rIns="91439" bIns="45719">
            <a:spAutoFit/>
          </a:bodyPr>
          <a:lstStyle/>
          <a:p>
            <a:pPr defTabSz="913765">
              <a:defRPr/>
            </a:pPr>
            <a:r>
              <a:rPr lang="en-US" sz="1465" b="1" kern="0" dirty="0">
                <a:latin typeface="Century Gothic" panose="020B0502020202020204" pitchFamily="34" charset="0"/>
              </a:rPr>
              <a:t>UU NO. 6 TAHUN 2023</a:t>
            </a:r>
            <a:endParaRPr lang="id-ID" sz="1465" b="1" kern="0" dirty="0">
              <a:latin typeface="Century Gothic" panose="020B0502020202020204" pitchFamily="34" charset="0"/>
            </a:endParaRPr>
          </a:p>
        </p:txBody>
      </p:sp>
      <p:sp>
        <p:nvSpPr>
          <p:cNvPr id="12" name="Rectangle 11"/>
          <p:cNvSpPr>
            <a:spLocks noChangeArrowheads="1"/>
          </p:cNvSpPr>
          <p:nvPr/>
        </p:nvSpPr>
        <p:spPr bwMode="auto">
          <a:xfrm>
            <a:off x="598077" y="2919341"/>
            <a:ext cx="3716053" cy="50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r>
              <a:rPr lang="en-US" sz="900" dirty="0" err="1">
                <a:latin typeface="Century Gothic" panose="020B0502020202020204" pitchFamily="34" charset="0"/>
                <a:ea typeface="Cambria" panose="02040503050406030204" pitchFamily="18" charset="0"/>
              </a:rPr>
              <a:t>Tentang</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Penetapan</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Peraturan</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Pemerintah</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Pengganti</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Undang-Undang</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Nomor</a:t>
            </a:r>
            <a:r>
              <a:rPr lang="en-US" sz="900" dirty="0">
                <a:latin typeface="Century Gothic" panose="020B0502020202020204" pitchFamily="34" charset="0"/>
                <a:ea typeface="Cambria" panose="02040503050406030204" pitchFamily="18" charset="0"/>
              </a:rPr>
              <a:t> 2 </a:t>
            </a:r>
            <a:r>
              <a:rPr lang="en-US" sz="900" dirty="0" err="1">
                <a:latin typeface="Century Gothic" panose="020B0502020202020204" pitchFamily="34" charset="0"/>
                <a:ea typeface="Cambria" panose="02040503050406030204" pitchFamily="18" charset="0"/>
              </a:rPr>
              <a:t>Tahun</a:t>
            </a:r>
            <a:r>
              <a:rPr lang="en-US" sz="900" dirty="0">
                <a:latin typeface="Century Gothic" panose="020B0502020202020204" pitchFamily="34" charset="0"/>
                <a:ea typeface="Cambria" panose="02040503050406030204" pitchFamily="18" charset="0"/>
              </a:rPr>
              <a:t> 2022 </a:t>
            </a:r>
            <a:r>
              <a:rPr lang="en-US" sz="900" dirty="0" err="1">
                <a:latin typeface="Century Gothic" panose="020B0502020202020204" pitchFamily="34" charset="0"/>
                <a:ea typeface="Cambria" panose="02040503050406030204" pitchFamily="18" charset="0"/>
              </a:rPr>
              <a:t>tentang</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Cipta</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Kerja</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menjadi</a:t>
            </a:r>
            <a:r>
              <a:rPr lang="en-US" sz="900" dirty="0">
                <a:latin typeface="Century Gothic" panose="020B0502020202020204" pitchFamily="34" charset="0"/>
                <a:ea typeface="Cambria" panose="02040503050406030204" pitchFamily="18" charset="0"/>
              </a:rPr>
              <a:t> </a:t>
            </a:r>
            <a:r>
              <a:rPr lang="en-US" sz="900" dirty="0" err="1">
                <a:latin typeface="Century Gothic" panose="020B0502020202020204" pitchFamily="34" charset="0"/>
                <a:ea typeface="Cambria" panose="02040503050406030204" pitchFamily="18" charset="0"/>
              </a:rPr>
              <a:t>Undang-Undang</a:t>
            </a:r>
            <a:endParaRPr lang="en-US" sz="900" dirty="0">
              <a:latin typeface="Century Gothic" panose="020B0502020202020204" pitchFamily="34" charset="0"/>
              <a:ea typeface="Cambria" panose="02040503050406030204" pitchFamily="18" charset="0"/>
            </a:endParaRPr>
          </a:p>
        </p:txBody>
      </p:sp>
      <p:sp>
        <p:nvSpPr>
          <p:cNvPr id="11" name="Oval 10"/>
          <p:cNvSpPr/>
          <p:nvPr/>
        </p:nvSpPr>
        <p:spPr>
          <a:xfrm>
            <a:off x="7321032" y="4927552"/>
            <a:ext cx="491232"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200" b="1" dirty="0">
                <a:solidFill>
                  <a:schemeClr val="bg1"/>
                </a:solidFill>
                <a:latin typeface="Century Gothic" panose="020B0502020202020204" pitchFamily="34" charset="0"/>
              </a:rPr>
              <a:t>11</a:t>
            </a:r>
          </a:p>
        </p:txBody>
      </p:sp>
      <p:sp>
        <p:nvSpPr>
          <p:cNvPr id="13" name="Rectangle 12"/>
          <p:cNvSpPr/>
          <p:nvPr/>
        </p:nvSpPr>
        <p:spPr>
          <a:xfrm>
            <a:off x="7895920" y="4851649"/>
            <a:ext cx="4969123" cy="318098"/>
          </a:xfrm>
          <a:prstGeom prst="rect">
            <a:avLst/>
          </a:prstGeom>
        </p:spPr>
        <p:txBody>
          <a:bodyPr wrap="square" lIns="91439" tIns="45719" rIns="91439" bIns="45719">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lang="en-US" sz="1465" b="1" dirty="0">
                <a:latin typeface="Century Gothic" panose="020B0502020202020204" pitchFamily="34" charset="0"/>
              </a:rPr>
              <a:t>PERMEN PUPR NO. 1 TAHUN 2023</a:t>
            </a:r>
          </a:p>
        </p:txBody>
      </p:sp>
      <p:sp>
        <p:nvSpPr>
          <p:cNvPr id="14" name="Rectangle 13"/>
          <p:cNvSpPr/>
          <p:nvPr/>
        </p:nvSpPr>
        <p:spPr>
          <a:xfrm>
            <a:off x="7897264" y="5077074"/>
            <a:ext cx="3554386" cy="646329"/>
          </a:xfrm>
          <a:prstGeom prst="rect">
            <a:avLst/>
          </a:prstGeom>
        </p:spPr>
        <p:txBody>
          <a:bodyPr wrap="square" lIns="91439" tIns="45719" rIns="91439" bIns="45719">
            <a:spAutoFit/>
          </a:bodyPr>
          <a:lstStyle/>
          <a:p>
            <a:pPr algn="just" defTabSz="913765">
              <a:defRPr/>
            </a:pPr>
            <a:r>
              <a:rPr lang="en-US" sz="1200" dirty="0" err="1">
                <a:latin typeface="Century Gothic" panose="020B0502020202020204" pitchFamily="34" charset="0"/>
              </a:rPr>
              <a:t>Tentang</a:t>
            </a:r>
            <a:r>
              <a:rPr lang="en-US" sz="1200" dirty="0">
                <a:latin typeface="Century Gothic" panose="020B0502020202020204" pitchFamily="34" charset="0"/>
              </a:rPr>
              <a:t> </a:t>
            </a:r>
            <a:r>
              <a:rPr lang="en-US" sz="1200" b="1" dirty="0" err="1">
                <a:latin typeface="Century Gothic" panose="020B0502020202020204" pitchFamily="34" charset="0"/>
              </a:rPr>
              <a:t>Pengawasan</a:t>
            </a:r>
            <a:r>
              <a:rPr lang="en-US" sz="1200" b="1" dirty="0">
                <a:latin typeface="Century Gothic" panose="020B0502020202020204" pitchFamily="34" charset="0"/>
              </a:rPr>
              <a:t> </a:t>
            </a:r>
            <a:r>
              <a:rPr lang="en-US" sz="1200" b="1" dirty="0" err="1">
                <a:latin typeface="Century Gothic" panose="020B0502020202020204" pitchFamily="34" charset="0"/>
              </a:rPr>
              <a:t>Penyelenggaraan</a:t>
            </a:r>
            <a:r>
              <a:rPr lang="en-US" sz="1200" b="1" dirty="0">
                <a:latin typeface="Century Gothic" panose="020B0502020202020204" pitchFamily="34" charset="0"/>
              </a:rPr>
              <a:t> Jasa </a:t>
            </a:r>
            <a:r>
              <a:rPr lang="en-US" sz="1200" b="1" dirty="0" err="1">
                <a:latin typeface="Century Gothic" panose="020B0502020202020204" pitchFamily="34" charset="0"/>
              </a:rPr>
              <a:t>Konstruksi</a:t>
            </a:r>
            <a:r>
              <a:rPr lang="en-US" sz="1200" b="1" dirty="0">
                <a:latin typeface="Century Gothic" panose="020B0502020202020204" pitchFamily="34" charset="0"/>
              </a:rPr>
              <a:t> yang </a:t>
            </a:r>
            <a:r>
              <a:rPr lang="en-US" sz="1200" b="1" dirty="0" err="1">
                <a:latin typeface="Century Gothic" panose="020B0502020202020204" pitchFamily="34" charset="0"/>
              </a:rPr>
              <a:t>dilaksanakan</a:t>
            </a:r>
            <a:r>
              <a:rPr lang="en-US" sz="1200" b="1" dirty="0">
                <a:latin typeface="Century Gothic" panose="020B0502020202020204" pitchFamily="34" charset="0"/>
              </a:rPr>
              <a:t> </a:t>
            </a:r>
            <a:r>
              <a:rPr lang="en-US" sz="1200" b="1" dirty="0" err="1">
                <a:latin typeface="Century Gothic" panose="020B0502020202020204" pitchFamily="34" charset="0"/>
              </a:rPr>
              <a:t>pemerintah</a:t>
            </a:r>
            <a:r>
              <a:rPr lang="en-US" sz="1200" b="1" dirty="0">
                <a:latin typeface="Century Gothic" panose="020B0502020202020204" pitchFamily="34" charset="0"/>
              </a:rPr>
              <a:t> </a:t>
            </a:r>
            <a:r>
              <a:rPr lang="en-US" sz="1200" b="1" dirty="0" err="1">
                <a:latin typeface="Century Gothic" panose="020B0502020202020204" pitchFamily="34" charset="0"/>
              </a:rPr>
              <a:t>daerah</a:t>
            </a:r>
            <a:r>
              <a:rPr lang="en-US" sz="1200" b="1" dirty="0">
                <a:latin typeface="Century Gothic" panose="020B0502020202020204" pitchFamily="34" charset="0"/>
              </a:rPr>
              <a:t> </a:t>
            </a:r>
            <a:r>
              <a:rPr lang="en-US" sz="1200" b="1" dirty="0" err="1">
                <a:latin typeface="Century Gothic" panose="020B0502020202020204" pitchFamily="34" charset="0"/>
              </a:rPr>
              <a:t>Provinsi,Kabupaten</a:t>
            </a:r>
            <a:r>
              <a:rPr lang="en-US" sz="1200" b="1" dirty="0">
                <a:latin typeface="Century Gothic" panose="020B0502020202020204" pitchFamily="34" charset="0"/>
              </a:rPr>
              <a:t>, dan Kota</a:t>
            </a:r>
            <a:endParaRPr lang="id-ID" sz="1200" kern="0" dirty="0">
              <a:latin typeface="Century Gothic" panose="020B0502020202020204" pitchFamily="34" charset="0"/>
            </a:endParaRPr>
          </a:p>
        </p:txBody>
      </p:sp>
      <p:sp>
        <p:nvSpPr>
          <p:cNvPr id="4" name="Oval 3"/>
          <p:cNvSpPr/>
          <p:nvPr/>
        </p:nvSpPr>
        <p:spPr>
          <a:xfrm>
            <a:off x="7332754" y="5894446"/>
            <a:ext cx="491232" cy="450851"/>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200" b="1" dirty="0">
                <a:solidFill>
                  <a:schemeClr val="bg1"/>
                </a:solidFill>
                <a:latin typeface="Century Gothic" panose="020B0502020202020204" pitchFamily="34" charset="0"/>
              </a:rPr>
              <a:t>12</a:t>
            </a:r>
          </a:p>
        </p:txBody>
      </p:sp>
      <p:grpSp>
        <p:nvGrpSpPr>
          <p:cNvPr id="17" name="Group 16"/>
          <p:cNvGrpSpPr/>
          <p:nvPr/>
        </p:nvGrpSpPr>
        <p:grpSpPr>
          <a:xfrm>
            <a:off x="7961660" y="5809295"/>
            <a:ext cx="3585204" cy="934303"/>
            <a:chOff x="8533540" y="4808532"/>
            <a:chExt cx="3585204" cy="934303"/>
          </a:xfrm>
        </p:grpSpPr>
        <p:sp>
          <p:nvSpPr>
            <p:cNvPr id="18" name="Rectangle 17"/>
            <p:cNvSpPr/>
            <p:nvPr/>
          </p:nvSpPr>
          <p:spPr>
            <a:xfrm>
              <a:off x="8533540" y="4808532"/>
              <a:ext cx="3385207" cy="543865"/>
            </a:xfrm>
            <a:prstGeom prst="rect">
              <a:avLst/>
            </a:prstGeom>
          </p:spPr>
          <p:txBody>
            <a:bodyPr wrap="square" lIns="91439" tIns="45719" rIns="91439" bIns="45719">
              <a:spAutoFit/>
            </a:bodyPr>
            <a:lstStyle/>
            <a:p>
              <a:pPr defTabSz="913765">
                <a:defRPr/>
              </a:pPr>
              <a:r>
                <a:rPr lang="en-US" sz="1465" b="1" dirty="0">
                  <a:latin typeface="Century Gothic" panose="020B0502020202020204" pitchFamily="34" charset="0"/>
                </a:rPr>
                <a:t>SE GUBERNUR KALTIM NO. 563.1/5684/BMEP/B.AP TAHUN 2019</a:t>
              </a:r>
              <a:endParaRPr lang="id-ID" sz="1465" b="1" kern="0" dirty="0">
                <a:latin typeface="Century Gothic" panose="020B0502020202020204" pitchFamily="34" charset="0"/>
              </a:endParaRPr>
            </a:p>
          </p:txBody>
        </p:sp>
        <p:sp>
          <p:nvSpPr>
            <p:cNvPr id="19" name="Rectangle 18"/>
            <p:cNvSpPr/>
            <p:nvPr/>
          </p:nvSpPr>
          <p:spPr>
            <a:xfrm>
              <a:off x="8564358" y="5281172"/>
              <a:ext cx="3554386" cy="461663"/>
            </a:xfrm>
            <a:prstGeom prst="rect">
              <a:avLst/>
            </a:prstGeom>
          </p:spPr>
          <p:txBody>
            <a:bodyPr wrap="square" lIns="91439" tIns="45719" rIns="91439" bIns="45719">
              <a:spAutoFit/>
            </a:bodyPr>
            <a:lstStyle/>
            <a:p>
              <a:pPr algn="just" defTabSz="913765">
                <a:defRPr/>
              </a:pPr>
              <a:r>
                <a:rPr lang="en-US" sz="1200" dirty="0" err="1">
                  <a:latin typeface="Century Gothic" panose="020B0502020202020204" pitchFamily="34" charset="0"/>
                </a:rPr>
                <a:t>Tentang</a:t>
              </a:r>
              <a:r>
                <a:rPr lang="en-US" sz="1200" dirty="0">
                  <a:latin typeface="Century Gothic" panose="020B0502020202020204" pitchFamily="34" charset="0"/>
                </a:rPr>
                <a:t> </a:t>
              </a:r>
              <a:r>
                <a:rPr lang="en-US" sz="1200" b="1" dirty="0" err="1">
                  <a:latin typeface="Century Gothic" panose="020B0502020202020204" pitchFamily="34" charset="0"/>
                </a:rPr>
                <a:t>Kewajiban</a:t>
              </a:r>
              <a:r>
                <a:rPr lang="en-US" sz="1200" b="1" dirty="0">
                  <a:latin typeface="Century Gothic" panose="020B0502020202020204" pitchFamily="34" charset="0"/>
                </a:rPr>
                <a:t> </a:t>
              </a:r>
              <a:r>
                <a:rPr lang="en-US" sz="1200" b="1" dirty="0" err="1">
                  <a:latin typeface="Century Gothic" panose="020B0502020202020204" pitchFamily="34" charset="0"/>
                </a:rPr>
                <a:t>Tenaga</a:t>
              </a:r>
              <a:r>
                <a:rPr lang="en-US" sz="1200" b="1" dirty="0">
                  <a:latin typeface="Century Gothic" panose="020B0502020202020204" pitchFamily="34" charset="0"/>
                </a:rPr>
                <a:t> </a:t>
              </a:r>
              <a:r>
                <a:rPr lang="en-US" sz="1200" b="1" dirty="0" err="1">
                  <a:latin typeface="Century Gothic" panose="020B0502020202020204" pitchFamily="34" charset="0"/>
                </a:rPr>
                <a:t>Kerja</a:t>
              </a:r>
              <a:r>
                <a:rPr lang="en-US" sz="1200" b="1" dirty="0">
                  <a:latin typeface="Century Gothic" panose="020B0502020202020204" pitchFamily="34" charset="0"/>
                </a:rPr>
                <a:t> </a:t>
              </a:r>
              <a:r>
                <a:rPr lang="en-US" sz="1200" b="1" dirty="0" err="1">
                  <a:latin typeface="Century Gothic" panose="020B0502020202020204" pitchFamily="34" charset="0"/>
                </a:rPr>
                <a:t>Konstruksi</a:t>
              </a:r>
              <a:r>
                <a:rPr lang="en-US" sz="1200" b="1" dirty="0">
                  <a:latin typeface="Century Gothic" panose="020B0502020202020204" pitchFamily="34" charset="0"/>
                </a:rPr>
                <a:t> </a:t>
              </a:r>
              <a:r>
                <a:rPr lang="en-US" sz="1200" b="1" dirty="0" err="1">
                  <a:latin typeface="Century Gothic" panose="020B0502020202020204" pitchFamily="34" charset="0"/>
                </a:rPr>
                <a:t>Bersertifikat</a:t>
              </a:r>
              <a:r>
                <a:rPr lang="en-US" sz="1200" dirty="0">
                  <a:latin typeface="Century Gothic" panose="020B0502020202020204" pitchFamily="34" charset="0"/>
                </a:rPr>
                <a:t>.</a:t>
              </a:r>
              <a:endParaRPr lang="id-ID" sz="1200" kern="0" dirty="0">
                <a:latin typeface="Century Gothic" panose="020B0502020202020204" pitchFamily="34" charset="0"/>
              </a:endParaRPr>
            </a:p>
          </p:txBody>
        </p:sp>
      </p:grpSp>
      <p:sp>
        <p:nvSpPr>
          <p:cNvPr id="20" name="Rectangle 19"/>
          <p:cNvSpPr/>
          <p:nvPr/>
        </p:nvSpPr>
        <p:spPr>
          <a:xfrm>
            <a:off x="7895919" y="2963444"/>
            <a:ext cx="4969123" cy="318098"/>
          </a:xfrm>
          <a:prstGeom prst="rect">
            <a:avLst/>
          </a:prstGeom>
        </p:spPr>
        <p:txBody>
          <a:bodyPr wrap="square" lIns="91439" tIns="45719" rIns="91439" bIns="45719">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lang="en-US" sz="1465" b="1" dirty="0">
                <a:latin typeface="Century Gothic" panose="020B0502020202020204" pitchFamily="34" charset="0"/>
              </a:rPr>
              <a:t>PERGUB KALTIM NO.46 TAHUN 2023</a:t>
            </a:r>
          </a:p>
        </p:txBody>
      </p:sp>
      <p:sp>
        <p:nvSpPr>
          <p:cNvPr id="21" name="Rectangle 20"/>
          <p:cNvSpPr/>
          <p:nvPr/>
        </p:nvSpPr>
        <p:spPr>
          <a:xfrm>
            <a:off x="7903958" y="3248842"/>
            <a:ext cx="3554386" cy="461663"/>
          </a:xfrm>
          <a:prstGeom prst="rect">
            <a:avLst/>
          </a:prstGeom>
        </p:spPr>
        <p:txBody>
          <a:bodyPr wrap="square" lIns="91439" tIns="45719" rIns="91439" bIns="45719">
            <a:spAutoFit/>
          </a:bodyPr>
          <a:lstStyle/>
          <a:p>
            <a:pPr algn="just" defTabSz="913765">
              <a:defRPr/>
            </a:pPr>
            <a:r>
              <a:rPr lang="en-US" sz="1200" dirty="0" err="1">
                <a:latin typeface="Century Gothic" panose="020B0502020202020204" pitchFamily="34" charset="0"/>
              </a:rPr>
              <a:t>Tentang</a:t>
            </a:r>
            <a:r>
              <a:rPr lang="en-US" sz="1200" dirty="0">
                <a:latin typeface="Century Gothic" panose="020B0502020202020204" pitchFamily="34" charset="0"/>
              </a:rPr>
              <a:t> </a:t>
            </a:r>
            <a:r>
              <a:rPr lang="en-US" sz="1200" b="1" dirty="0" err="1">
                <a:latin typeface="Century Gothic" panose="020B0502020202020204" pitchFamily="34" charset="0"/>
              </a:rPr>
              <a:t>Kebijakan</a:t>
            </a:r>
            <a:r>
              <a:rPr lang="en-US" sz="1200" b="1" dirty="0">
                <a:latin typeface="Century Gothic" panose="020B0502020202020204" pitchFamily="34" charset="0"/>
              </a:rPr>
              <a:t> </a:t>
            </a:r>
            <a:r>
              <a:rPr lang="en-US" sz="1200" b="1" dirty="0" err="1">
                <a:latin typeface="Century Gothic" panose="020B0502020202020204" pitchFamily="34" charset="0"/>
              </a:rPr>
              <a:t>Khusus</a:t>
            </a:r>
            <a:r>
              <a:rPr lang="en-US" sz="1200" b="1" dirty="0">
                <a:latin typeface="Century Gothic" panose="020B0502020202020204" pitchFamily="34" charset="0"/>
              </a:rPr>
              <a:t> </a:t>
            </a:r>
            <a:r>
              <a:rPr lang="en-US" sz="1200" b="1" dirty="0" err="1">
                <a:latin typeface="Century Gothic" panose="020B0502020202020204" pitchFamily="34" charset="0"/>
              </a:rPr>
              <a:t>Penyelenggaraan</a:t>
            </a:r>
            <a:r>
              <a:rPr lang="en-US" sz="1200" b="1" dirty="0">
                <a:latin typeface="Century Gothic" panose="020B0502020202020204" pitchFamily="34" charset="0"/>
              </a:rPr>
              <a:t> Jasa </a:t>
            </a:r>
            <a:r>
              <a:rPr lang="en-US" sz="1200" b="1" dirty="0" err="1">
                <a:latin typeface="Century Gothic" panose="020B0502020202020204" pitchFamily="34" charset="0"/>
              </a:rPr>
              <a:t>Konstruksi</a:t>
            </a:r>
            <a:r>
              <a:rPr lang="en-US" sz="1200" b="1" dirty="0">
                <a:latin typeface="Century Gothic" panose="020B0502020202020204" pitchFamily="34" charset="0"/>
              </a:rPr>
              <a:t> di Daerah</a:t>
            </a:r>
            <a:endParaRPr lang="id-ID" sz="1200" kern="0" dirty="0">
              <a:latin typeface="Century Gothic" panose="020B0502020202020204" pitchFamily="34" charset="0"/>
            </a:endParaRPr>
          </a:p>
        </p:txBody>
      </p:sp>
      <p:grpSp>
        <p:nvGrpSpPr>
          <p:cNvPr id="26" name="Group 25"/>
          <p:cNvGrpSpPr/>
          <p:nvPr/>
        </p:nvGrpSpPr>
        <p:grpSpPr>
          <a:xfrm>
            <a:off x="4999319" y="4583350"/>
            <a:ext cx="2165205" cy="1589814"/>
            <a:chOff x="8743291" y="4640644"/>
            <a:chExt cx="3915942" cy="1282044"/>
          </a:xfrm>
        </p:grpSpPr>
        <p:sp>
          <p:nvSpPr>
            <p:cNvPr id="27" name="Rectangle 26"/>
            <p:cNvSpPr/>
            <p:nvPr/>
          </p:nvSpPr>
          <p:spPr>
            <a:xfrm>
              <a:off x="8743291" y="4640644"/>
              <a:ext cx="3915942" cy="438579"/>
            </a:xfrm>
            <a:prstGeom prst="rect">
              <a:avLst/>
            </a:prstGeom>
          </p:spPr>
          <p:txBody>
            <a:bodyPr wrap="square" lIns="91439" tIns="45719" rIns="91439" bIns="45719">
              <a:spAutoFit/>
            </a:bodyPr>
            <a:lstStyle/>
            <a:p>
              <a:pPr algn="ctr" defTabSz="913765">
                <a:defRPr/>
              </a:pPr>
              <a:r>
                <a:rPr lang="en-US" sz="1465" b="1">
                  <a:latin typeface="Century Gothic" panose="020B0502020202020204" pitchFamily="34" charset="0"/>
                </a:rPr>
                <a:t>PERGUB KALTIM </a:t>
              </a:r>
            </a:p>
            <a:p>
              <a:pPr algn="ctr" defTabSz="913765">
                <a:defRPr/>
              </a:pPr>
              <a:r>
                <a:rPr lang="en-US" sz="1465" b="1">
                  <a:latin typeface="Century Gothic" panose="020B0502020202020204" pitchFamily="34" charset="0"/>
                </a:rPr>
                <a:t>NO 16 TAHUN 2023</a:t>
              </a:r>
              <a:endParaRPr lang="id-ID" sz="1465" b="1" kern="0" dirty="0">
                <a:latin typeface="Century Gothic" panose="020B0502020202020204" pitchFamily="34" charset="0"/>
              </a:endParaRPr>
            </a:p>
          </p:txBody>
        </p:sp>
        <p:sp>
          <p:nvSpPr>
            <p:cNvPr id="28" name="Rectangle 27"/>
            <p:cNvSpPr/>
            <p:nvPr/>
          </p:nvSpPr>
          <p:spPr>
            <a:xfrm>
              <a:off x="9262328" y="5041599"/>
              <a:ext cx="3095218" cy="881089"/>
            </a:xfrm>
            <a:prstGeom prst="rect">
              <a:avLst/>
            </a:prstGeom>
          </p:spPr>
          <p:txBody>
            <a:bodyPr wrap="square" lIns="91439" tIns="45719" rIns="91439" bIns="45719">
              <a:spAutoFit/>
            </a:bodyPr>
            <a:lstStyle/>
            <a:p>
              <a:pPr algn="ctr" defTabSz="913765">
                <a:defRPr/>
              </a:pPr>
              <a:r>
                <a:rPr lang="en-US" sz="1300" err="1">
                  <a:latin typeface="Century Gothic" panose="020B0502020202020204" pitchFamily="34" charset="0"/>
                </a:rPr>
                <a:t>Tentang</a:t>
              </a:r>
              <a:r>
                <a:rPr lang="en-US" sz="1300">
                  <a:latin typeface="Century Gothic" panose="020B0502020202020204" pitchFamily="34" charset="0"/>
                </a:rPr>
                <a:t> </a:t>
              </a:r>
              <a:r>
                <a:rPr lang="en-US" sz="1300" b="1">
                  <a:latin typeface="Century Gothic" panose="020B0502020202020204" pitchFamily="34" charset="0"/>
                </a:rPr>
                <a:t>Rencana Pembangunan Daerah Provinsi Kalimantan Timur Tahun 2024 – 2026 </a:t>
              </a:r>
              <a:endParaRPr lang="id-ID" sz="1300" kern="0" dirty="0">
                <a:latin typeface="Century Gothic" panose="020B0502020202020204" pitchFamily="34" charset="0"/>
              </a:endParaRPr>
            </a:p>
          </p:txBody>
        </p:sp>
      </p:grpSp>
      <p:sp>
        <p:nvSpPr>
          <p:cNvPr id="29" name="Oval 28"/>
          <p:cNvSpPr/>
          <p:nvPr/>
        </p:nvSpPr>
        <p:spPr>
          <a:xfrm>
            <a:off x="5764291" y="4062542"/>
            <a:ext cx="491232" cy="450851"/>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5" tIns="42203" rIns="84405" bIns="42203" anchor="ctr"/>
          <a:lstStyle/>
          <a:p>
            <a:pPr algn="ctr" defTabSz="913765">
              <a:defRPr/>
            </a:pPr>
            <a:r>
              <a:rPr lang="en-US" sz="1200" b="1">
                <a:solidFill>
                  <a:schemeClr val="accent1"/>
                </a:solidFill>
                <a:latin typeface="Century Gothic" panose="020B0502020202020204" pitchFamily="34" charset="0"/>
              </a:rPr>
              <a:t>13</a:t>
            </a:r>
            <a:endParaRPr lang="en-US" sz="1200" b="1" dirty="0">
              <a:solidFill>
                <a:schemeClr val="accent1"/>
              </a:solidFill>
              <a:latin typeface="Century Gothic" panose="020B0502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985961" y="492978"/>
            <a:ext cx="9144000" cy="45719"/>
          </a:xfrm>
        </p:spPr>
        <p:txBody>
          <a:bodyPr>
            <a:noAutofit/>
          </a:bodyPr>
          <a:lstStyle/>
          <a:p>
            <a:r>
              <a:rPr lang="en-US" sz="2500" b="1">
                <a:solidFill>
                  <a:srgbClr val="000000"/>
                </a:solidFill>
                <a:latin typeface="Arial" panose="020B0604020202020204" pitchFamily="34" charset="0"/>
              </a:rPr>
              <a:t>REKAP NILAI BELANJA PERANGKAT DAERAH </a:t>
            </a: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C58D61F4-F35D-73DB-0B67-836A16F4A923}"/>
              </a:ext>
            </a:extLst>
          </p:cNvPr>
          <p:cNvGraphicFramePr>
            <a:graphicFrameLocks noGrp="1"/>
          </p:cNvGraphicFramePr>
          <p:nvPr/>
        </p:nvGraphicFramePr>
        <p:xfrm>
          <a:off x="128084" y="712285"/>
          <a:ext cx="11885576" cy="5732567"/>
        </p:xfrm>
        <a:graphic>
          <a:graphicData uri="http://schemas.openxmlformats.org/drawingml/2006/table">
            <a:tbl>
              <a:tblPr/>
              <a:tblGrid>
                <a:gridCol w="381306">
                  <a:extLst>
                    <a:ext uri="{9D8B030D-6E8A-4147-A177-3AD203B41FA5}">
                      <a16:colId xmlns:a16="http://schemas.microsoft.com/office/drawing/2014/main" val="806781138"/>
                    </a:ext>
                  </a:extLst>
                </a:gridCol>
                <a:gridCol w="1054017">
                  <a:extLst>
                    <a:ext uri="{9D8B030D-6E8A-4147-A177-3AD203B41FA5}">
                      <a16:colId xmlns:a16="http://schemas.microsoft.com/office/drawing/2014/main" val="3125432562"/>
                    </a:ext>
                  </a:extLst>
                </a:gridCol>
                <a:gridCol w="976515">
                  <a:extLst>
                    <a:ext uri="{9D8B030D-6E8A-4147-A177-3AD203B41FA5}">
                      <a16:colId xmlns:a16="http://schemas.microsoft.com/office/drawing/2014/main" val="1637144488"/>
                    </a:ext>
                  </a:extLst>
                </a:gridCol>
                <a:gridCol w="266604">
                  <a:extLst>
                    <a:ext uri="{9D8B030D-6E8A-4147-A177-3AD203B41FA5}">
                      <a16:colId xmlns:a16="http://schemas.microsoft.com/office/drawing/2014/main" val="240553811"/>
                    </a:ext>
                  </a:extLst>
                </a:gridCol>
                <a:gridCol w="167403">
                  <a:extLst>
                    <a:ext uri="{9D8B030D-6E8A-4147-A177-3AD203B41FA5}">
                      <a16:colId xmlns:a16="http://schemas.microsoft.com/office/drawing/2014/main" val="843248997"/>
                    </a:ext>
                  </a:extLst>
                </a:gridCol>
                <a:gridCol w="452608">
                  <a:extLst>
                    <a:ext uri="{9D8B030D-6E8A-4147-A177-3AD203B41FA5}">
                      <a16:colId xmlns:a16="http://schemas.microsoft.com/office/drawing/2014/main" val="3999935247"/>
                    </a:ext>
                  </a:extLst>
                </a:gridCol>
                <a:gridCol w="421606">
                  <a:extLst>
                    <a:ext uri="{9D8B030D-6E8A-4147-A177-3AD203B41FA5}">
                      <a16:colId xmlns:a16="http://schemas.microsoft.com/office/drawing/2014/main" val="3488051691"/>
                    </a:ext>
                  </a:extLst>
                </a:gridCol>
                <a:gridCol w="430906">
                  <a:extLst>
                    <a:ext uri="{9D8B030D-6E8A-4147-A177-3AD203B41FA5}">
                      <a16:colId xmlns:a16="http://schemas.microsoft.com/office/drawing/2014/main" val="1784123938"/>
                    </a:ext>
                  </a:extLst>
                </a:gridCol>
                <a:gridCol w="554908">
                  <a:extLst>
                    <a:ext uri="{9D8B030D-6E8A-4147-A177-3AD203B41FA5}">
                      <a16:colId xmlns:a16="http://schemas.microsoft.com/office/drawing/2014/main" val="2562168743"/>
                    </a:ext>
                  </a:extLst>
                </a:gridCol>
                <a:gridCol w="492908">
                  <a:extLst>
                    <a:ext uri="{9D8B030D-6E8A-4147-A177-3AD203B41FA5}">
                      <a16:colId xmlns:a16="http://schemas.microsoft.com/office/drawing/2014/main" val="2337213903"/>
                    </a:ext>
                  </a:extLst>
                </a:gridCol>
                <a:gridCol w="545608">
                  <a:extLst>
                    <a:ext uri="{9D8B030D-6E8A-4147-A177-3AD203B41FA5}">
                      <a16:colId xmlns:a16="http://schemas.microsoft.com/office/drawing/2014/main" val="74241639"/>
                    </a:ext>
                  </a:extLst>
                </a:gridCol>
                <a:gridCol w="545608">
                  <a:extLst>
                    <a:ext uri="{9D8B030D-6E8A-4147-A177-3AD203B41FA5}">
                      <a16:colId xmlns:a16="http://schemas.microsoft.com/office/drawing/2014/main" val="4124786093"/>
                    </a:ext>
                  </a:extLst>
                </a:gridCol>
                <a:gridCol w="430906">
                  <a:extLst>
                    <a:ext uri="{9D8B030D-6E8A-4147-A177-3AD203B41FA5}">
                      <a16:colId xmlns:a16="http://schemas.microsoft.com/office/drawing/2014/main" val="435104966"/>
                    </a:ext>
                  </a:extLst>
                </a:gridCol>
                <a:gridCol w="430906">
                  <a:extLst>
                    <a:ext uri="{9D8B030D-6E8A-4147-A177-3AD203B41FA5}">
                      <a16:colId xmlns:a16="http://schemas.microsoft.com/office/drawing/2014/main" val="2352435057"/>
                    </a:ext>
                  </a:extLst>
                </a:gridCol>
                <a:gridCol w="430906">
                  <a:extLst>
                    <a:ext uri="{9D8B030D-6E8A-4147-A177-3AD203B41FA5}">
                      <a16:colId xmlns:a16="http://schemas.microsoft.com/office/drawing/2014/main" val="3081729473"/>
                    </a:ext>
                  </a:extLst>
                </a:gridCol>
                <a:gridCol w="430906">
                  <a:extLst>
                    <a:ext uri="{9D8B030D-6E8A-4147-A177-3AD203B41FA5}">
                      <a16:colId xmlns:a16="http://schemas.microsoft.com/office/drawing/2014/main" val="1406289371"/>
                    </a:ext>
                  </a:extLst>
                </a:gridCol>
                <a:gridCol w="430906">
                  <a:extLst>
                    <a:ext uri="{9D8B030D-6E8A-4147-A177-3AD203B41FA5}">
                      <a16:colId xmlns:a16="http://schemas.microsoft.com/office/drawing/2014/main" val="636010875"/>
                    </a:ext>
                  </a:extLst>
                </a:gridCol>
                <a:gridCol w="430906">
                  <a:extLst>
                    <a:ext uri="{9D8B030D-6E8A-4147-A177-3AD203B41FA5}">
                      <a16:colId xmlns:a16="http://schemas.microsoft.com/office/drawing/2014/main" val="3747217924"/>
                    </a:ext>
                  </a:extLst>
                </a:gridCol>
                <a:gridCol w="430906">
                  <a:extLst>
                    <a:ext uri="{9D8B030D-6E8A-4147-A177-3AD203B41FA5}">
                      <a16:colId xmlns:a16="http://schemas.microsoft.com/office/drawing/2014/main" val="4088342666"/>
                    </a:ext>
                  </a:extLst>
                </a:gridCol>
                <a:gridCol w="430906">
                  <a:extLst>
                    <a:ext uri="{9D8B030D-6E8A-4147-A177-3AD203B41FA5}">
                      <a16:colId xmlns:a16="http://schemas.microsoft.com/office/drawing/2014/main" val="2442291344"/>
                    </a:ext>
                  </a:extLst>
                </a:gridCol>
                <a:gridCol w="430906">
                  <a:extLst>
                    <a:ext uri="{9D8B030D-6E8A-4147-A177-3AD203B41FA5}">
                      <a16:colId xmlns:a16="http://schemas.microsoft.com/office/drawing/2014/main" val="2453006044"/>
                    </a:ext>
                  </a:extLst>
                </a:gridCol>
                <a:gridCol w="430906">
                  <a:extLst>
                    <a:ext uri="{9D8B030D-6E8A-4147-A177-3AD203B41FA5}">
                      <a16:colId xmlns:a16="http://schemas.microsoft.com/office/drawing/2014/main" val="289612004"/>
                    </a:ext>
                  </a:extLst>
                </a:gridCol>
                <a:gridCol w="430906">
                  <a:extLst>
                    <a:ext uri="{9D8B030D-6E8A-4147-A177-3AD203B41FA5}">
                      <a16:colId xmlns:a16="http://schemas.microsoft.com/office/drawing/2014/main" val="1799077015"/>
                    </a:ext>
                  </a:extLst>
                </a:gridCol>
                <a:gridCol w="430906">
                  <a:extLst>
                    <a:ext uri="{9D8B030D-6E8A-4147-A177-3AD203B41FA5}">
                      <a16:colId xmlns:a16="http://schemas.microsoft.com/office/drawing/2014/main" val="1703572086"/>
                    </a:ext>
                  </a:extLst>
                </a:gridCol>
                <a:gridCol w="424707">
                  <a:extLst>
                    <a:ext uri="{9D8B030D-6E8A-4147-A177-3AD203B41FA5}">
                      <a16:colId xmlns:a16="http://schemas.microsoft.com/office/drawing/2014/main" val="1923866066"/>
                    </a:ext>
                  </a:extLst>
                </a:gridCol>
              </a:tblGrid>
              <a:tr h="344364">
                <a:tc rowSpan="2">
                  <a:txBody>
                    <a:bodyPr/>
                    <a:lstStyle/>
                    <a:p>
                      <a:pPr algn="ctr" fontAlgn="ctr"/>
                      <a:r>
                        <a:rPr lang="en-US" sz="400" b="1" i="0" u="none" strike="noStrike">
                          <a:solidFill>
                            <a:srgbClr val="000000"/>
                          </a:solidFill>
                          <a:effectLst/>
                          <a:latin typeface="Aptos Display" panose="020B0004020202020204" pitchFamily="34" charset="0"/>
                        </a:rPr>
                        <a:t>KODE KLASIFIKASI BELANJA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PROGRAM/KEGIATAN/SUB KEGIATAN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INDIKATOR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SATUAN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gridSpan="2">
                  <a:txBody>
                    <a:bodyPr/>
                    <a:lstStyle/>
                    <a:p>
                      <a:pPr algn="ctr" fontAlgn="ctr"/>
                      <a:r>
                        <a:rPr lang="en-US" sz="400" b="1" i="0" u="none" strike="noStrike">
                          <a:solidFill>
                            <a:srgbClr val="000000"/>
                          </a:solidFill>
                          <a:effectLst/>
                          <a:latin typeface="Aptos Display" panose="020B0004020202020204" pitchFamily="34" charset="0"/>
                        </a:rPr>
                        <a:t> TARGET KINERJA PROGRAM DAN PENDANAAN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hMerge="1">
                  <a:txBody>
                    <a:bodyPr/>
                    <a:lstStyle/>
                    <a:p>
                      <a:endParaRPr lang="en-US"/>
                    </a:p>
                  </a:txBody>
                  <a:tcPr/>
                </a:tc>
                <a:tc rowSpan="2">
                  <a:txBody>
                    <a:bodyPr/>
                    <a:lstStyle/>
                    <a:p>
                      <a:pPr algn="ctr" fontAlgn="ctr"/>
                      <a:r>
                        <a:rPr lang="en-US" sz="400" b="1" i="0" u="none" strike="noStrike">
                          <a:solidFill>
                            <a:srgbClr val="000000"/>
                          </a:solidFill>
                          <a:effectLst/>
                          <a:latin typeface="Aptos Display" panose="020B0004020202020204" pitchFamily="34" charset="0"/>
                        </a:rPr>
                        <a:t>Belanja Honorarium Penanggungjawaban Pengelola Keuangan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sv-SE" sz="400" b="1" i="0" u="none" strike="noStrike">
                          <a:solidFill>
                            <a:srgbClr val="000000"/>
                          </a:solidFill>
                          <a:effectLst/>
                          <a:latin typeface="Aptos Display" panose="020B0004020202020204" pitchFamily="34" charset="0"/>
                        </a:rPr>
                        <a:t>Belanja Honorarium Pengadaan Barang/Jasa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Belanja Alat/Bahan untuk Kegiatan Kantor-Alat Tulis Kantor / Belanja Alat/Bahan untuk Kegiatan Kantor-Alat/Bahan untuk Kegiatan Kantor Lainnya / Belanja Alat/Bahan untuk Kegiatan Kantor- Kertas dan Cover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Belanja Alat/Bahan untuk Kegiatan Kantor- Bahan Cetak / Belanja Alat/Bahan untuk Kegiatan Kantor-Benda Pos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Belanja Alat/Bahan untuk Kegiatan Kantor-Alat/Bahan untuk Kegiatan Kantor Lainnya / Belanja Alat/Bahan untuk Kegiatan Kantor-Bahan Komputer / Belanja Alat/Bahan untuk Kegiatan Kantor- Suvenir/Cendera Mata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sv-SE" sz="400" b="1" i="0" u="none" strike="noStrike">
                          <a:solidFill>
                            <a:srgbClr val="000000"/>
                          </a:solidFill>
                          <a:effectLst/>
                          <a:latin typeface="Aptos Display" panose="020B0004020202020204" pitchFamily="34" charset="0"/>
                        </a:rPr>
                        <a:t>Belanja Alat/Bahan untuk Kegiatan Kantor-Perlengkapan Dinas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BELANJA MODAL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fi-FI" sz="400" b="1" i="0" u="none" strike="noStrike">
                          <a:solidFill>
                            <a:srgbClr val="000000"/>
                          </a:solidFill>
                          <a:effectLst/>
                          <a:latin typeface="Aptos Display" panose="020B0004020202020204" pitchFamily="34" charset="0"/>
                        </a:rPr>
                        <a:t>Belanja Makanan dan Minuman Rapat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Honorarium Narasumber atau Pembahas, Moderator, Pembawa Acara, dan Panitia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Belanja Kursus Singkat/Pelatihan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Honorarium Tim Pelaksana Kegiatan dan Sekretariat Tim Pelaksana Kegiatan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Belanja Jasa Tenaga Ahli / Belanja Sewa Aset Tidak Berwujud-Software / Belanja Sewa Aset Tidak Berwujud-Aset Tidak Berwujud Lainnya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fi-FI" sz="400" b="1" i="0" u="none" strike="noStrike">
                          <a:solidFill>
                            <a:srgbClr val="000000"/>
                          </a:solidFill>
                          <a:effectLst/>
                          <a:latin typeface="Aptos Display" panose="020B0004020202020204" pitchFamily="34" charset="0"/>
                        </a:rPr>
                        <a:t>Belanja Pemeliharaan Peralatan dan Mesin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sv-SE" sz="400" b="1" i="0" u="none" strike="noStrike">
                          <a:solidFill>
                            <a:srgbClr val="000000"/>
                          </a:solidFill>
                          <a:effectLst/>
                          <a:latin typeface="Aptos Display" panose="020B0004020202020204" pitchFamily="34" charset="0"/>
                        </a:rPr>
                        <a:t>Belanja Kawat/Faksimili/Internet/TV Berlangganan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fi-FI" sz="400" b="1" i="0" u="none" strike="noStrike">
                          <a:solidFill>
                            <a:srgbClr val="000000"/>
                          </a:solidFill>
                          <a:effectLst/>
                          <a:latin typeface="Aptos Display" panose="020B0004020202020204" pitchFamily="34" charset="0"/>
                        </a:rPr>
                        <a:t>Belanja Sewa Alat Kantor Lainnya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Biaya Kegiatan Rapat atau Pertemuan di luar</a:t>
                      </a:r>
                      <a:br>
                        <a:rPr lang="en-US" sz="400" b="1" i="0" u="none" strike="noStrike">
                          <a:solidFill>
                            <a:srgbClr val="000000"/>
                          </a:solidFill>
                          <a:effectLst/>
                          <a:latin typeface="Aptos Display" panose="020B0004020202020204" pitchFamily="34" charset="0"/>
                        </a:rPr>
                      </a:br>
                      <a:r>
                        <a:rPr lang="en-US" sz="400" b="1" i="0" u="none" strike="noStrike">
                          <a:solidFill>
                            <a:srgbClr val="000000"/>
                          </a:solidFill>
                          <a:effectLst/>
                          <a:latin typeface="Aptos Display" panose="020B0004020202020204" pitchFamily="34" charset="0"/>
                        </a:rPr>
                        <a:t>kantor (Full Board)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pt-BR" sz="400" b="1" i="0" u="none" strike="noStrike">
                          <a:solidFill>
                            <a:srgbClr val="000000"/>
                          </a:solidFill>
                          <a:effectLst/>
                          <a:latin typeface="Aptos Display" panose="020B0004020202020204" pitchFamily="34" charset="0"/>
                        </a:rPr>
                        <a:t>Belanja Perjalanan Dinas Biasa (Dalam Daerah)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Belanja Perjalanan Dinas Biasa (Luar Daerah)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rowSpan="2">
                  <a:txBody>
                    <a:bodyPr/>
                    <a:lstStyle/>
                    <a:p>
                      <a:pPr algn="ctr" fontAlgn="ctr"/>
                      <a:r>
                        <a:rPr lang="en-US" sz="400" b="1" i="0" u="none" strike="noStrike">
                          <a:solidFill>
                            <a:srgbClr val="000000"/>
                          </a:solidFill>
                          <a:effectLst/>
                          <a:latin typeface="Aptos Display" panose="020B0004020202020204" pitchFamily="34" charset="0"/>
                        </a:rPr>
                        <a:t>JUMLAH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2401353571"/>
                  </a:ext>
                </a:extLst>
              </a:tr>
              <a:tr h="3443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400" b="1" i="0" u="none" strike="noStrike">
                          <a:solidFill>
                            <a:srgbClr val="000000"/>
                          </a:solidFill>
                          <a:effectLst/>
                          <a:latin typeface="Aptos Display" panose="020B0004020202020204" pitchFamily="34" charset="0"/>
                        </a:rPr>
                        <a:t> TARGET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400" b="1" i="0" u="none" strike="noStrike">
                          <a:solidFill>
                            <a:srgbClr val="000000"/>
                          </a:solidFill>
                          <a:effectLst/>
                          <a:latin typeface="Aptos Display" panose="020B0004020202020204" pitchFamily="34" charset="0"/>
                        </a:rPr>
                        <a:t> PAGU (RP)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8635204"/>
                  </a:ext>
                </a:extLst>
              </a:tr>
              <a:tr h="184957">
                <a:tc gridSpan="3">
                  <a:txBody>
                    <a:bodyPr/>
                    <a:lstStyle/>
                    <a:p>
                      <a:pPr algn="l" fontAlgn="ctr"/>
                      <a:r>
                        <a:rPr lang="en-US" sz="400" b="1" i="0" u="none" strike="noStrike">
                          <a:solidFill>
                            <a:srgbClr val="000000"/>
                          </a:solidFill>
                          <a:effectLst/>
                          <a:latin typeface="Aptos Display" panose="020B0004020202020204" pitchFamily="34" charset="0"/>
                        </a:rPr>
                        <a:t>BIDANG BINA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hMerge="1">
                  <a:txBody>
                    <a:bodyPr/>
                    <a:lstStyle/>
                    <a:p>
                      <a:endParaRPr lang="en-US"/>
                    </a:p>
                  </a:txBody>
                  <a:tcPr/>
                </a:tc>
                <a:tc hMerge="1">
                  <a:txBody>
                    <a:bodyPr/>
                    <a:lstStyle/>
                    <a:p>
                      <a:endParaRPr lang="en-US"/>
                    </a:p>
                  </a:txBody>
                  <a:tcPr/>
                </a:tc>
                <a:tc>
                  <a:txBody>
                    <a:bodyPr/>
                    <a:lstStyle/>
                    <a:p>
                      <a:pPr algn="ctr" fontAlgn="ctr"/>
                      <a:r>
                        <a:rPr lang="en-US" sz="400" b="1"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en-US" sz="400" b="1"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l" fontAlgn="ctr"/>
                      <a:r>
                        <a:rPr lang="en-US" sz="400" b="1" i="0" u="none" strike="noStrike">
                          <a:solidFill>
                            <a:srgbClr val="000000"/>
                          </a:solidFill>
                          <a:effectLst/>
                          <a:latin typeface="Aptos Display" panose="020B0004020202020204" pitchFamily="34" charset="0"/>
                        </a:rPr>
                        <a:t>             24,993,000,000.00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71,160,000.00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57,600,000.00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527,702,554.00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92,267,441.00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384,624,505.00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41,098,440.00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1,175,767,160.00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4,843,912,000.00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2,647,638,000.00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4,815,000,000.00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21,450,000.00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262,177,900.00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90,202,000.00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27,600,000.00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180,000,000.00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630,000,000.00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4,426,800,000.00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4,698,000,000.00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r" fontAlgn="ctr"/>
                      <a:r>
                        <a:rPr lang="en-US" sz="400" b="1" i="0" u="none" strike="noStrike">
                          <a:solidFill>
                            <a:srgbClr val="000000"/>
                          </a:solidFill>
                          <a:effectLst/>
                          <a:latin typeface="Aptos Display" panose="020B0004020202020204" pitchFamily="34" charset="0"/>
                        </a:rPr>
                        <a:t>             24,993,000,000.00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extLst>
                  <a:ext uri="{0D108BD9-81ED-4DB2-BD59-A6C34878D82A}">
                    <a16:rowId xmlns:a16="http://schemas.microsoft.com/office/drawing/2014/main" val="956878715"/>
                  </a:ext>
                </a:extLst>
              </a:tr>
              <a:tr h="184957">
                <a:tc>
                  <a:txBody>
                    <a:bodyPr/>
                    <a:lstStyle/>
                    <a:p>
                      <a:pPr algn="l" fontAlgn="ctr"/>
                      <a:r>
                        <a:rPr lang="en-US" sz="400" b="1" i="0" u="none" strike="noStrike">
                          <a:solidFill>
                            <a:srgbClr val="000000"/>
                          </a:solidFill>
                          <a:effectLst/>
                          <a:latin typeface="Aptos Display" panose="020B0004020202020204" pitchFamily="34" charset="0"/>
                        </a:rPr>
                        <a:t> 1.03.11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l" fontAlgn="ctr"/>
                      <a:r>
                        <a:rPr lang="en-US" sz="400" b="1" i="0" u="none" strike="noStrike">
                          <a:solidFill>
                            <a:srgbClr val="000000"/>
                          </a:solidFill>
                          <a:effectLst/>
                          <a:latin typeface="Aptos Display" panose="020B0004020202020204" pitchFamily="34" charset="0"/>
                        </a:rPr>
                        <a:t>PROGRAM PENGEMBANGAN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l" fontAlgn="ctr"/>
                      <a:r>
                        <a:rPr lang="nn-NO" sz="400" b="1" i="0" u="none" strike="noStrike">
                          <a:solidFill>
                            <a:srgbClr val="000000"/>
                          </a:solidFill>
                          <a:effectLst/>
                          <a:latin typeface="Aptos Display" panose="020B0004020202020204" pitchFamily="34" charset="0"/>
                        </a:rPr>
                        <a:t>Persentase Tenaga Kerja Konstruksi Kualifikasi Ahli yang Bersertifikat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ctr"/>
                      <a:r>
                        <a:rPr lang="en-US" sz="400" b="1" i="0" u="none" strike="noStrike">
                          <a:solidFill>
                            <a:srgbClr val="000000"/>
                          </a:solidFill>
                          <a:effectLst/>
                          <a:latin typeface="Aptos Display" panose="020B00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ctr"/>
                      <a:r>
                        <a:rPr lang="en-US" sz="400" b="1" i="0" u="none" strike="noStrike">
                          <a:solidFill>
                            <a:srgbClr val="000000"/>
                          </a:solidFill>
                          <a:effectLst/>
                          <a:latin typeface="Aptos Display" panose="020B0004020202020204" pitchFamily="34" charset="0"/>
                        </a:rPr>
                        <a:t>      99.37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l" fontAlgn="ctr"/>
                      <a:r>
                        <a:rPr lang="en-US" sz="400" b="1" i="0" u="none" strike="noStrike">
                          <a:solidFill>
                            <a:srgbClr val="000000"/>
                          </a:solidFill>
                          <a:effectLst/>
                          <a:latin typeface="Aptos Display" panose="020B0004020202020204" pitchFamily="34" charset="0"/>
                        </a:rPr>
                        <a:t>             24,993,000,000.00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71,160,000.00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57,600,000.00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527,702,554.00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92,267,441.00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384,624,505.00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41,098,440.00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1,175,767,160.00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4,843,912,000.00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2,647,638,000.00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4,815,000,000.00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21,450,000.00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262,177,900.00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90,202,000.00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27,600,000.00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180,000,000.00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630,000,000.00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4,426,800,000.00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4,698,000,000.00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r" fontAlgn="ctr"/>
                      <a:r>
                        <a:rPr lang="en-US" sz="400" b="1" i="0" u="none" strike="noStrike">
                          <a:solidFill>
                            <a:srgbClr val="000000"/>
                          </a:solidFill>
                          <a:effectLst/>
                          <a:latin typeface="Aptos Display" panose="020B0004020202020204" pitchFamily="34" charset="0"/>
                        </a:rPr>
                        <a:t>             24,993,000,000.00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extLst>
                  <a:ext uri="{0D108BD9-81ED-4DB2-BD59-A6C34878D82A}">
                    <a16:rowId xmlns:a16="http://schemas.microsoft.com/office/drawing/2014/main" val="3490297592"/>
                  </a:ext>
                </a:extLst>
              </a:tr>
              <a:tr h="222170">
                <a:tc>
                  <a:txBody>
                    <a:bodyPr/>
                    <a:lstStyle/>
                    <a:p>
                      <a:pPr algn="l" fontAlgn="ctr"/>
                      <a:r>
                        <a:rPr lang="en-US" sz="400" b="1" i="0" u="none" strike="noStrike">
                          <a:solidFill>
                            <a:srgbClr val="000000"/>
                          </a:solidFill>
                          <a:effectLst/>
                          <a:latin typeface="Aptos Display" panose="020B0004020202020204" pitchFamily="34" charset="0"/>
                        </a:rPr>
                        <a:t> 1.03.11.1.01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fi-FI" sz="400" b="1" i="0" u="none" strike="noStrike">
                          <a:solidFill>
                            <a:srgbClr val="000000"/>
                          </a:solidFill>
                          <a:effectLst/>
                          <a:latin typeface="Aptos Display" panose="020B0004020202020204" pitchFamily="34" charset="0"/>
                        </a:rPr>
                        <a:t>Penyelenggaraan Pelatihan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Jumlah  tenaga kerja konstruksi kualifikasi ahli yang bersertifikat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400" b="1" i="0" u="none" strike="noStrike">
                          <a:solidFill>
                            <a:srgbClr val="000000"/>
                          </a:solidFill>
                          <a:effectLst/>
                          <a:latin typeface="Aptos Display" panose="020B0004020202020204" pitchFamily="34" charset="0"/>
                        </a:rPr>
                        <a:t>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400" b="1" i="0" u="none" strike="noStrike">
                          <a:solidFill>
                            <a:srgbClr val="000000"/>
                          </a:solidFill>
                          <a:effectLst/>
                          <a:latin typeface="Aptos Display" panose="020B0004020202020204" pitchFamily="34" charset="0"/>
                        </a:rPr>
                        <a:t>      1,500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             15,950,000,000.00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71,160,000.00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8,160,000.00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420,968,040.00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51,640,100.00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37,907,860.00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3,730,914,000.00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1,722,050,000.00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4,815,000,000.00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39,000,000.00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630,000,000.00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2,020,200,000.00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2,313,000,000.00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15,950,000,000.00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115950071"/>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Penyediaan Instruktur/Asesor/Penyelenggara Pelatihan Tenaga Ahli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Instruktur/Asesor/Penyelenggara Pelatihan Tenaga Kerja Konstruksi Kualifikasi Ahli yang Disediakan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Orang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1,600,000,000.00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44,992,000.00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388,000.00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41,870,000.00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156,750,000.00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240,000,000.00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630,000,000.00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126,000,000.00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1,600,000,000.00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3083087"/>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Penyediaan Training Need Assessment (TNA) Pelatihan Tenaga Kerja Konstruksi Kualifikasi Ahli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Dokumen Training Need Assessment (TNA) Pelatihan Tenaga Kerja Konstruksi Kualifikasi Ahli yang Disediakan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Dokumen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250,000,000.00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99,000.00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93,000.00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87,808,000.00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43,200,000.00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37,800,000.00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81,000,000.00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250,000,000.00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3882338"/>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400" b="0" i="0" u="none" strike="noStrike">
                          <a:solidFill>
                            <a:srgbClr val="000000"/>
                          </a:solidFill>
                          <a:effectLst/>
                          <a:latin typeface="Aptos Display" panose="020B0004020202020204" pitchFamily="34" charset="0"/>
                        </a:rPr>
                        <a:t>Pelatihan Tenaga Kerja Konstruksi Kualifikasi Ahli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Tenaga Kerja Konstruksi Kualifikasi Ahli yang Dilatih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Orang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6,000,000,000.00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71,160,000.00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8,160,000.00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285,418,000.00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31,708,000.00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2,156,304,000.00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1,161,250,000.00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1,260,000,000.00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1,026,000,000.00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6,000,000,000.00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1473295"/>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400" b="0" i="0" u="none" strike="noStrike">
                          <a:solidFill>
                            <a:srgbClr val="000000"/>
                          </a:solidFill>
                          <a:effectLst/>
                          <a:latin typeface="Aptos Display" panose="020B0004020202020204" pitchFamily="34" charset="0"/>
                        </a:rPr>
                        <a:t>Pembinaan dan Peningkatan Kapasitas Kelembagaan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Lembaga Jasa Konstruksi yang Dibina dan Ditingkatkan Kapasitasnya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Lembaga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1,500,000,000.00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84,518,840.00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16,982,100.00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12,829,060.00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619,220,000.00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303,250,000.00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39,000,000.00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109,200,000.00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225,000,000.00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1,500,000,000.00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000011"/>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Penyediaan SOP Penyelenggaraan Pelatihan Tenaga Kerja Konstruksi Kualifikasi Ahli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Dokumen SOP Penyelenggaraan Pelatihan Tenaga Kerja Konstruksi Kualifikasi Ahli yang Disediakan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Dokumen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495,000.00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285,000.00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45,620,000.00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21,600,000.00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1671243"/>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400" b="0" i="0" u="none" strike="noStrike">
                          <a:solidFill>
                            <a:srgbClr val="000000"/>
                          </a:solidFill>
                          <a:effectLst/>
                          <a:latin typeface="Aptos Display" panose="020B0004020202020204" pitchFamily="34" charset="0"/>
                        </a:rPr>
                        <a:t>Fasilitasi Sertifikasi Tenaga Kerja Konstruksi Kualifikasi Ahli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Tenaga Kerja Konstruksi Kualifikasi Ahli Difasilitasi Sertifikasi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Orang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6,000,000,000.00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2,475,200.00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1,246,000.00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25,078,800.00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717,000,000.00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4,575,000,000.00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319,200,000.00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6,000,000,000.00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3035909"/>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400" b="0" i="0" u="none" strike="noStrike">
                          <a:solidFill>
                            <a:srgbClr val="000000"/>
                          </a:solidFill>
                          <a:effectLst/>
                          <a:latin typeface="Aptos Display" panose="020B0004020202020204" pitchFamily="34" charset="0"/>
                        </a:rPr>
                        <a:t>Pemantauan dan Evaluasi Pelatihan Tenaga Kerja Konstruksi Kualifikasi Ahli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Tenaga Kerja Konstruksi Kualifikasi Ahli yang Dipantau dan Dievaluasi Pelatihannya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Orang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2,475,000.00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653,000.00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17,472,000.00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14,400,000.00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81,000,000.00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8383736"/>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1.03.11.1.01.0016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400" b="0" i="0" u="none" strike="noStrike">
                          <a:solidFill>
                            <a:srgbClr val="000000"/>
                          </a:solidFill>
                          <a:effectLst/>
                          <a:latin typeface="Aptos Display" panose="020B0004020202020204" pitchFamily="34" charset="0"/>
                        </a:rPr>
                        <a:t>Identifikasi Potensi Kerja Sama dan Pemberdayaan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Lembaga Jasa Konstruksi yang Diidentifikasi Potensi Kerja Sama dan Pemberdayaannya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Lembaga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495,000.00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285,000.00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45,620,000.00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21,600,000.00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0876964"/>
                  </a:ext>
                </a:extLst>
              </a:tr>
              <a:tr h="222170">
                <a:tc>
                  <a:txBody>
                    <a:bodyPr/>
                    <a:lstStyle/>
                    <a:p>
                      <a:pPr algn="l" fontAlgn="ctr"/>
                      <a:r>
                        <a:rPr lang="en-US" sz="400" b="1" i="0" u="none" strike="noStrike">
                          <a:solidFill>
                            <a:srgbClr val="000000"/>
                          </a:solidFill>
                          <a:effectLst/>
                          <a:latin typeface="Aptos Display" panose="020B0004020202020204" pitchFamily="34" charset="0"/>
                        </a:rPr>
                        <a:t> 1.03.11.1.02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Penyelenggaraan Sistem Informasi Jasa Konstruksi (SIPJAKI) Cakupan Daerah Provinsi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Jumlah layanan yang disediakan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400" b="1" i="0" u="none" strike="noStrike">
                          <a:solidFill>
                            <a:srgbClr val="000000"/>
                          </a:solidFill>
                          <a:effectLst/>
                          <a:latin typeface="Aptos Display" panose="020B0004020202020204" pitchFamily="34" charset="0"/>
                        </a:rPr>
                        <a:t>Layanan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400" b="1" i="0" u="none" strike="noStrike">
                          <a:solidFill>
                            <a:srgbClr val="000000"/>
                          </a:solidFill>
                          <a:effectLst/>
                          <a:latin typeface="Aptos Display" panose="020B0004020202020204" pitchFamily="34" charset="0"/>
                        </a:rPr>
                        <a:t>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                1,200,000,000.00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2,246,140.00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15,552,715.00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14,773,093.00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315,766,152.00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131,834,000.00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49,250,000.00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128,177,900.00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218,400,000.00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324,000,000.00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3023191996"/>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1.03.11.1.02.0006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400" b="0" i="0" u="none" strike="noStrike">
                          <a:solidFill>
                            <a:srgbClr val="000000"/>
                          </a:solidFill>
                          <a:effectLst/>
                          <a:latin typeface="Aptos Display" panose="020B0004020202020204" pitchFamily="34" charset="0"/>
                        </a:rPr>
                        <a:t>Operasionalisasi Layanan Informasi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Layanan Informasi Jasa Konstruksi yang Dioperasikan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Layanan Informasi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247,500.00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1,032,500.00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18,720,000.00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14,400,000.00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75,600,000.00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7147214"/>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1.03.11.1.02.0007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Penyediaan Perangkat Pendukung Layanan Informasi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nn-NO" sz="400" b="0" i="0" u="none" strike="noStrike">
                          <a:solidFill>
                            <a:srgbClr val="000000"/>
                          </a:solidFill>
                          <a:effectLst/>
                          <a:latin typeface="Aptos Display" panose="020B0004020202020204" pitchFamily="34" charset="0"/>
                        </a:rPr>
                        <a:t>Jumlah Perangkat Pendukung Layanan Informasi Jasa Konstruksi yang Disediakan (Perangkat Pendukung)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Perangkat Pendukung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450,000,000.00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45,507.00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6,010,441.00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315,766,152.00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128,177,900.00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450,000,000.00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4090581"/>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1.03.11.1.02.0008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Penyediaan Data dan Informasi Jasa Konstruksi Cakupan Provinsi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nn-NO" sz="400" b="0" i="0" u="none" strike="noStrike">
                          <a:solidFill>
                            <a:srgbClr val="000000"/>
                          </a:solidFill>
                          <a:effectLst/>
                          <a:latin typeface="Aptos Display" panose="020B0004020202020204" pitchFamily="34" charset="0"/>
                        </a:rPr>
                        <a:t>Jumlah Dokumen Data dan Infromasi Jasa Konstruksi Cakupan Provinsi yang Disediakan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350,000,000.00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247,785.00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13,702,215.00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39,750,000.00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10,700,000.00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96,600,000.00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189,000,000.00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350,000,000.00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7979768"/>
                  </a:ext>
                </a:extLst>
              </a:tr>
              <a:tr h="240500">
                <a:tc>
                  <a:txBody>
                    <a:bodyPr/>
                    <a:lstStyle/>
                    <a:p>
                      <a:pPr algn="l" fontAlgn="ctr"/>
                      <a:r>
                        <a:rPr lang="en-US" sz="400" b="0" i="0" u="none" strike="noStrike">
                          <a:solidFill>
                            <a:srgbClr val="000000"/>
                          </a:solidFill>
                          <a:effectLst/>
                          <a:latin typeface="Aptos Display" panose="020B0004020202020204" pitchFamily="34" charset="0"/>
                        </a:rPr>
                        <a:t> 1.03.11.1.02.0009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Peningkatan Kapasitas Pengelolaan SIPJAKI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Pengelola SIPJAKI yang Ditingkatkan Kapasitasnya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Orang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1,705,348.00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818,000.00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8,762,652.00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73,364,000.00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24,150,000.00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46,200,000.00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200,000,000.00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8990976"/>
                  </a:ext>
                </a:extLst>
              </a:tr>
              <a:tr h="222170">
                <a:tc>
                  <a:txBody>
                    <a:bodyPr/>
                    <a:lstStyle/>
                    <a:p>
                      <a:pPr algn="l" fontAlgn="ctr"/>
                      <a:r>
                        <a:rPr lang="en-US" sz="400" b="1" i="0" u="none" strike="noStrike">
                          <a:solidFill>
                            <a:srgbClr val="000000"/>
                          </a:solidFill>
                          <a:effectLst/>
                          <a:latin typeface="Aptos Display" panose="020B0004020202020204" pitchFamily="34" charset="0"/>
                        </a:rPr>
                        <a:t> 1.03.11.1.03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Kebijakan Khusus terhadap Penyelenggaraan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Pengawasan dan Evaluasi Tertib Usaha, Tertib Penyelenggaraan, dan Tertib Pemanfaatan Jasa Konstruksi pada APBD Provinsi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400" b="1" i="0" u="none" strike="noStrike">
                          <a:solidFill>
                            <a:srgbClr val="000000"/>
                          </a:solidFill>
                          <a:effectLst/>
                          <a:latin typeface="Aptos Display" panose="020B0004020202020204" pitchFamily="34" charset="0"/>
                        </a:rPr>
                        <a:t>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400" b="1" i="0" u="none" strike="noStrike">
                          <a:solidFill>
                            <a:srgbClr val="000000"/>
                          </a:solidFill>
                          <a:effectLst/>
                          <a:latin typeface="Aptos Display" panose="020B0004020202020204" pitchFamily="34" charset="0"/>
                        </a:rPr>
                        <a:t>                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l" fontAlgn="ctr"/>
                      <a:r>
                        <a:rPr lang="en-US" sz="400" b="1" i="0" u="none" strike="noStrike">
                          <a:solidFill>
                            <a:srgbClr val="000000"/>
                          </a:solidFill>
                          <a:effectLst/>
                          <a:latin typeface="Aptos Display" panose="020B0004020202020204" pitchFamily="34" charset="0"/>
                        </a:rPr>
                        <a:t>                7,843,000,000.00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49,440,000.00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104,488,374.00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25,074,626.00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331,943,552.00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41,098,440.00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860,001,008.00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981,164,000.00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876,338,000.00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21,450,000.00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134,000,000.00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51,202,000.00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27,600,000.00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2,188,200,000.00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2,061,000,000.00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r" fontAlgn="ctr"/>
                      <a:r>
                        <a:rPr lang="en-US" sz="400" b="1" i="0" u="none" strike="noStrike">
                          <a:solidFill>
                            <a:srgbClr val="000000"/>
                          </a:solidFill>
                          <a:effectLst/>
                          <a:latin typeface="Aptos Display" panose="020B0004020202020204" pitchFamily="34" charset="0"/>
                        </a:rPr>
                        <a:t>                7,843,000,000.00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69207080"/>
                  </a:ext>
                </a:extLst>
              </a:tr>
              <a:tr h="219949">
                <a:tc>
                  <a:txBody>
                    <a:bodyPr/>
                    <a:lstStyle/>
                    <a:p>
                      <a:pPr algn="l" fontAlgn="ctr"/>
                      <a:r>
                        <a:rPr lang="en-US" sz="400" b="0" i="0" u="none" strike="noStrike">
                          <a:solidFill>
                            <a:srgbClr val="000000"/>
                          </a:solidFill>
                          <a:effectLst/>
                          <a:latin typeface="Aptos Display" panose="020B0004020202020204" pitchFamily="34" charset="0"/>
                        </a:rPr>
                        <a:t> 1.03.11.1.03.0004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Pengawasan dan Evaluasi Tertib Penyelenggaraan Jasa Konstruksi Provinsi dan Lintas Kabupaten/Kota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Paket Pekerjaan Jasa Konstruksi Provinsi dan Lintas Kabupaten/Kota yang Diawasi dan Dievaluasi Tertib Penyelenggaraan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Paket Pekerjaan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1,300,000,000.00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22,920,000.00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5,272,369.00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3,052,070.00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16,921,888.00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41,098,440.00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175,959,233.00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8,190,000.00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28,786,000.00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583,800,000.00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414,000,000.00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1,300,000,000.00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2421059"/>
                  </a:ext>
                </a:extLst>
              </a:tr>
              <a:tr h="219949">
                <a:tc>
                  <a:txBody>
                    <a:bodyPr/>
                    <a:lstStyle/>
                    <a:p>
                      <a:pPr algn="l" fontAlgn="ctr"/>
                      <a:r>
                        <a:rPr lang="en-US" sz="400" b="0" i="0" u="none" strike="noStrike">
                          <a:solidFill>
                            <a:srgbClr val="000000"/>
                          </a:solidFill>
                          <a:effectLst/>
                          <a:latin typeface="Aptos Display" panose="020B0004020202020204" pitchFamily="34" charset="0"/>
                        </a:rPr>
                        <a:t> 1.03.11.1.03.0005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Pengawasan dan Evaluasi Tertib Pemanfaatan Produk Jasa Konstruksi Provinsi dan Lintas Kabupaten/Kota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Bangunan Konstruksi Provinsi dan Lintas Kabupaten/Kota yang Diawasi dan Dievaluasi Tertib Pemanfaatan Produk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Bangunan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650,000,000.00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247,990.00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1,972,010.00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35,780,000.00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252,000,000.00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360,000,000.00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650,000,000.00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1283871"/>
                  </a:ext>
                </a:extLst>
              </a:tr>
              <a:tr h="219949">
                <a:tc>
                  <a:txBody>
                    <a:bodyPr/>
                    <a:lstStyle/>
                    <a:p>
                      <a:pPr algn="l" fontAlgn="ctr"/>
                      <a:r>
                        <a:rPr lang="en-US" sz="400" b="0" i="0" u="none" strike="noStrike">
                          <a:solidFill>
                            <a:srgbClr val="000000"/>
                          </a:solidFill>
                          <a:effectLst/>
                          <a:latin typeface="Aptos Display" panose="020B0004020202020204" pitchFamily="34" charset="0"/>
                        </a:rPr>
                        <a:t> 1.03.11.1.03.0006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Pembinaan Tertib Usaha, Tertib Penyelenggaraan, dan Tertib Pemanfaatan Produk Jasa Konstruksi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Lembaga Jasa Konstruksi yang Dibina Tertib Usaha, Tertib Penyelenggaraan, dan Tertib Pemanfaatan Produk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Lembaga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3,390,000,000.00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26,520,000.00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97,977,077.00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16,707,484.00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315,021,664.00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684,041,775.00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744,516,000.00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179,250,000.00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6,750,000.00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134,000,000.00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22,416,000.00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27,600,000.00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361,200,000.00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684,000,000.00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3,390,000,000.00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3033302"/>
                  </a:ext>
                </a:extLst>
              </a:tr>
              <a:tr h="219949">
                <a:tc>
                  <a:txBody>
                    <a:bodyPr/>
                    <a:lstStyle/>
                    <a:p>
                      <a:pPr algn="l" fontAlgn="ctr"/>
                      <a:r>
                        <a:rPr lang="en-US" sz="400" b="0" i="0" u="none" strike="noStrike">
                          <a:solidFill>
                            <a:srgbClr val="000000"/>
                          </a:solidFill>
                          <a:effectLst/>
                          <a:latin typeface="Aptos Display" panose="020B0004020202020204" pitchFamily="34" charset="0"/>
                        </a:rPr>
                        <a:t> 1.03.11.1.03.0007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Pengawasan dan Evaluasi Tertib Usaha Jasa Konstruksi Provinsi dan Lintas Kabupaten/Kota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Jumlah Badan Usaha Jasa Konstruksi Provinsi dan Lintas Kabupaten/Kota yang Diawasi dan Dievaluasi Tertib Usaha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Badan Usaha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850,000,000.00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495,490.00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1,782,510.00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15,522,000.00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634,200,000.00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198,000,000.00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850,000,000.00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3123328"/>
                  </a:ext>
                </a:extLst>
              </a:tr>
              <a:tr h="219949">
                <a:tc>
                  <a:txBody>
                    <a:bodyPr/>
                    <a:lstStyle/>
                    <a:p>
                      <a:pPr algn="l" fontAlgn="ctr"/>
                      <a:r>
                        <a:rPr lang="en-US" sz="400" b="0" i="0" u="none" strike="noStrike">
                          <a:solidFill>
                            <a:srgbClr val="000000"/>
                          </a:solidFill>
                          <a:effectLst/>
                          <a:latin typeface="Aptos Display" panose="020B0004020202020204" pitchFamily="34" charset="0"/>
                        </a:rPr>
                        <a:t> 1.03.11.1.03.0008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nn-NO" sz="400" b="0" i="0" u="none" strike="noStrike">
                          <a:solidFill>
                            <a:srgbClr val="000000"/>
                          </a:solidFill>
                          <a:effectLst/>
                          <a:latin typeface="Aptos Display" panose="020B0004020202020204" pitchFamily="34" charset="0"/>
                        </a:rPr>
                        <a:t>Penyusunan Produk Hukum Daerah terkait Penyelenggaraan Jasa Konstruksi di Provinsi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nn-NO" sz="400" b="0" i="0" u="none" strike="noStrike">
                          <a:solidFill>
                            <a:srgbClr val="000000"/>
                          </a:solidFill>
                          <a:effectLst/>
                          <a:latin typeface="Aptos Display" panose="020B0004020202020204" pitchFamily="34" charset="0"/>
                        </a:rPr>
                        <a:t>Jumlah Dokumen Produk Hukum Daerah terkait Penyelenggaraan Jasa Konstruksi di Provinsi yang Disusun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Dokumen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400" b="0" i="0" u="none" strike="noStrike">
                          <a:solidFill>
                            <a:srgbClr val="000000"/>
                          </a:solidFill>
                          <a:effectLst/>
                          <a:latin typeface="Aptos Display" panose="020B0004020202020204" pitchFamily="34" charset="0"/>
                        </a:rPr>
                        <a:t>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400" b="0" i="0" u="none" strike="noStrike">
                          <a:solidFill>
                            <a:srgbClr val="000000"/>
                          </a:solidFill>
                          <a:effectLst/>
                          <a:latin typeface="Aptos Display" panose="020B0004020202020204" pitchFamily="34" charset="0"/>
                        </a:rPr>
                        <a:t>                1,653,000,000.00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495,448.00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1,560,552.00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177,156,000.00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697,088,000.00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14,700,000.00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357,000,000.00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0" i="0" u="none" strike="noStrike">
                          <a:solidFill>
                            <a:srgbClr val="000000"/>
                          </a:solidFill>
                          <a:effectLst/>
                          <a:latin typeface="Aptos Display" panose="020B0004020202020204" pitchFamily="34" charset="0"/>
                        </a:rPr>
                        <a:t>                 405,000,000.00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400" b="1" i="0" u="none" strike="noStrike">
                          <a:solidFill>
                            <a:srgbClr val="000000"/>
                          </a:solidFill>
                          <a:effectLst/>
                          <a:latin typeface="Aptos Display" panose="020B0004020202020204" pitchFamily="34" charset="0"/>
                        </a:rPr>
                        <a:t>                1,653,000,000.00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085897"/>
                  </a:ext>
                </a:extLst>
              </a:tr>
            </a:tbl>
          </a:graphicData>
        </a:graphic>
      </p:graphicFrame>
    </p:spTree>
    <p:extLst>
      <p:ext uri="{BB962C8B-B14F-4D97-AF65-F5344CB8AC3E}">
        <p14:creationId xmlns:p14="http://schemas.microsoft.com/office/powerpoint/2010/main" val="411698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147804" y="-208161"/>
            <a:ext cx="9144000" cy="1423235"/>
          </a:xfrm>
        </p:spPr>
        <p:txBody>
          <a:bodyPr>
            <a:noAutofit/>
          </a:bodyPr>
          <a:lstStyle/>
          <a:p>
            <a:br>
              <a:rPr lang="en-US" sz="2500"/>
            </a:b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7" name="Picture 6">
            <a:extLst>
              <a:ext uri="{FF2B5EF4-FFF2-40B4-BE49-F238E27FC236}">
                <a16:creationId xmlns:a16="http://schemas.microsoft.com/office/drawing/2014/main" id="{4EE7124B-16C7-A6A6-5600-19BB77AD8A63}"/>
              </a:ext>
            </a:extLst>
          </p:cNvPr>
          <p:cNvPicPr>
            <a:picLocks noChangeAspect="1"/>
          </p:cNvPicPr>
          <p:nvPr/>
        </p:nvPicPr>
        <p:blipFill>
          <a:blip r:embed="rId4"/>
          <a:stretch>
            <a:fillRect/>
          </a:stretch>
        </p:blipFill>
        <p:spPr>
          <a:xfrm>
            <a:off x="211727" y="258061"/>
            <a:ext cx="9266481" cy="3523205"/>
          </a:xfrm>
          <a:prstGeom prst="rect">
            <a:avLst/>
          </a:prstGeom>
        </p:spPr>
      </p:pic>
      <p:pic>
        <p:nvPicPr>
          <p:cNvPr id="9" name="Picture 8">
            <a:extLst>
              <a:ext uri="{FF2B5EF4-FFF2-40B4-BE49-F238E27FC236}">
                <a16:creationId xmlns:a16="http://schemas.microsoft.com/office/drawing/2014/main" id="{FD94E1DB-6373-A1F9-4719-ADCEC9A3A574}"/>
              </a:ext>
            </a:extLst>
          </p:cNvPr>
          <p:cNvPicPr>
            <a:picLocks noChangeAspect="1"/>
          </p:cNvPicPr>
          <p:nvPr/>
        </p:nvPicPr>
        <p:blipFill>
          <a:blip r:embed="rId5"/>
          <a:stretch>
            <a:fillRect/>
          </a:stretch>
        </p:blipFill>
        <p:spPr>
          <a:xfrm>
            <a:off x="178223" y="3850232"/>
            <a:ext cx="9299985" cy="2940544"/>
          </a:xfrm>
          <a:prstGeom prst="rect">
            <a:avLst/>
          </a:prstGeom>
        </p:spPr>
      </p:pic>
      <p:sp>
        <p:nvSpPr>
          <p:cNvPr id="10" name="Title 12">
            <a:extLst>
              <a:ext uri="{FF2B5EF4-FFF2-40B4-BE49-F238E27FC236}">
                <a16:creationId xmlns:a16="http://schemas.microsoft.com/office/drawing/2014/main" id="{93D5C25F-1ABF-B6A3-3B9C-EC6CE99CC51D}"/>
              </a:ext>
            </a:extLst>
          </p:cNvPr>
          <p:cNvSpPr txBox="1">
            <a:spLocks/>
          </p:cNvSpPr>
          <p:nvPr/>
        </p:nvSpPr>
        <p:spPr>
          <a:xfrm>
            <a:off x="9669659" y="2019663"/>
            <a:ext cx="2344118" cy="25000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b="1">
                <a:solidFill>
                  <a:srgbClr val="000000"/>
                </a:solidFill>
                <a:latin typeface="Arial" panose="020B0604020202020204" pitchFamily="34" charset="0"/>
              </a:rPr>
              <a:t>RKBMD BINA KONSTRUKSI TAHUN ANGGARAN 2025 </a:t>
            </a:r>
            <a:endParaRPr lang="en-US" sz="2500" dirty="0"/>
          </a:p>
        </p:txBody>
      </p:sp>
    </p:spTree>
    <p:extLst>
      <p:ext uri="{BB962C8B-B14F-4D97-AF65-F5344CB8AC3E}">
        <p14:creationId xmlns:p14="http://schemas.microsoft.com/office/powerpoint/2010/main" val="3035323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sp>
        <p:nvSpPr>
          <p:cNvPr id="9" name="TextBox 8"/>
          <p:cNvSpPr txBox="1"/>
          <p:nvPr/>
        </p:nvSpPr>
        <p:spPr>
          <a:xfrm>
            <a:off x="417338" y="2309682"/>
            <a:ext cx="11553826" cy="1446532"/>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en-ID" sz="4400" b="1" kern="0" dirty="0">
                <a:ln w="0"/>
                <a:solidFill>
                  <a:schemeClr val="accent5">
                    <a:lumMod val="75000"/>
                  </a:schemeClr>
                </a:solidFill>
                <a:effectLst>
                  <a:outerShdw blurRad="38100" dist="19050" dir="2700000" algn="tl" rotWithShape="0">
                    <a:schemeClr val="dk1">
                      <a:alpha val="40000"/>
                    </a:schemeClr>
                  </a:outerShdw>
                </a:effectLst>
                <a:latin typeface="Century Gothic" panose="020B0502020202020204" pitchFamily="34" charset="0"/>
              </a:rPr>
              <a:t>CAPAIAN DAN REALISASI KINERJA </a:t>
            </a:r>
          </a:p>
          <a:p>
            <a:pPr marL="12700" algn="ctr" defTabSz="914400">
              <a:spcBef>
                <a:spcPts val="100"/>
              </a:spcBef>
              <a:tabLst>
                <a:tab pos="2719070" algn="l"/>
              </a:tabLst>
              <a:defRPr/>
            </a:pPr>
            <a:r>
              <a:rPr lang="en-ID" sz="4400" b="1" kern="0" dirty="0">
                <a:ln w="0"/>
                <a:solidFill>
                  <a:schemeClr val="accent5">
                    <a:lumMod val="75000"/>
                  </a:schemeClr>
                </a:solidFill>
                <a:effectLst>
                  <a:outerShdw blurRad="38100" dist="19050" dir="2700000" algn="tl" rotWithShape="0">
                    <a:schemeClr val="dk1">
                      <a:alpha val="40000"/>
                    </a:schemeClr>
                  </a:outerShdw>
                </a:effectLst>
                <a:latin typeface="Century Gothic" panose="020B0502020202020204" pitchFamily="34" charset="0"/>
              </a:rPr>
              <a:t>2019 SD 2023</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2E054-CF11-D8BF-7B84-85252774DBE6}"/>
            </a:ext>
          </a:extLst>
        </p:cNvPr>
        <p:cNvGrpSpPr/>
        <p:nvPr/>
      </p:nvGrpSpPr>
      <p:grpSpPr>
        <a:xfrm>
          <a:off x="0" y="0"/>
          <a:ext cx="0" cy="0"/>
          <a:chOff x="0" y="0"/>
          <a:chExt cx="0" cy="0"/>
        </a:xfrm>
      </p:grpSpPr>
      <p:grpSp>
        <p:nvGrpSpPr>
          <p:cNvPr id="14" name="object 2">
            <a:extLst>
              <a:ext uri="{FF2B5EF4-FFF2-40B4-BE49-F238E27FC236}">
                <a16:creationId xmlns:a16="http://schemas.microsoft.com/office/drawing/2014/main" id="{0CAEB229-6F1F-BCD1-D822-1296522CF55A}"/>
              </a:ext>
            </a:extLst>
          </p:cNvPr>
          <p:cNvGrpSpPr/>
          <p:nvPr/>
        </p:nvGrpSpPr>
        <p:grpSpPr>
          <a:xfrm>
            <a:off x="-340" y="43487"/>
            <a:ext cx="12192340" cy="6854613"/>
            <a:chOff x="5950839" y="0"/>
            <a:chExt cx="3193415" cy="5140960"/>
          </a:xfrm>
          <a:blipFill>
            <a:blip r:embed="rId2" cstate="print"/>
            <a:stretch>
              <a:fillRect/>
            </a:stretch>
          </a:blipFill>
        </p:grpSpPr>
        <p:sp>
          <p:nvSpPr>
            <p:cNvPr id="15" name="object 3">
              <a:extLst>
                <a:ext uri="{FF2B5EF4-FFF2-40B4-BE49-F238E27FC236}">
                  <a16:creationId xmlns:a16="http://schemas.microsoft.com/office/drawing/2014/main" id="{8224F14C-B04F-BE4C-D463-E62B817285A1}"/>
                </a:ext>
              </a:extLst>
            </p:cNvPr>
            <p:cNvSpPr/>
            <p:nvPr/>
          </p:nvSpPr>
          <p:spPr>
            <a:xfrm>
              <a:off x="5950839" y="0"/>
              <a:ext cx="3193160" cy="5140960"/>
            </a:xfrm>
            <a:prstGeom prst="rect">
              <a:avLst/>
            </a:prstGeom>
            <a:grpFill/>
          </p:spPr>
          <p:txBody>
            <a:bodyPr wrap="square" lIns="0" tIns="0" rIns="0" bIns="0" rtlCol="0"/>
            <a:lstStyle/>
            <a:p>
              <a:endParaRPr sz="2400"/>
            </a:p>
          </p:txBody>
        </p:sp>
        <p:sp>
          <p:nvSpPr>
            <p:cNvPr id="16" name="object 4">
              <a:extLst>
                <a:ext uri="{FF2B5EF4-FFF2-40B4-BE49-F238E27FC236}">
                  <a16:creationId xmlns:a16="http://schemas.microsoft.com/office/drawing/2014/main" id="{23D99FD7-6116-748C-2AC2-B0DDCD7D04AD}"/>
                </a:ext>
              </a:extLst>
            </p:cNvPr>
            <p:cNvSpPr/>
            <p:nvPr/>
          </p:nvSpPr>
          <p:spPr>
            <a:xfrm>
              <a:off x="5950839" y="3"/>
              <a:ext cx="2982849" cy="5140960"/>
            </a:xfrm>
            <a:prstGeom prst="rect">
              <a:avLst/>
            </a:prstGeom>
            <a:grpFill/>
          </p:spPr>
          <p:txBody>
            <a:bodyPr wrap="square" lIns="0" tIns="0" rIns="0" bIns="0" rtlCol="0"/>
            <a:lstStyle/>
            <a:p>
              <a:endParaRPr sz="2400"/>
            </a:p>
          </p:txBody>
        </p:sp>
      </p:grpSp>
      <p:sp>
        <p:nvSpPr>
          <p:cNvPr id="39" name="object 6">
            <a:extLst>
              <a:ext uri="{FF2B5EF4-FFF2-40B4-BE49-F238E27FC236}">
                <a16:creationId xmlns:a16="http://schemas.microsoft.com/office/drawing/2014/main" id="{E45D4F8C-7845-296F-1480-6320B51841AD}"/>
              </a:ext>
            </a:extLst>
          </p:cNvPr>
          <p:cNvSpPr txBox="1"/>
          <p:nvPr/>
        </p:nvSpPr>
        <p:spPr>
          <a:xfrm>
            <a:off x="0" y="737018"/>
            <a:ext cx="8204200" cy="633507"/>
          </a:xfrm>
          <a:prstGeom prst="rect">
            <a:avLst/>
          </a:prstGeom>
        </p:spPr>
        <p:txBody>
          <a:bodyPr wrap="square" lIns="0" tIns="17780" rIns="0" bIns="0">
            <a:spAutoFit/>
          </a:bodyPr>
          <a:lstStyle/>
          <a:p>
            <a:pPr marL="851725" marR="0" lvl="0" indent="0" algn="l" defTabSz="1219140" rtl="0" eaLnBrk="1" fontAlgn="auto" latinLnBrk="0" hangingPunct="1">
              <a:lnSpc>
                <a:spcPct val="100000"/>
              </a:lnSpc>
              <a:spcBef>
                <a:spcPts val="140"/>
              </a:spcBef>
              <a:spcAft>
                <a:spcPts val="0"/>
              </a:spcAft>
              <a:buClrTx/>
              <a:buSzTx/>
              <a:buFontTx/>
              <a:buNone/>
              <a:tabLst/>
              <a:defRPr/>
            </a:pPr>
            <a:r>
              <a:rPr lang="en-US" sz="4000" b="1" dirty="0">
                <a:effectLst>
                  <a:glow rad="139700">
                    <a:schemeClr val="tx1">
                      <a:lumMod val="85000"/>
                      <a:lumOff val="15000"/>
                      <a:alpha val="40000"/>
                    </a:schemeClr>
                  </a:glow>
                </a:effectLst>
              </a:rPr>
              <a:t>PAGU BIDANG BIKON 2019 – 2023 </a:t>
            </a:r>
            <a:endParaRPr kumimoji="0" sz="4000" b="1" i="0" u="none" strike="noStrike" kern="1200" cap="none" spc="0" normalizeH="0" baseline="0" noProof="0" dirty="0">
              <a:ln>
                <a:noFill/>
              </a:ln>
              <a:solidFill>
                <a:srgbClr val="004356"/>
              </a:solidFill>
              <a:effectLst>
                <a:glow rad="139700">
                  <a:schemeClr val="tx1">
                    <a:lumMod val="85000"/>
                    <a:lumOff val="15000"/>
                    <a:alpha val="40000"/>
                  </a:schemeClr>
                </a:glow>
              </a:effectLst>
              <a:uLnTx/>
              <a:uFillTx/>
              <a:latin typeface="Tahoma"/>
              <a:ea typeface="+mn-ea"/>
              <a:cs typeface="Tahoma"/>
            </a:endParaRPr>
          </a:p>
        </p:txBody>
      </p:sp>
      <p:cxnSp>
        <p:nvCxnSpPr>
          <p:cNvPr id="11" name="Straight Connector 10">
            <a:extLst>
              <a:ext uri="{FF2B5EF4-FFF2-40B4-BE49-F238E27FC236}">
                <a16:creationId xmlns:a16="http://schemas.microsoft.com/office/drawing/2014/main" id="{E1A6C79A-DA4A-830B-C865-9CC060EF32D8}"/>
              </a:ext>
            </a:extLst>
          </p:cNvPr>
          <p:cNvCxnSpPr/>
          <p:nvPr/>
        </p:nvCxnSpPr>
        <p:spPr>
          <a:xfrm rot="16200000" flipH="1">
            <a:off x="575889" y="6559999"/>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AEBDDB-7F50-C583-1FE3-43F4B6E10142}"/>
              </a:ext>
            </a:extLst>
          </p:cNvPr>
          <p:cNvSpPr txBox="1"/>
          <p:nvPr/>
        </p:nvSpPr>
        <p:spPr>
          <a:xfrm>
            <a:off x="844908" y="6361406"/>
            <a:ext cx="3561173" cy="492418"/>
          </a:xfrm>
          <a:prstGeom prst="rect">
            <a:avLst/>
          </a:prstGeom>
          <a:noFill/>
        </p:spPr>
        <p:txBody>
          <a:bodyPr wrap="none" lIns="121891" tIns="60948" rIns="121891" bIns="60948">
            <a:spAutoFit/>
          </a:bodyPr>
          <a:lstStyle/>
          <a:p>
            <a:pPr defTabSz="1219080">
              <a:defRPr/>
            </a:pPr>
            <a:r>
              <a:rPr lang="en-US" sz="800" b="1" dirty="0">
                <a:latin typeface="Tw Cen MT" pitchFamily="34" charset="0"/>
              </a:rPr>
              <a:t>DINAS PEKERJAAN UMUM PENATAAN RUANG DAN PERUMAHAN RAKYAT</a:t>
            </a:r>
          </a:p>
          <a:p>
            <a:pPr defTabSz="1219080">
              <a:defRPr/>
            </a:pPr>
            <a:r>
              <a:rPr lang="en-US" sz="800" b="1" dirty="0">
                <a:latin typeface="Tw Cen MT" pitchFamily="34" charset="0"/>
              </a:rPr>
              <a:t>PROVINSI KALIMANTAN TIMUR</a:t>
            </a:r>
          </a:p>
          <a:p>
            <a:pPr defTabSz="1219080">
              <a:defRPr/>
            </a:pPr>
            <a:r>
              <a:rPr lang="en-US" sz="800" kern="2000" spc="628" dirty="0">
                <a:latin typeface="Tw Cen MT" pitchFamily="34" charset="0"/>
              </a:rPr>
              <a:t>BIDANG BINA KONSTRUKSI</a:t>
            </a:r>
            <a:endParaRPr lang="en-US" sz="800" spc="187" dirty="0">
              <a:latin typeface="Tw Cen MT" pitchFamily="34" charset="0"/>
            </a:endParaRPr>
          </a:p>
        </p:txBody>
      </p:sp>
      <p:pic>
        <p:nvPicPr>
          <p:cNvPr id="4" name="Picture 3">
            <a:extLst>
              <a:ext uri="{FF2B5EF4-FFF2-40B4-BE49-F238E27FC236}">
                <a16:creationId xmlns:a16="http://schemas.microsoft.com/office/drawing/2014/main" id="{60FD6EB0-15C9-532F-8F26-540E211EA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404" y="122478"/>
            <a:ext cx="369674" cy="468378"/>
          </a:xfrm>
          <a:prstGeom prst="rect">
            <a:avLst/>
          </a:prstGeom>
        </p:spPr>
      </p:pic>
      <p:sp>
        <p:nvSpPr>
          <p:cNvPr id="5" name="Rectangle 4">
            <a:extLst>
              <a:ext uri="{FF2B5EF4-FFF2-40B4-BE49-F238E27FC236}">
                <a16:creationId xmlns:a16="http://schemas.microsoft.com/office/drawing/2014/main" id="{FFB12AB7-7117-202D-44EA-745C4647347E}"/>
              </a:ext>
            </a:extLst>
          </p:cNvPr>
          <p:cNvSpPr/>
          <p:nvPr/>
        </p:nvSpPr>
        <p:spPr>
          <a:xfrm>
            <a:off x="9444704" y="143213"/>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EA15CFF9-C7E9-DD9F-7D49-473662B9D918}"/>
              </a:ext>
            </a:extLst>
          </p:cNvPr>
          <p:cNvGraphicFramePr>
            <a:graphicFrameLocks noGrp="1"/>
          </p:cNvGraphicFramePr>
          <p:nvPr/>
        </p:nvGraphicFramePr>
        <p:xfrm>
          <a:off x="370866" y="1862051"/>
          <a:ext cx="11540062" cy="3303895"/>
        </p:xfrm>
        <a:graphic>
          <a:graphicData uri="http://schemas.openxmlformats.org/drawingml/2006/table">
            <a:tbl>
              <a:tblPr bandCol="1">
                <a:tableStyleId>{D7AC3CCA-C797-4891-BE02-D94E43425B78}</a:tableStyleId>
              </a:tblPr>
              <a:tblGrid>
                <a:gridCol w="800399">
                  <a:extLst>
                    <a:ext uri="{9D8B030D-6E8A-4147-A177-3AD203B41FA5}">
                      <a16:colId xmlns:a16="http://schemas.microsoft.com/office/drawing/2014/main" val="1598113904"/>
                    </a:ext>
                  </a:extLst>
                </a:gridCol>
                <a:gridCol w="3430896">
                  <a:extLst>
                    <a:ext uri="{9D8B030D-6E8A-4147-A177-3AD203B41FA5}">
                      <a16:colId xmlns:a16="http://schemas.microsoft.com/office/drawing/2014/main" val="253626197"/>
                    </a:ext>
                  </a:extLst>
                </a:gridCol>
                <a:gridCol w="1100855">
                  <a:extLst>
                    <a:ext uri="{9D8B030D-6E8A-4147-A177-3AD203B41FA5}">
                      <a16:colId xmlns:a16="http://schemas.microsoft.com/office/drawing/2014/main" val="3008815165"/>
                    </a:ext>
                  </a:extLst>
                </a:gridCol>
                <a:gridCol w="1061134">
                  <a:extLst>
                    <a:ext uri="{9D8B030D-6E8A-4147-A177-3AD203B41FA5}">
                      <a16:colId xmlns:a16="http://schemas.microsoft.com/office/drawing/2014/main" val="2669417875"/>
                    </a:ext>
                  </a:extLst>
                </a:gridCol>
                <a:gridCol w="1061134">
                  <a:extLst>
                    <a:ext uri="{9D8B030D-6E8A-4147-A177-3AD203B41FA5}">
                      <a16:colId xmlns:a16="http://schemas.microsoft.com/office/drawing/2014/main" val="3174115865"/>
                    </a:ext>
                  </a:extLst>
                </a:gridCol>
                <a:gridCol w="1021411">
                  <a:extLst>
                    <a:ext uri="{9D8B030D-6E8A-4147-A177-3AD203B41FA5}">
                      <a16:colId xmlns:a16="http://schemas.microsoft.com/office/drawing/2014/main" val="2121588109"/>
                    </a:ext>
                  </a:extLst>
                </a:gridCol>
                <a:gridCol w="1021411">
                  <a:extLst>
                    <a:ext uri="{9D8B030D-6E8A-4147-A177-3AD203B41FA5}">
                      <a16:colId xmlns:a16="http://schemas.microsoft.com/office/drawing/2014/main" val="2243110422"/>
                    </a:ext>
                  </a:extLst>
                </a:gridCol>
                <a:gridCol w="1021411">
                  <a:extLst>
                    <a:ext uri="{9D8B030D-6E8A-4147-A177-3AD203B41FA5}">
                      <a16:colId xmlns:a16="http://schemas.microsoft.com/office/drawing/2014/main" val="3858359417"/>
                    </a:ext>
                  </a:extLst>
                </a:gridCol>
                <a:gridCol w="1021411">
                  <a:extLst>
                    <a:ext uri="{9D8B030D-6E8A-4147-A177-3AD203B41FA5}">
                      <a16:colId xmlns:a16="http://schemas.microsoft.com/office/drawing/2014/main" val="1654898388"/>
                    </a:ext>
                  </a:extLst>
                </a:gridCol>
              </a:tblGrid>
              <a:tr h="279000">
                <a:tc rowSpan="3">
                  <a:txBody>
                    <a:bodyPr/>
                    <a:lstStyle/>
                    <a:p>
                      <a:pPr algn="ctr" rtl="0" fontAlgn="ctr"/>
                      <a:r>
                        <a:rPr lang="en-US" sz="1100" b="1" u="none" strike="noStrike" dirty="0" err="1">
                          <a:effectLst/>
                        </a:rPr>
                        <a:t>Nomor</a:t>
                      </a:r>
                      <a:endParaRPr lang="en-US" sz="1100" b="1" i="0" u="none" strike="noStrike" dirty="0">
                        <a:solidFill>
                          <a:srgbClr val="000000"/>
                        </a:solidFill>
                        <a:effectLst/>
                        <a:latin typeface="Amasis MT Pro" panose="02040504050005020304" pitchFamily="18" charset="0"/>
                      </a:endParaRPr>
                    </a:p>
                  </a:txBody>
                  <a:tcPr marL="5473" marR="5473" marT="5473" marB="0" anchor="ctr"/>
                </a:tc>
                <a:tc rowSpan="3">
                  <a:txBody>
                    <a:bodyPr/>
                    <a:lstStyle/>
                    <a:p>
                      <a:pPr algn="ctr" rtl="0" fontAlgn="ctr"/>
                      <a:r>
                        <a:rPr lang="en-US" sz="1100" b="1" u="none" strike="noStrike" dirty="0">
                          <a:effectLst/>
                        </a:rPr>
                        <a:t>Nama Program/ </a:t>
                      </a:r>
                      <a:r>
                        <a:rPr lang="en-US" sz="1100" b="1" u="none" strike="noStrike" dirty="0" err="1">
                          <a:effectLst/>
                        </a:rPr>
                        <a:t>Kegiatan</a:t>
                      </a:r>
                      <a:endParaRPr lang="en-US" sz="1100" b="1" i="0" u="none" strike="noStrike" dirty="0">
                        <a:solidFill>
                          <a:srgbClr val="000000"/>
                        </a:solidFill>
                        <a:effectLst/>
                        <a:latin typeface="Amasis MT Pro" panose="02040504050005020304" pitchFamily="18" charset="0"/>
                      </a:endParaRPr>
                    </a:p>
                  </a:txBody>
                  <a:tcPr marL="5473" marR="5473" marT="5473" marB="0" anchor="ctr"/>
                </a:tc>
                <a:tc gridSpan="7">
                  <a:txBody>
                    <a:bodyPr/>
                    <a:lstStyle/>
                    <a:p>
                      <a:pPr algn="ctr" fontAlgn="ctr"/>
                      <a:r>
                        <a:rPr lang="en-US" sz="1100" u="none" strike="noStrike">
                          <a:effectLst/>
                        </a:rPr>
                        <a:t>TAHUN</a:t>
                      </a:r>
                      <a:endParaRPr lang="en-US" sz="1100" b="1" i="0" u="none" strike="noStrike">
                        <a:solidFill>
                          <a:srgbClr val="000000"/>
                        </a:solidFill>
                        <a:effectLst/>
                        <a:latin typeface="Amasis MT Pro" panose="02040504050005020304" pitchFamily="18" charset="0"/>
                      </a:endParaRPr>
                    </a:p>
                  </a:txBody>
                  <a:tcPr marL="5473" marR="5473" marT="547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1648678"/>
                  </a:ext>
                </a:extLst>
              </a:tr>
              <a:tr h="279000">
                <a:tc vMerge="1">
                  <a:txBody>
                    <a:bodyPr/>
                    <a:lstStyle/>
                    <a:p>
                      <a:endParaRPr lang="en-US"/>
                    </a:p>
                  </a:txBody>
                  <a:tcPr/>
                </a:tc>
                <a:tc vMerge="1">
                  <a:txBody>
                    <a:bodyPr/>
                    <a:lstStyle/>
                    <a:p>
                      <a:endParaRPr lang="en-US"/>
                    </a:p>
                  </a:txBody>
                  <a:tcPr/>
                </a:tc>
                <a:tc>
                  <a:txBody>
                    <a:bodyPr/>
                    <a:lstStyle/>
                    <a:p>
                      <a:pPr algn="ctr" fontAlgn="ctr"/>
                      <a:r>
                        <a:rPr lang="en-US" sz="1100" b="1" u="none" strike="noStrike">
                          <a:effectLst/>
                        </a:rPr>
                        <a:t>2019</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2020</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2021</a:t>
                      </a:r>
                      <a:endParaRPr lang="en-US" sz="1100" b="1" i="0" u="none" strike="noStrike">
                        <a:solidFill>
                          <a:srgbClr val="000000"/>
                        </a:solidFill>
                        <a:effectLst/>
                        <a:latin typeface="Amasis MT Pro" panose="02040504050005020304" pitchFamily="18" charset="0"/>
                      </a:endParaRPr>
                    </a:p>
                  </a:txBody>
                  <a:tcPr marL="5473" marR="5473" marT="5473" marB="0" anchor="ctr"/>
                </a:tc>
                <a:tc gridSpan="2">
                  <a:txBody>
                    <a:bodyPr/>
                    <a:lstStyle/>
                    <a:p>
                      <a:pPr algn="ctr" fontAlgn="ctr"/>
                      <a:r>
                        <a:rPr lang="en-US" sz="1100" b="1" u="none" strike="noStrike">
                          <a:effectLst/>
                        </a:rPr>
                        <a:t>2022</a:t>
                      </a:r>
                      <a:endParaRPr lang="en-US" sz="1100" b="1" i="0" u="none" strike="noStrike">
                        <a:solidFill>
                          <a:srgbClr val="000000"/>
                        </a:solidFill>
                        <a:effectLst/>
                        <a:latin typeface="Amasis MT Pro" panose="02040504050005020304" pitchFamily="18" charset="0"/>
                      </a:endParaRPr>
                    </a:p>
                  </a:txBody>
                  <a:tcPr marL="5473" marR="5473" marT="5473" marB="0" anchor="ctr"/>
                </a:tc>
                <a:tc hMerge="1">
                  <a:txBody>
                    <a:bodyPr/>
                    <a:lstStyle/>
                    <a:p>
                      <a:endParaRPr lang="en-US"/>
                    </a:p>
                  </a:txBody>
                  <a:tcPr/>
                </a:tc>
                <a:tc gridSpan="2">
                  <a:txBody>
                    <a:bodyPr/>
                    <a:lstStyle/>
                    <a:p>
                      <a:pPr algn="ctr" fontAlgn="ctr"/>
                      <a:r>
                        <a:rPr lang="en-US" sz="1100" b="1" u="none" strike="noStrike">
                          <a:effectLst/>
                        </a:rPr>
                        <a:t>2023</a:t>
                      </a:r>
                      <a:endParaRPr lang="en-US" sz="1100" b="1" i="0" u="none" strike="noStrike">
                        <a:solidFill>
                          <a:srgbClr val="000000"/>
                        </a:solidFill>
                        <a:effectLst/>
                        <a:latin typeface="Amasis MT Pro" panose="02040504050005020304" pitchFamily="18" charset="0"/>
                      </a:endParaRPr>
                    </a:p>
                  </a:txBody>
                  <a:tcPr marL="5473" marR="5473" marT="5473" marB="0" anchor="ctr"/>
                </a:tc>
                <a:tc hMerge="1">
                  <a:txBody>
                    <a:bodyPr/>
                    <a:lstStyle/>
                    <a:p>
                      <a:endParaRPr lang="en-US"/>
                    </a:p>
                  </a:txBody>
                  <a:tcPr/>
                </a:tc>
                <a:extLst>
                  <a:ext uri="{0D108BD9-81ED-4DB2-BD59-A6C34878D82A}">
                    <a16:rowId xmlns:a16="http://schemas.microsoft.com/office/drawing/2014/main" val="931662951"/>
                  </a:ext>
                </a:extLst>
              </a:tr>
              <a:tr h="549179">
                <a:tc vMerge="1">
                  <a:txBody>
                    <a:bodyPr/>
                    <a:lstStyle/>
                    <a:p>
                      <a:endParaRPr lang="en-US"/>
                    </a:p>
                  </a:txBody>
                  <a:tcPr/>
                </a:tc>
                <a:tc vMerge="1">
                  <a:txBody>
                    <a:bodyPr/>
                    <a:lstStyle/>
                    <a:p>
                      <a:endParaRPr lang="en-US"/>
                    </a:p>
                  </a:txBody>
                  <a:tcPr/>
                </a:tc>
                <a:tc>
                  <a:txBody>
                    <a:bodyPr/>
                    <a:lstStyle/>
                    <a:p>
                      <a:pPr algn="ctr" rtl="0" fontAlgn="ctr"/>
                      <a:r>
                        <a:rPr lang="en-US" sz="1100" b="1" u="none" strike="noStrike" dirty="0" err="1">
                          <a:effectLst/>
                        </a:rPr>
                        <a:t>Pagu</a:t>
                      </a:r>
                      <a:r>
                        <a:rPr lang="en-US" sz="1100" b="1" u="none" strike="noStrike" dirty="0">
                          <a:effectLst/>
                        </a:rPr>
                        <a:t> </a:t>
                      </a:r>
                      <a:r>
                        <a:rPr lang="en-US" sz="1100" b="1" u="none" strike="noStrike" dirty="0" err="1">
                          <a:effectLst/>
                        </a:rPr>
                        <a:t>Anggaran</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rtl="0" fontAlgn="ctr"/>
                      <a:r>
                        <a:rPr lang="en-US" sz="1100" b="1" u="none" strike="noStrike" dirty="0" err="1">
                          <a:effectLst/>
                        </a:rPr>
                        <a:t>Pagu</a:t>
                      </a:r>
                      <a:r>
                        <a:rPr lang="en-US" sz="1100" b="1" u="none" strike="noStrike" dirty="0">
                          <a:effectLst/>
                        </a:rPr>
                        <a:t> </a:t>
                      </a:r>
                      <a:r>
                        <a:rPr lang="en-US" sz="1100" b="1" u="none" strike="noStrike" dirty="0" err="1">
                          <a:effectLst/>
                        </a:rPr>
                        <a:t>Anggaran</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rtl="0" fontAlgn="ctr"/>
                      <a:r>
                        <a:rPr lang="en-US" sz="1100" b="1" u="none" strike="noStrike" dirty="0" err="1">
                          <a:effectLst/>
                        </a:rPr>
                        <a:t>Pagu</a:t>
                      </a:r>
                      <a:r>
                        <a:rPr lang="en-US" sz="1100" b="1" u="none" strike="noStrike" dirty="0">
                          <a:effectLst/>
                        </a:rPr>
                        <a:t> </a:t>
                      </a:r>
                      <a:r>
                        <a:rPr lang="en-US" sz="1100" b="1" u="none" strike="noStrike" dirty="0" err="1">
                          <a:effectLst/>
                        </a:rPr>
                        <a:t>Anggaran</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rtl="0" fontAlgn="ctr"/>
                      <a:r>
                        <a:rPr lang="en-US" sz="1100" b="1" u="none" strike="noStrike" dirty="0" err="1">
                          <a:effectLst/>
                        </a:rPr>
                        <a:t>Pagu</a:t>
                      </a:r>
                      <a:r>
                        <a:rPr lang="en-US" sz="1100" b="1" u="none" strike="noStrike" dirty="0">
                          <a:effectLst/>
                        </a:rPr>
                        <a:t> </a:t>
                      </a:r>
                      <a:r>
                        <a:rPr lang="en-US" sz="1100" b="1" u="none" strike="noStrike" dirty="0" err="1">
                          <a:effectLst/>
                        </a:rPr>
                        <a:t>Anggaran</a:t>
                      </a:r>
                      <a:r>
                        <a:rPr lang="en-US" sz="1100" b="1" u="none" strike="noStrike" dirty="0">
                          <a:effectLst/>
                        </a:rPr>
                        <a:t> </a:t>
                      </a:r>
                      <a:r>
                        <a:rPr lang="en-US" sz="1100" b="1" u="none" strike="noStrike" dirty="0" err="1">
                          <a:effectLst/>
                        </a:rPr>
                        <a:t>Murni</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rtl="0" fontAlgn="ctr"/>
                      <a:r>
                        <a:rPr lang="en-US" sz="1100" b="1" u="none" strike="noStrike" dirty="0" err="1">
                          <a:effectLst/>
                        </a:rPr>
                        <a:t>Pagu</a:t>
                      </a:r>
                      <a:r>
                        <a:rPr lang="en-US" sz="1100" b="1" u="none" strike="noStrike" dirty="0">
                          <a:effectLst/>
                        </a:rPr>
                        <a:t> </a:t>
                      </a:r>
                      <a:r>
                        <a:rPr lang="en-US" sz="1100" b="1" u="none" strike="noStrike" dirty="0" err="1">
                          <a:effectLst/>
                        </a:rPr>
                        <a:t>Anggaran</a:t>
                      </a:r>
                      <a:r>
                        <a:rPr lang="en-US" sz="1100" b="1" u="none" strike="noStrike" dirty="0">
                          <a:effectLst/>
                        </a:rPr>
                        <a:t> APBD-P</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rtl="0" fontAlgn="ctr"/>
                      <a:r>
                        <a:rPr lang="en-US" sz="1100" b="1" u="none" strike="noStrike" dirty="0" err="1">
                          <a:effectLst/>
                        </a:rPr>
                        <a:t>Pagu</a:t>
                      </a:r>
                      <a:r>
                        <a:rPr lang="en-US" sz="1100" b="1" u="none" strike="noStrike" dirty="0">
                          <a:effectLst/>
                        </a:rPr>
                        <a:t> </a:t>
                      </a:r>
                      <a:r>
                        <a:rPr lang="en-US" sz="1100" b="1" u="none" strike="noStrike" dirty="0" err="1">
                          <a:effectLst/>
                        </a:rPr>
                        <a:t>Anggaran</a:t>
                      </a:r>
                      <a:r>
                        <a:rPr lang="en-US" sz="1100" b="1" u="none" strike="noStrike" dirty="0">
                          <a:effectLst/>
                        </a:rPr>
                        <a:t> </a:t>
                      </a:r>
                      <a:r>
                        <a:rPr lang="en-US" sz="1100" b="1" u="none" strike="noStrike" dirty="0" err="1">
                          <a:effectLst/>
                        </a:rPr>
                        <a:t>Murni</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rtl="0" fontAlgn="ctr"/>
                      <a:r>
                        <a:rPr lang="en-US" sz="1100" b="1" u="none" strike="noStrike" dirty="0" err="1">
                          <a:effectLst/>
                        </a:rPr>
                        <a:t>Pagu</a:t>
                      </a:r>
                      <a:r>
                        <a:rPr lang="en-US" sz="1100" b="1" u="none" strike="noStrike" dirty="0">
                          <a:effectLst/>
                        </a:rPr>
                        <a:t> </a:t>
                      </a:r>
                      <a:r>
                        <a:rPr lang="en-US" sz="1100" b="1" u="none" strike="noStrike" dirty="0" err="1">
                          <a:effectLst/>
                        </a:rPr>
                        <a:t>Anggaran</a:t>
                      </a:r>
                      <a:r>
                        <a:rPr lang="en-US" sz="1100" b="1" u="none" strike="noStrike" dirty="0">
                          <a:effectLst/>
                        </a:rPr>
                        <a:t> APBD-P</a:t>
                      </a:r>
                      <a:endParaRPr lang="en-US" sz="1100" b="1" i="0" u="none" strike="noStrike" dirty="0">
                        <a:solidFill>
                          <a:srgbClr val="000000"/>
                        </a:solidFill>
                        <a:effectLst/>
                        <a:latin typeface="Amasis MT Pro" panose="02040504050005020304" pitchFamily="18" charset="0"/>
                      </a:endParaRPr>
                    </a:p>
                  </a:txBody>
                  <a:tcPr marL="5473" marR="5473" marT="5473" marB="0" anchor="ctr"/>
                </a:tc>
                <a:extLst>
                  <a:ext uri="{0D108BD9-81ED-4DB2-BD59-A6C34878D82A}">
                    <a16:rowId xmlns:a16="http://schemas.microsoft.com/office/drawing/2014/main" val="455017208"/>
                  </a:ext>
                </a:extLst>
              </a:tr>
              <a:tr h="549179">
                <a:tc>
                  <a:txBody>
                    <a:bodyPr/>
                    <a:lstStyle/>
                    <a:p>
                      <a:pPr algn="ctr" rtl="0" fontAlgn="ctr"/>
                      <a:r>
                        <a:rPr lang="en-US" sz="1100" b="1" u="none" strike="noStrike" dirty="0">
                          <a:effectLst/>
                        </a:rPr>
                        <a:t> </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l" rtl="0" fontAlgn="ctr"/>
                      <a:r>
                        <a:rPr lang="en-US" sz="1100" b="1" u="none" strike="noStrike" dirty="0">
                          <a:effectLst/>
                        </a:rPr>
                        <a:t>PROGRAM PENGEMBANGAN JASA KONSTRUKSI</a:t>
                      </a:r>
                      <a:endParaRPr lang="en-US" sz="1100" b="1"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        3.000.000.000 </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       3.023.812.500 </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       5.335.166.000 </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      4.763.450.000 </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      9.295.475.000 </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a:effectLst/>
                        </a:rPr>
                        <a:t>    12.273.473.400 </a:t>
                      </a:r>
                      <a:endParaRPr lang="en-US" sz="1100" b="1"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b="1" u="none" strike="noStrike" dirty="0">
                          <a:effectLst/>
                        </a:rPr>
                        <a:t>    13.160.764.800 </a:t>
                      </a:r>
                      <a:endParaRPr lang="en-US" sz="1100" b="1" i="0" u="none" strike="noStrike" dirty="0">
                        <a:solidFill>
                          <a:srgbClr val="000000"/>
                        </a:solidFill>
                        <a:effectLst/>
                        <a:latin typeface="Amasis MT Pro" panose="02040504050005020304" pitchFamily="18" charset="0"/>
                      </a:endParaRPr>
                    </a:p>
                  </a:txBody>
                  <a:tcPr marL="5473" marR="5473" marT="5473" marB="0" anchor="ctr"/>
                </a:tc>
                <a:extLst>
                  <a:ext uri="{0D108BD9-81ED-4DB2-BD59-A6C34878D82A}">
                    <a16:rowId xmlns:a16="http://schemas.microsoft.com/office/drawing/2014/main" val="3200581282"/>
                  </a:ext>
                </a:extLst>
              </a:tr>
              <a:tr h="549179">
                <a:tc>
                  <a:txBody>
                    <a:bodyPr/>
                    <a:lstStyle/>
                    <a:p>
                      <a:pPr algn="ctr" rtl="0" fontAlgn="ctr"/>
                      <a:r>
                        <a:rPr lang="en-US" sz="1100" u="none" strike="noStrike">
                          <a:effectLst/>
                        </a:rPr>
                        <a:t>1</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l" rtl="0" fontAlgn="ctr"/>
                      <a:r>
                        <a:rPr lang="fi-FI" sz="1100" u="none" strike="noStrike" dirty="0">
                          <a:effectLst/>
                        </a:rPr>
                        <a:t>Penyelenggaraan Pelatihan Tenaga Ahli Konstruksi</a:t>
                      </a:r>
                      <a:endParaRPr lang="fi-FI"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1.460.175.000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1.568.337.500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3.249.546.000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3.022.908.400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4.243.500.000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6.784.319.400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887.291.400 </a:t>
                      </a:r>
                      <a:endParaRPr lang="en-US" sz="1100" b="0" i="0" u="none" strike="noStrike" dirty="0">
                        <a:solidFill>
                          <a:srgbClr val="000000"/>
                        </a:solidFill>
                        <a:effectLst/>
                        <a:latin typeface="Amasis MT Pro" panose="02040504050005020304" pitchFamily="18" charset="0"/>
                      </a:endParaRPr>
                    </a:p>
                  </a:txBody>
                  <a:tcPr marL="5473" marR="5473" marT="5473" marB="0" anchor="ctr"/>
                </a:tc>
                <a:extLst>
                  <a:ext uri="{0D108BD9-81ED-4DB2-BD59-A6C34878D82A}">
                    <a16:rowId xmlns:a16="http://schemas.microsoft.com/office/drawing/2014/main" val="1956120435"/>
                  </a:ext>
                </a:extLst>
              </a:tr>
              <a:tr h="549179">
                <a:tc>
                  <a:txBody>
                    <a:bodyPr/>
                    <a:lstStyle/>
                    <a:p>
                      <a:pPr algn="ctr" rtl="0" fontAlgn="ctr"/>
                      <a:r>
                        <a:rPr lang="en-US" sz="1100" u="none" strike="noStrike">
                          <a:effectLst/>
                        </a:rPr>
                        <a:t>2</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l" rtl="0" fontAlgn="ctr"/>
                      <a:r>
                        <a:rPr lang="en-US" sz="1100" u="none" strike="noStrike" dirty="0" err="1">
                          <a:effectLst/>
                        </a:rPr>
                        <a:t>Penyelenggaraan</a:t>
                      </a:r>
                      <a:r>
                        <a:rPr lang="en-US" sz="1100" u="none" strike="noStrike" dirty="0">
                          <a:effectLst/>
                        </a:rPr>
                        <a:t> </a:t>
                      </a:r>
                      <a:r>
                        <a:rPr lang="en-US" sz="1100" u="none" strike="noStrike" dirty="0" err="1">
                          <a:effectLst/>
                        </a:rPr>
                        <a:t>Sistem</a:t>
                      </a:r>
                      <a:r>
                        <a:rPr lang="en-US" sz="1100" u="none" strike="noStrike" dirty="0">
                          <a:effectLst/>
                        </a:rPr>
                        <a:t> </a:t>
                      </a:r>
                      <a:r>
                        <a:rPr lang="en-US" sz="1100" u="none" strike="noStrike" dirty="0" err="1">
                          <a:effectLst/>
                        </a:rPr>
                        <a:t>Informasi</a:t>
                      </a:r>
                      <a:r>
                        <a:rPr lang="en-US" sz="1100" u="none" strike="noStrike" dirty="0">
                          <a:effectLst/>
                        </a:rPr>
                        <a:t> Jasa </a:t>
                      </a:r>
                      <a:r>
                        <a:rPr lang="en-US" sz="1100" u="none" strike="noStrike" dirty="0" err="1">
                          <a:effectLst/>
                        </a:rPr>
                        <a:t>Konstruksi</a:t>
                      </a:r>
                      <a:r>
                        <a:rPr lang="en-US" sz="1100" u="none" strike="noStrike" dirty="0">
                          <a:effectLst/>
                        </a:rPr>
                        <a:t> (SIPJAKI) </a:t>
                      </a:r>
                      <a:r>
                        <a:rPr lang="en-US" sz="1100" u="none" strike="noStrike" dirty="0" err="1">
                          <a:effectLst/>
                        </a:rPr>
                        <a:t>Cakupan</a:t>
                      </a:r>
                      <a:r>
                        <a:rPr lang="en-US" sz="1100" u="none" strike="noStrike" dirty="0">
                          <a:effectLst/>
                        </a:rPr>
                        <a:t> Daerah </a:t>
                      </a:r>
                      <a:r>
                        <a:rPr lang="en-US" sz="1100" u="none" strike="noStrike" dirty="0" err="1">
                          <a:effectLst/>
                        </a:rPr>
                        <a:t>Provinsi</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547.274.000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781.882.000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   </a:t>
                      </a:r>
                      <a:endParaRPr lang="en-US" sz="1100" b="0" i="0" u="none" strike="noStrike">
                        <a:solidFill>
                          <a:srgbClr val="000000"/>
                        </a:solidFill>
                        <a:effectLst/>
                        <a:latin typeface="Amasis MT Pro" panose="02040504050005020304" pitchFamily="18" charset="0"/>
                      </a:endParaRPr>
                    </a:p>
                  </a:txBody>
                  <a:tcPr marL="5473" marR="5473" marT="5473" marB="0" anchor="ctr"/>
                </a:tc>
                <a:extLst>
                  <a:ext uri="{0D108BD9-81ED-4DB2-BD59-A6C34878D82A}">
                    <a16:rowId xmlns:a16="http://schemas.microsoft.com/office/drawing/2014/main" val="3343169386"/>
                  </a:ext>
                </a:extLst>
              </a:tr>
              <a:tr h="549179">
                <a:tc>
                  <a:txBody>
                    <a:bodyPr/>
                    <a:lstStyle/>
                    <a:p>
                      <a:pPr algn="ctr" rtl="0" fontAlgn="ctr"/>
                      <a:r>
                        <a:rPr lang="en-US" sz="1100" u="none" strike="noStrike">
                          <a:effectLst/>
                        </a:rPr>
                        <a:t>3</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l" rtl="0" fontAlgn="ctr"/>
                      <a:r>
                        <a:rPr lang="en-US" sz="1100" u="none" strike="noStrike" dirty="0" err="1">
                          <a:effectLst/>
                        </a:rPr>
                        <a:t>Kebijakan</a:t>
                      </a:r>
                      <a:r>
                        <a:rPr lang="en-US" sz="1100" u="none" strike="noStrike" dirty="0">
                          <a:effectLst/>
                        </a:rPr>
                        <a:t> </a:t>
                      </a:r>
                      <a:r>
                        <a:rPr lang="en-US" sz="1100" u="none" strike="noStrike" dirty="0" err="1">
                          <a:effectLst/>
                        </a:rPr>
                        <a:t>Khusus</a:t>
                      </a:r>
                      <a:r>
                        <a:rPr lang="en-US" sz="1100" u="none" strike="noStrike" dirty="0">
                          <a:effectLst/>
                        </a:rPr>
                        <a:t> </a:t>
                      </a:r>
                      <a:r>
                        <a:rPr lang="en-US" sz="1100" u="none" strike="noStrike" dirty="0" err="1">
                          <a:effectLst/>
                        </a:rPr>
                        <a:t>terhadap</a:t>
                      </a:r>
                      <a:r>
                        <a:rPr lang="en-US" sz="1100" u="none" strike="noStrike" dirty="0">
                          <a:effectLst/>
                        </a:rPr>
                        <a:t> </a:t>
                      </a:r>
                      <a:r>
                        <a:rPr lang="en-US" sz="1100" u="none" strike="noStrike" dirty="0" err="1">
                          <a:effectLst/>
                        </a:rPr>
                        <a:t>Penyelenggaraan</a:t>
                      </a:r>
                      <a:r>
                        <a:rPr lang="en-US" sz="1100" u="none" strike="noStrike" dirty="0">
                          <a:effectLst/>
                        </a:rPr>
                        <a:t> Jasa </a:t>
                      </a:r>
                      <a:r>
                        <a:rPr lang="en-US" sz="1100" u="none" strike="noStrike" dirty="0" err="1">
                          <a:effectLst/>
                        </a:rPr>
                        <a:t>Konstruksi</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1.539.825.000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1.455.475.000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2.085.620.000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a:effectLst/>
                        </a:rPr>
                        <a:t>          1.193.267.600 </a:t>
                      </a:r>
                      <a:endParaRPr lang="en-US" sz="1100" b="0" i="0" u="none" strike="noStrike">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1.100.000.000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4.707.272.000 </a:t>
                      </a:r>
                      <a:endParaRPr lang="en-US" sz="1100" b="0" i="0" u="none" strike="noStrike" dirty="0">
                        <a:solidFill>
                          <a:srgbClr val="000000"/>
                        </a:solidFill>
                        <a:effectLst/>
                        <a:latin typeface="Amasis MT Pro" panose="02040504050005020304" pitchFamily="18" charset="0"/>
                      </a:endParaRPr>
                    </a:p>
                  </a:txBody>
                  <a:tcPr marL="5473" marR="5473" marT="5473" marB="0" anchor="ctr"/>
                </a:tc>
                <a:tc>
                  <a:txBody>
                    <a:bodyPr/>
                    <a:lstStyle/>
                    <a:p>
                      <a:pPr algn="ctr" fontAlgn="ctr"/>
                      <a:r>
                        <a:rPr lang="en-US" sz="1100" u="none" strike="noStrike" dirty="0">
                          <a:effectLst/>
                        </a:rPr>
                        <a:t>                              -   </a:t>
                      </a:r>
                      <a:endParaRPr lang="en-US" sz="1100" b="0" i="0" u="none" strike="noStrike" dirty="0">
                        <a:solidFill>
                          <a:srgbClr val="000000"/>
                        </a:solidFill>
                        <a:effectLst/>
                        <a:latin typeface="Amasis MT Pro" panose="02040504050005020304" pitchFamily="18" charset="0"/>
                      </a:endParaRPr>
                    </a:p>
                  </a:txBody>
                  <a:tcPr marL="5473" marR="5473" marT="5473" marB="0" anchor="ctr"/>
                </a:tc>
                <a:extLst>
                  <a:ext uri="{0D108BD9-81ED-4DB2-BD59-A6C34878D82A}">
                    <a16:rowId xmlns:a16="http://schemas.microsoft.com/office/drawing/2014/main" val="3849732611"/>
                  </a:ext>
                </a:extLst>
              </a:tr>
            </a:tbl>
          </a:graphicData>
        </a:graphic>
      </p:graphicFrame>
    </p:spTree>
    <p:extLst>
      <p:ext uri="{BB962C8B-B14F-4D97-AF65-F5344CB8AC3E}">
        <p14:creationId xmlns:p14="http://schemas.microsoft.com/office/powerpoint/2010/main" val="1253179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F4EE-42E7-E9F0-52E2-13E469E1E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E726E-FC73-FC54-C64A-9F3736B513C5}"/>
              </a:ext>
            </a:extLst>
          </p:cNvPr>
          <p:cNvSpPr>
            <a:spLocks noGrp="1"/>
          </p:cNvSpPr>
          <p:nvPr>
            <p:ph type="title"/>
          </p:nvPr>
        </p:nvSpPr>
        <p:spPr>
          <a:xfrm>
            <a:off x="838200" y="101971"/>
            <a:ext cx="10515600" cy="1325563"/>
          </a:xfrm>
          <a:solidFill>
            <a:schemeClr val="accent1"/>
          </a:solidFill>
        </p:spPr>
        <p:txBody>
          <a:bodyPr>
            <a:noAutofit/>
          </a:bodyPr>
          <a:lstStyle/>
          <a:p>
            <a:pPr algn="ctr"/>
            <a:r>
              <a:rPr lang="en-US" sz="3200" b="1">
                <a:latin typeface="Arial" panose="020B0604020202020204" pitchFamily="34" charset="0"/>
                <a:cs typeface="Arial" panose="020B0604020202020204" pitchFamily="34" charset="0"/>
              </a:rPr>
              <a:t>FUNGSI PENGATURAN</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2019 sd 2023 </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Rp. 8.295.487.000</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B7BBF1C-A501-F1BE-D88C-BE9B348B3F8A}"/>
              </a:ext>
            </a:extLst>
          </p:cNvPr>
          <p:cNvSpPr>
            <a:spLocks noGrp="1"/>
          </p:cNvSpPr>
          <p:nvPr>
            <p:ph idx="1"/>
          </p:nvPr>
        </p:nvSpPr>
        <p:spPr>
          <a:xfrm>
            <a:off x="838200" y="2404691"/>
            <a:ext cx="10515600" cy="4351338"/>
          </a:xfrm>
          <a:solidFill>
            <a:schemeClr val="accent1">
              <a:lumMod val="60000"/>
              <a:lumOff val="40000"/>
            </a:schemeClr>
          </a:solidFill>
        </p:spPr>
        <p:txBody>
          <a:bodyPr>
            <a:normAutofit fontScale="85000" lnSpcReduction="10000"/>
          </a:bodyPr>
          <a:lstStyle/>
          <a:p>
            <a:r>
              <a:rPr kumimoji="0" lang="en-US" sz="2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Forum Jasa Konstruksi Kaltim</a:t>
            </a:r>
            <a:endParaRPr kumimoji="0" lang="ko-KR" altLang="en-US" sz="2000" i="0" u="none" strike="noStrike" kern="1200" cap="none" spc="0" normalizeH="0" baseline="0" noProof="0">
              <a:ln>
                <a:noFill/>
              </a:ln>
              <a:solidFill>
                <a:sysClr val="windowText" lastClr="000000"/>
              </a:solidFill>
              <a:effectLst/>
              <a:uLnTx/>
              <a:uFillTx/>
              <a:latin typeface="Arial" panose="020B0604020202020204" pitchFamily="34" charset="0"/>
              <a:ea typeface="맑은 고딕" panose="020B0503020000020004" pitchFamily="34" charset="-127"/>
              <a:cs typeface="Arial" panose="020B0604020202020204" pitchFamily="34" charset="0"/>
            </a:endParaRPr>
          </a:p>
          <a:p>
            <a:r>
              <a:rPr kumimoji="0" lang="en-US" altLang="ko-KR" sz="2000" i="0" u="none" strike="noStrike" kern="1200" cap="none" spc="0" normalizeH="0" baseline="0" noProof="0">
                <a:ln>
                  <a:noFill/>
                </a:ln>
                <a:solidFill>
                  <a:sysClr val="windowText" lastClr="000000"/>
                </a:solidFill>
                <a:effectLst/>
                <a:uLnTx/>
                <a:uFillTx/>
                <a:latin typeface="Arial" panose="020B0604020202020204" pitchFamily="34" charset="0"/>
                <a:ea typeface="맑은 고딕" panose="020B0503020000020004" pitchFamily="34" charset="-127"/>
                <a:cs typeface="Arial" panose="020B0604020202020204" pitchFamily="34" charset="0"/>
              </a:rPr>
              <a:t>Rapat Koordinasi Kelembagaan Sub-Urusan Jasa Konstruksi Kabupaten/Kota se Kalimantan Timur</a:t>
            </a:r>
            <a:endParaRPr kumimoji="0" lang="ko-KR" altLang="en-US" sz="2000" i="0" u="none" strike="noStrike" kern="1200" cap="none" spc="0" normalizeH="0" baseline="0" noProof="0">
              <a:ln>
                <a:noFill/>
              </a:ln>
              <a:solidFill>
                <a:sysClr val="windowText" lastClr="000000"/>
              </a:solidFill>
              <a:effectLst/>
              <a:uLnTx/>
              <a:uFillTx/>
              <a:latin typeface="Arial" panose="020B0604020202020204" pitchFamily="34" charset="0"/>
              <a:ea typeface="맑은 고딕" panose="020B0503020000020004" pitchFamily="34" charset="-127"/>
              <a:cs typeface="Arial" panose="020B0604020202020204" pitchFamily="34" charset="0"/>
            </a:endParaRPr>
          </a:p>
          <a:p>
            <a:r>
              <a:rPr kumimoji="0" lang="en-US" altLang="ko-KR" sz="2000" i="0" u="none" strike="noStrike" kern="1200" cap="none" spc="0" normalizeH="0" baseline="0" noProof="0">
                <a:ln>
                  <a:noFill/>
                </a:ln>
                <a:solidFill>
                  <a:sysClr val="windowText" lastClr="000000"/>
                </a:solidFill>
                <a:effectLst/>
                <a:uLnTx/>
                <a:uFillTx/>
                <a:latin typeface="Arial" panose="020B0604020202020204" pitchFamily="34" charset="0"/>
                <a:ea typeface="맑은 고딕" panose="020B0503020000020004" pitchFamily="34" charset="-127"/>
                <a:cs typeface="Arial" panose="020B0604020202020204" pitchFamily="34" charset="0"/>
              </a:rPr>
              <a:t>Penyusunan Kebijakan Kepala Daerah pada Sub-Urusan Jasa Konstruksi</a:t>
            </a:r>
          </a:p>
          <a:p>
            <a:r>
              <a:rPr kumimoji="0" lang="en-US" sz="200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Sosialisasi Peraturan Perundang – Undangan pada seluruh Unsur Masyarakat Jasa Konstruksi Kaltim</a:t>
            </a:r>
          </a:p>
          <a:p>
            <a:r>
              <a:rPr lang="en-US" sz="2000">
                <a:latin typeface="Arial" panose="020B0604020202020204" pitchFamily="34" charset="0"/>
                <a:ea typeface="Tahoma" panose="020B0604030504040204" pitchFamily="34" charset="0"/>
                <a:cs typeface="Arial" panose="020B0604020202020204" pitchFamily="34" charset="0"/>
              </a:rPr>
              <a:t>Pembinaan Tertib Usaha, Tertib Penyelenggaraan dan Tertib Pemanfaatan </a:t>
            </a:r>
          </a:p>
          <a:p>
            <a:r>
              <a:rPr lang="en-US" sz="2000">
                <a:latin typeface="Arial" panose="020B0604020202020204" pitchFamily="34" charset="0"/>
                <a:ea typeface="Tahoma" panose="020B0604030504040204" pitchFamily="34" charset="0"/>
                <a:cs typeface="Arial" panose="020B0604020202020204" pitchFamily="34" charset="0"/>
              </a:rPr>
              <a:t>Penyusunan Dokumen Kebijakan Penerapan NSPK yang ditetapkan oleh Pemerintah Pusat</a:t>
            </a:r>
          </a:p>
          <a:p>
            <a:r>
              <a:rPr lang="en-US" sz="2000">
                <a:latin typeface="Arial" panose="020B0604020202020204" pitchFamily="34" charset="0"/>
                <a:ea typeface="Tahoma" panose="020B0604030504040204" pitchFamily="34" charset="0"/>
                <a:cs typeface="Arial" panose="020B0604020202020204" pitchFamily="34" charset="0"/>
              </a:rPr>
              <a:t>Bimbingan Teknik pada </a:t>
            </a:r>
            <a:r>
              <a:rPr kumimoji="0" lang="en-US" sz="200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Masyarakat Jasa Konstruksi Kaltim</a:t>
            </a:r>
          </a:p>
          <a:p>
            <a:r>
              <a:rPr kumimoji="0" lang="en-US" sz="200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Pembinaan JF Pembina Jasa Konstruksi Provinsi dan Kab/Kota se Kalimantan Timur</a:t>
            </a:r>
          </a:p>
          <a:p>
            <a:r>
              <a:rPr lang="en-US" sz="2000">
                <a:latin typeface="Arial" panose="020B0604020202020204" pitchFamily="34" charset="0"/>
                <a:ea typeface="Tahoma" panose="020B0604030504040204" pitchFamily="34" charset="0"/>
                <a:cs typeface="Arial" panose="020B0604020202020204" pitchFamily="34" charset="0"/>
              </a:rPr>
              <a:t>Data dan Informasi Paket Pekerjaan Konstruksi</a:t>
            </a:r>
          </a:p>
          <a:p>
            <a:r>
              <a:rPr lang="en-US" sz="2000">
                <a:latin typeface="Arial" panose="020B0604020202020204" pitchFamily="34" charset="0"/>
                <a:ea typeface="Tahoma" panose="020B0604030504040204" pitchFamily="34" charset="0"/>
                <a:cs typeface="Arial" panose="020B0604020202020204" pitchFamily="34" charset="0"/>
              </a:rPr>
              <a:t>Buku Profil Masayarakat Jasa Konstruksi Kalimantan Timur </a:t>
            </a:r>
          </a:p>
          <a:p>
            <a:r>
              <a:rPr lang="en-US" sz="2000">
                <a:latin typeface="Arial" panose="020B0604020202020204" pitchFamily="34" charset="0"/>
                <a:ea typeface="Tahoma" panose="020B0604030504040204" pitchFamily="34" charset="0"/>
                <a:cs typeface="Arial" panose="020B0604020202020204" pitchFamily="34" charset="0"/>
              </a:rPr>
              <a:t>Literalisasi Digitalisasi </a:t>
            </a:r>
            <a:r>
              <a:rPr kumimoji="0" lang="en-US" altLang="ko-KR" sz="2000" i="0" u="none" strike="noStrike" kern="1200" cap="none" spc="0" normalizeH="0" baseline="0" noProof="0">
                <a:ln>
                  <a:noFill/>
                </a:ln>
                <a:solidFill>
                  <a:sysClr val="windowText" lastClr="000000"/>
                </a:solidFill>
                <a:effectLst/>
                <a:uLnTx/>
                <a:uFillTx/>
                <a:latin typeface="Arial" panose="020B0604020202020204" pitchFamily="34" charset="0"/>
                <a:ea typeface="맑은 고딕" panose="020B0503020000020004" pitchFamily="34" charset="-127"/>
                <a:cs typeface="Arial" panose="020B0604020202020204" pitchFamily="34" charset="0"/>
              </a:rPr>
              <a:t>Sub-Urusan Jasa Konstruksi </a:t>
            </a:r>
            <a:r>
              <a:rPr lang="en-US" sz="2000">
                <a:latin typeface="Arial" panose="020B0604020202020204" pitchFamily="34" charset="0"/>
                <a:ea typeface="Tahoma" panose="020B0604030504040204" pitchFamily="34" charset="0"/>
                <a:cs typeface="Arial" panose="020B0604020202020204" pitchFamily="34" charset="0"/>
              </a:rPr>
              <a:t>Kalimantan Timur “SIBIKON”</a:t>
            </a:r>
          </a:p>
          <a:p>
            <a:r>
              <a:rPr kumimoji="0" lang="en-US" sz="200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Penilaian Panji – Panji Keberhasilan Bidang Sub Urusan Jasa Konstruksi </a:t>
            </a:r>
            <a:r>
              <a:rPr kumimoji="0" lang="en-US" altLang="ko-KR" sz="2000" i="0" u="none" strike="noStrike" kern="1200" cap="none" spc="0" normalizeH="0" baseline="0" noProof="0">
                <a:ln>
                  <a:noFill/>
                </a:ln>
                <a:solidFill>
                  <a:sysClr val="windowText" lastClr="000000"/>
                </a:solidFill>
                <a:effectLst/>
                <a:uLnTx/>
                <a:uFillTx/>
                <a:latin typeface="Arial" panose="020B0604020202020204" pitchFamily="34" charset="0"/>
                <a:ea typeface="맑은 고딕" panose="020B0503020000020004" pitchFamily="34" charset="-127"/>
                <a:cs typeface="Arial" panose="020B0604020202020204" pitchFamily="34" charset="0"/>
              </a:rPr>
              <a:t>Kabupaten/Kota se Kalimantan Timur</a:t>
            </a:r>
          </a:p>
          <a:p>
            <a:endParaRPr kumimoji="0" lang="en-US" altLang="ko-KR" sz="2000" i="0" u="none" strike="noStrike" kern="1200" cap="none" spc="0" normalizeH="0" baseline="0" noProof="0">
              <a:ln>
                <a:noFill/>
              </a:ln>
              <a:solidFill>
                <a:sysClr val="windowText" lastClr="000000"/>
              </a:solidFill>
              <a:effectLst/>
              <a:uLnTx/>
              <a:uFillTx/>
              <a:latin typeface="Arial" panose="020B0604020202020204" pitchFamily="34" charset="0"/>
              <a:ea typeface="맑은 고딕" panose="020B0503020000020004" pitchFamily="34" charset="-127"/>
              <a:cs typeface="Arial" panose="020B0604020202020204" pitchFamily="34" charset="0"/>
            </a:endParaRPr>
          </a:p>
          <a:p>
            <a:endParaRPr kumimoji="0" lang="en-US" sz="200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sp>
        <p:nvSpPr>
          <p:cNvPr id="6" name="Rectangle: Diagonal Corners Rounded 5">
            <a:extLst>
              <a:ext uri="{FF2B5EF4-FFF2-40B4-BE49-F238E27FC236}">
                <a16:creationId xmlns:a16="http://schemas.microsoft.com/office/drawing/2014/main" id="{56763429-D293-F898-7653-0A441D4094DD}"/>
              </a:ext>
            </a:extLst>
          </p:cNvPr>
          <p:cNvSpPr/>
          <p:nvPr/>
        </p:nvSpPr>
        <p:spPr>
          <a:xfrm>
            <a:off x="838200" y="1480563"/>
            <a:ext cx="10515599" cy="805437"/>
          </a:xfrm>
          <a:prstGeom prst="round2DiagRect">
            <a:avLst>
              <a:gd name="adj1" fmla="val 16667"/>
              <a:gd name="adj2" fmla="val 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rial" panose="020B0604020202020204" pitchFamily="34" charset="0"/>
              <a:cs typeface="Arial" panose="020B0604020202020204" pitchFamily="34" charset="0"/>
            </a:endParaRPr>
          </a:p>
          <a:p>
            <a:pPr algn="ctr"/>
            <a:r>
              <a:rPr lang="en-US" sz="2000" b="1">
                <a:solidFill>
                  <a:schemeClr val="tx1"/>
                </a:solidFill>
                <a:latin typeface="Arial" panose="020B0604020202020204" pitchFamily="34" charset="0"/>
                <a:cs typeface="Arial" panose="020B0604020202020204" pitchFamily="34" charset="0"/>
              </a:rPr>
              <a:t>Peraturan Gubernur Kalimantan Timur Nomor 46 Tahun 2023 tentang Kebijakan Khusus Penyelenggaraan Jasa Konstruksi di Daerah</a:t>
            </a:r>
          </a:p>
          <a:p>
            <a:pPr algn="ctr"/>
            <a:endParaRPr lang="en-US"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050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F3EB6-3E5C-4021-38B5-DCE5D9A25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26C53-F124-C986-98E1-5DC669150DD6}"/>
              </a:ext>
            </a:extLst>
          </p:cNvPr>
          <p:cNvSpPr>
            <a:spLocks noGrp="1"/>
          </p:cNvSpPr>
          <p:nvPr>
            <p:ph type="title"/>
          </p:nvPr>
        </p:nvSpPr>
        <p:spPr>
          <a:solidFill>
            <a:schemeClr val="accent2">
              <a:lumMod val="40000"/>
              <a:lumOff val="60000"/>
            </a:schemeClr>
          </a:solidFill>
        </p:spPr>
        <p:txBody>
          <a:bodyPr>
            <a:noAutofit/>
          </a:bodyPr>
          <a:lstStyle/>
          <a:p>
            <a:pPr algn="ctr"/>
            <a:r>
              <a:rPr lang="en-US" sz="3000" b="1">
                <a:latin typeface="Arial" panose="020B0604020202020204" pitchFamily="34" charset="0"/>
                <a:cs typeface="Arial" panose="020B0604020202020204" pitchFamily="34" charset="0"/>
              </a:rPr>
              <a:t>FUNGSI PEMBERDAYAAN</a:t>
            </a:r>
            <a:br>
              <a:rPr lang="en-US" sz="3000" b="1">
                <a:latin typeface="Arial" panose="020B0604020202020204" pitchFamily="34" charset="0"/>
                <a:cs typeface="Arial" panose="020B0604020202020204" pitchFamily="34" charset="0"/>
              </a:rPr>
            </a:br>
            <a:r>
              <a:rPr lang="en-US" sz="3000" b="1">
                <a:latin typeface="Arial" panose="020B0604020202020204" pitchFamily="34" charset="0"/>
                <a:cs typeface="Arial" panose="020B0604020202020204" pitchFamily="34" charset="0"/>
              </a:rPr>
              <a:t>2019 sd 2023 </a:t>
            </a:r>
            <a:br>
              <a:rPr lang="en-US" sz="3000" b="1">
                <a:latin typeface="Arial" panose="020B0604020202020204" pitchFamily="34" charset="0"/>
                <a:cs typeface="Arial" panose="020B0604020202020204" pitchFamily="34" charset="0"/>
              </a:rPr>
            </a:br>
            <a:r>
              <a:rPr lang="en-US" sz="3000" b="1">
                <a:latin typeface="Arial" panose="020B0604020202020204" pitchFamily="34" charset="0"/>
                <a:cs typeface="Arial" panose="020B0604020202020204" pitchFamily="34" charset="0"/>
              </a:rPr>
              <a:t>Rp. 22.180.781.700</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49AF178-25B9-6765-75E3-ECEDE780FC9A}"/>
              </a:ext>
            </a:extLst>
          </p:cNvPr>
          <p:cNvSpPr>
            <a:spLocks noGrp="1"/>
          </p:cNvSpPr>
          <p:nvPr>
            <p:ph idx="1"/>
          </p:nvPr>
        </p:nvSpPr>
        <p:spPr>
          <a:xfrm>
            <a:off x="838200" y="2419012"/>
            <a:ext cx="10515600" cy="4351338"/>
          </a:xfrm>
          <a:solidFill>
            <a:schemeClr val="accent2">
              <a:lumMod val="60000"/>
              <a:lumOff val="40000"/>
            </a:schemeClr>
          </a:solidFill>
        </p:spPr>
        <p:txBody>
          <a:bodyPr>
            <a:normAutofit/>
          </a:bodyPr>
          <a:lstStyle/>
          <a:p>
            <a:r>
              <a:rPr lang="en-US" sz="1700">
                <a:latin typeface="Arial" panose="020B0604020202020204" pitchFamily="34" charset="0"/>
                <a:cs typeface="Arial" panose="020B0604020202020204" pitchFamily="34" charset="0"/>
              </a:rPr>
              <a:t>Pelatihan dan Sertifikasi Tenaga Kerja Konstruksi Kualifikasi Terampil (2019)</a:t>
            </a:r>
          </a:p>
          <a:p>
            <a:r>
              <a:rPr lang="en-US" sz="1700">
                <a:latin typeface="Arial" panose="020B0604020202020204" pitchFamily="34" charset="0"/>
                <a:cs typeface="Arial" panose="020B0604020202020204" pitchFamily="34" charset="0"/>
              </a:rPr>
              <a:t>Operasional MTU </a:t>
            </a:r>
          </a:p>
          <a:p>
            <a:r>
              <a:rPr lang="en-ID" sz="1700" i="0" u="none" strike="noStrike">
                <a:solidFill>
                  <a:srgbClr val="000000"/>
                </a:solidFill>
                <a:effectLst/>
                <a:latin typeface="Arial" panose="020B0604020202020204" pitchFamily="34" charset="0"/>
                <a:cs typeface="Arial" panose="020B0604020202020204" pitchFamily="34" charset="0"/>
              </a:rPr>
              <a:t>Pelatihan Instruktur dan Operator MTU di Kab/Kota</a:t>
            </a:r>
          </a:p>
          <a:p>
            <a:r>
              <a:rPr lang="en-ID" sz="1700" i="0" u="none" strike="noStrike">
                <a:solidFill>
                  <a:srgbClr val="000000"/>
                </a:solidFill>
                <a:effectLst/>
                <a:latin typeface="Arial" panose="020B0604020202020204" pitchFamily="34" charset="0"/>
                <a:cs typeface="Arial" panose="020B0604020202020204" pitchFamily="34" charset="0"/>
              </a:rPr>
              <a:t>Training Of Trainer (TOT)</a:t>
            </a:r>
          </a:p>
          <a:p>
            <a:r>
              <a:rPr lang="en-US" sz="1700">
                <a:latin typeface="Arial" panose="020B0604020202020204" pitchFamily="34" charset="0"/>
                <a:cs typeface="Arial" panose="020B0604020202020204" pitchFamily="34" charset="0"/>
              </a:rPr>
              <a:t>Bimbingan Teknik</a:t>
            </a:r>
            <a:r>
              <a:rPr lang="en-ID" sz="1700">
                <a:solidFill>
                  <a:srgbClr val="000000"/>
                </a:solidFill>
                <a:latin typeface="Arial" panose="020B0604020202020204" pitchFamily="34" charset="0"/>
                <a:cs typeface="Arial" panose="020B0604020202020204" pitchFamily="34" charset="0"/>
              </a:rPr>
              <a:t> SIPJAKI</a:t>
            </a:r>
            <a:endParaRPr lang="en-ID" sz="1700" i="0" u="none" strike="noStrike">
              <a:solidFill>
                <a:srgbClr val="000000"/>
              </a:solidFill>
              <a:effectLst/>
              <a:latin typeface="Arial" panose="020B0604020202020204" pitchFamily="34" charset="0"/>
              <a:cs typeface="Arial" panose="020B0604020202020204" pitchFamily="34" charset="0"/>
            </a:endParaRPr>
          </a:p>
          <a:p>
            <a:r>
              <a:rPr lang="en-US" sz="1700">
                <a:latin typeface="Arial" panose="020B0604020202020204" pitchFamily="34" charset="0"/>
                <a:cs typeface="Arial" panose="020B0604020202020204" pitchFamily="34" charset="0"/>
              </a:rPr>
              <a:t>Pelatihan dan Sertifikasi Tenaga Kerja Konstruksi Kualifikasi Ahli Jenjang 7 sd 9 </a:t>
            </a:r>
          </a:p>
          <a:p>
            <a:r>
              <a:rPr lang="en-US" sz="1700">
                <a:latin typeface="Arial" panose="020B0604020202020204" pitchFamily="34" charset="0"/>
                <a:cs typeface="Arial" panose="020B0604020202020204" pitchFamily="34" charset="0"/>
              </a:rPr>
              <a:t>Pelatihan dan Sertifikasi Assesor </a:t>
            </a:r>
          </a:p>
          <a:p>
            <a:r>
              <a:rPr lang="en-US" sz="1700">
                <a:latin typeface="Arial" panose="020B0604020202020204" pitchFamily="34" charset="0"/>
                <a:cs typeface="Arial" panose="020B0604020202020204" pitchFamily="34" charset="0"/>
              </a:rPr>
              <a:t>Bimbingan Teknik SDM PUPR Provinsi dan Kab/Kota</a:t>
            </a:r>
          </a:p>
          <a:p>
            <a:r>
              <a:rPr lang="en-US" sz="1700">
                <a:latin typeface="Arial" panose="020B0604020202020204" pitchFamily="34" charset="0"/>
                <a:cs typeface="Arial" panose="020B0604020202020204" pitchFamily="34" charset="0"/>
              </a:rPr>
              <a:t>Bimbingan Teknik pada TKK Kualifikasi Ahli</a:t>
            </a:r>
          </a:p>
          <a:p>
            <a:r>
              <a:rPr lang="en-US" sz="1700">
                <a:latin typeface="Arial" panose="020B0604020202020204" pitchFamily="34" charset="0"/>
                <a:cs typeface="Arial" panose="020B0604020202020204" pitchFamily="34" charset="0"/>
              </a:rPr>
              <a:t>Rakor Teknis TKK </a:t>
            </a:r>
          </a:p>
          <a:p>
            <a:r>
              <a:rPr lang="en-ID" sz="1700">
                <a:solidFill>
                  <a:srgbClr val="000000"/>
                </a:solidFill>
                <a:latin typeface="Arial" panose="020B0604020202020204" pitchFamily="34" charset="0"/>
                <a:cs typeface="Arial" panose="020B0604020202020204" pitchFamily="34" charset="0"/>
              </a:rPr>
              <a:t>Seminar Nasional Sub Urusan Jasa Konstruksi </a:t>
            </a:r>
          </a:p>
          <a:p>
            <a:endParaRPr lang="en-ID" sz="1700">
              <a:solidFill>
                <a:srgbClr val="000000"/>
              </a:solidFill>
              <a:latin typeface="Arial" panose="020B0604020202020204" pitchFamily="34" charset="0"/>
              <a:cs typeface="Arial" panose="020B0604020202020204" pitchFamily="34" charset="0"/>
            </a:endParaRPr>
          </a:p>
          <a:p>
            <a:endParaRPr lang="en-ID" sz="1700">
              <a:solidFill>
                <a:srgbClr val="000000"/>
              </a:solidFill>
              <a:latin typeface="Arial" panose="020B0604020202020204" pitchFamily="34" charset="0"/>
              <a:cs typeface="Arial" panose="020B0604020202020204" pitchFamily="34" charset="0"/>
            </a:endParaRPr>
          </a:p>
          <a:p>
            <a:endParaRPr lang="en-ID" sz="1700" i="0" u="none" strike="noStrike">
              <a:solidFill>
                <a:srgbClr val="000000"/>
              </a:solidFill>
              <a:effectLst/>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p:txBody>
      </p:sp>
      <p:sp>
        <p:nvSpPr>
          <p:cNvPr id="4" name="Rectangle: Diagonal Corners Rounded 3">
            <a:extLst>
              <a:ext uri="{FF2B5EF4-FFF2-40B4-BE49-F238E27FC236}">
                <a16:creationId xmlns:a16="http://schemas.microsoft.com/office/drawing/2014/main" id="{42389326-543B-822E-BF0B-F56F7514EA0E}"/>
              </a:ext>
            </a:extLst>
          </p:cNvPr>
          <p:cNvSpPr/>
          <p:nvPr/>
        </p:nvSpPr>
        <p:spPr>
          <a:xfrm>
            <a:off x="838200" y="1757194"/>
            <a:ext cx="10515599" cy="595312"/>
          </a:xfrm>
          <a:prstGeom prst="round2DiagRect">
            <a:avLst>
              <a:gd name="adj1" fmla="val 16667"/>
              <a:gd name="adj2" fmla="val 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Pelatihan dan Sertifikasi Tenaga Kerja Konstruksi Kualifikasi Ahli 1.519 orang bersertifikat </a:t>
            </a:r>
            <a:endParaRPr lang="en-US"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508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B4E99-53D6-76F5-266B-11D62E208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4C867-FC12-8AC0-52EF-D84F98C021BB}"/>
              </a:ext>
            </a:extLst>
          </p:cNvPr>
          <p:cNvSpPr>
            <a:spLocks noGrp="1"/>
          </p:cNvSpPr>
          <p:nvPr>
            <p:ph type="title"/>
          </p:nvPr>
        </p:nvSpPr>
        <p:spPr>
          <a:xfrm>
            <a:off x="838200" y="170672"/>
            <a:ext cx="10515600" cy="1325563"/>
          </a:xfrm>
          <a:solidFill>
            <a:schemeClr val="accent6">
              <a:lumMod val="60000"/>
              <a:lumOff val="40000"/>
            </a:schemeClr>
          </a:solidFill>
        </p:spPr>
        <p:txBody>
          <a:bodyPr>
            <a:noAutofit/>
          </a:bodyPr>
          <a:lstStyle/>
          <a:p>
            <a:pPr algn="ctr"/>
            <a:r>
              <a:rPr lang="en-US" sz="3200" b="1">
                <a:latin typeface="Arial" panose="020B0604020202020204" pitchFamily="34" charset="0"/>
                <a:cs typeface="Arial" panose="020B0604020202020204" pitchFamily="34" charset="0"/>
              </a:rPr>
              <a:t>FUNGSI PENGAWASAN</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2019 sd 2023 </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Rp. 4.757.814.600</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94EF1D4-21F1-9182-9E3E-4912B09E6B32}"/>
              </a:ext>
            </a:extLst>
          </p:cNvPr>
          <p:cNvSpPr>
            <a:spLocks noGrp="1"/>
          </p:cNvSpPr>
          <p:nvPr>
            <p:ph idx="1"/>
          </p:nvPr>
        </p:nvSpPr>
        <p:spPr>
          <a:xfrm>
            <a:off x="838200" y="2350919"/>
            <a:ext cx="10515600" cy="4351338"/>
          </a:xfrm>
          <a:solidFill>
            <a:schemeClr val="accent6">
              <a:lumMod val="20000"/>
              <a:lumOff val="80000"/>
            </a:schemeClr>
          </a:solidFill>
        </p:spPr>
        <p:txBody>
          <a:bodyPr>
            <a:noAutofit/>
          </a:bodyPr>
          <a:lstStyle/>
          <a:p>
            <a:r>
              <a:rPr lang="en-US" sz="1600">
                <a:solidFill>
                  <a:schemeClr val="tx1"/>
                </a:solidFill>
                <a:effectLst/>
                <a:latin typeface="Arial" panose="020B0604020202020204" pitchFamily="34" charset="0"/>
                <a:ea typeface="Cambria" panose="02040503050406030204" pitchFamily="18" charset="0"/>
                <a:cs typeface="Arial" panose="020B0604020202020204" pitchFamily="34" charset="0"/>
              </a:rPr>
              <a:t>Monitoring  dan Evaluasi Terhadap Capaian SPM Jasa Konstruksi dan Penerbitan Ijin Usaha Jasa Konstruksi di 10 Kabupaten/Kota  (2019 sd 2021)</a:t>
            </a:r>
          </a:p>
          <a:p>
            <a:r>
              <a:rPr lang="en-GB" sz="1600">
                <a:solidFill>
                  <a:schemeClr val="tx1"/>
                </a:solidFill>
                <a:latin typeface="Arial" panose="020B0604020202020204" pitchFamily="34" charset="0"/>
                <a:ea typeface="Cambria" panose="02040503050406030204" pitchFamily="18" charset="0"/>
                <a:cs typeface="Arial" panose="020B0604020202020204" pitchFamily="34" charset="0"/>
              </a:rPr>
              <a:t>Pengawasan SPM Jasa Kontruksi dan Penerbitan Ijin Usaha Jasa Kontruksi di 10 Kabupaten/Kota (2020)</a:t>
            </a:r>
          </a:p>
          <a:p>
            <a:r>
              <a:rPr lang="en-US" sz="1600">
                <a:solidFill>
                  <a:schemeClr val="tx1"/>
                </a:solidFill>
                <a:effectLst/>
                <a:latin typeface="Arial" panose="020B0604020202020204" pitchFamily="34" charset="0"/>
                <a:ea typeface="Cambria" panose="02040503050406030204" pitchFamily="18" charset="0"/>
                <a:cs typeface="Arial" panose="020B0604020202020204" pitchFamily="34" charset="0"/>
              </a:rPr>
              <a:t>Pengawasan &amp; Evaluasi Tertib Penyelenggaraan Jasa Konstruksi Terkait </a:t>
            </a:r>
            <a:r>
              <a:rPr lang="en-US" sz="1600" baseline="0">
                <a:solidFill>
                  <a:schemeClr val="tx1"/>
                </a:solidFill>
                <a:effectLst/>
                <a:latin typeface="Arial" panose="020B0604020202020204" pitchFamily="34" charset="0"/>
                <a:ea typeface="Cambria" panose="02040503050406030204" pitchFamily="18" charset="0"/>
                <a:cs typeface="Arial" panose="020B0604020202020204" pitchFamily="34" charset="0"/>
              </a:rPr>
              <a:t>Pelaksanaan Standar Manajeman Keselamatan Konstruksi (SMKK) (2021)</a:t>
            </a:r>
            <a:r>
              <a:rPr lang="en-GB" sz="1600">
                <a:solidFill>
                  <a:schemeClr val="tx1"/>
                </a:solidFill>
                <a:latin typeface="Arial" panose="020B0604020202020204" pitchFamily="34" charset="0"/>
                <a:ea typeface="Cambria" panose="02040503050406030204" pitchFamily="18" charset="0"/>
                <a:cs typeface="Arial" panose="020B0604020202020204" pitchFamily="34" charset="0"/>
              </a:rPr>
              <a:t> </a:t>
            </a:r>
          </a:p>
          <a:p>
            <a:r>
              <a:rPr lang="en-US" sz="1600">
                <a:effectLst/>
                <a:latin typeface="Arial" panose="020B0604020202020204" pitchFamily="34" charset="0"/>
                <a:cs typeface="Arial" panose="020B0604020202020204" pitchFamily="34" charset="0"/>
              </a:rPr>
              <a:t>Pengawasan Tertib Usaha, Tertib Penyelenggaraan, dan Tertib Pemanfaatan Produk Jasa Konstruksi APBD Provinsi Kaltim</a:t>
            </a:r>
          </a:p>
          <a:p>
            <a:r>
              <a:rPr lang="en-US" sz="1600">
                <a:effectLst/>
                <a:latin typeface="Arial" panose="020B0604020202020204" pitchFamily="34" charset="0"/>
                <a:cs typeface="Arial" panose="020B0604020202020204" pitchFamily="34" charset="0"/>
              </a:rPr>
              <a:t>Pengawasan Tertib Usaha, Tertib Penyelenggaraan, dan Tertib Pemanfaatan Produk Jasa Konstruksi Lintas Kabupaten/Kota</a:t>
            </a:r>
          </a:p>
          <a:p>
            <a:r>
              <a:rPr lang="en-US" sz="1600">
                <a:latin typeface="Arial" panose="020B0604020202020204" pitchFamily="34" charset="0"/>
                <a:cs typeface="Arial" panose="020B0604020202020204" pitchFamily="34" charset="0"/>
              </a:rPr>
              <a:t>Monitoring dan Evaluasi Paket Pekerjaan Konstruksi</a:t>
            </a:r>
          </a:p>
          <a:p>
            <a:r>
              <a:rPr lang="en-US" sz="1600">
                <a:latin typeface="Arial" panose="020B0604020202020204" pitchFamily="34" charset="0"/>
                <a:cs typeface="Arial" panose="020B0604020202020204" pitchFamily="34" charset="0"/>
              </a:rPr>
              <a:t>Laporan Hasil Pengawasan </a:t>
            </a:r>
            <a:r>
              <a:rPr lang="en-US" sz="1600">
                <a:effectLst/>
                <a:latin typeface="Arial" panose="020B0604020202020204" pitchFamily="34" charset="0"/>
                <a:cs typeface="Arial" panose="020B0604020202020204" pitchFamily="34" charset="0"/>
              </a:rPr>
              <a:t>Tertib Usaha, Tertib Penyelenggaraan, dan Tertib Pemanfaatan  Produk Jasa Konstruksi</a:t>
            </a:r>
          </a:p>
          <a:p>
            <a:r>
              <a:rPr lang="en-US" sz="1600">
                <a:latin typeface="Arial" panose="020B0604020202020204" pitchFamily="34" charset="0"/>
                <a:cs typeface="Arial" panose="020B0604020202020204" pitchFamily="34" charset="0"/>
              </a:rPr>
              <a:t>Rekomendasi Hasil Pengawasan </a:t>
            </a:r>
            <a:r>
              <a:rPr lang="en-US" sz="1600">
                <a:effectLst/>
                <a:latin typeface="Arial" panose="020B0604020202020204" pitchFamily="34" charset="0"/>
                <a:cs typeface="Arial" panose="020B0604020202020204" pitchFamily="34" charset="0"/>
              </a:rPr>
              <a:t>Tertib Usaha, Tertib Penyelenggaraan, dan Tertib Pemanfaatan  Produk Jasa Konstruksi</a:t>
            </a:r>
          </a:p>
          <a:p>
            <a:endParaRPr lang="en-US" sz="1600">
              <a:latin typeface="Arial" panose="020B0604020202020204" pitchFamily="34" charset="0"/>
              <a:cs typeface="Arial" panose="020B0604020202020204" pitchFamily="34" charset="0"/>
            </a:endParaRPr>
          </a:p>
        </p:txBody>
      </p:sp>
      <p:sp>
        <p:nvSpPr>
          <p:cNvPr id="4" name="Rectangle: Diagonal Corners Rounded 3">
            <a:extLst>
              <a:ext uri="{FF2B5EF4-FFF2-40B4-BE49-F238E27FC236}">
                <a16:creationId xmlns:a16="http://schemas.microsoft.com/office/drawing/2014/main" id="{D90732B7-FF92-84E0-DD12-EBB3612F54DB}"/>
              </a:ext>
            </a:extLst>
          </p:cNvPr>
          <p:cNvSpPr/>
          <p:nvPr/>
        </p:nvSpPr>
        <p:spPr>
          <a:xfrm>
            <a:off x="838200" y="1642202"/>
            <a:ext cx="10515599" cy="595312"/>
          </a:xfrm>
          <a:prstGeom prst="round2DiagRect">
            <a:avLst>
              <a:gd name="adj1" fmla="val 16667"/>
              <a:gd name="adj2" fmla="val 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effectLst/>
                <a:latin typeface="Arial" panose="020B0604020202020204" pitchFamily="34" charset="0"/>
                <a:cs typeface="Arial" panose="020B0604020202020204" pitchFamily="34" charset="0"/>
              </a:rPr>
              <a:t>Pengawasan Tertib Usaha, Tertib Penyelenggaraan, dan Tertib Pemanfaatan Produk Jasa Konstruksi pada Dinas PUPR PERA Provinsi Kaltim</a:t>
            </a: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510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5FA630B1-7F1F-431A-BC86-0AAE80F43B40}"/>
              </a:ext>
            </a:extLst>
          </p:cNvPr>
          <p:cNvSpPr/>
          <p:nvPr/>
        </p:nvSpPr>
        <p:spPr>
          <a:xfrm>
            <a:off x="9936427" y="3770849"/>
            <a:ext cx="2159563" cy="2994692"/>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369638 w 4301913"/>
              <a:gd name="connsiteY36" fmla="*/ 5323498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433696 w 4301913"/>
              <a:gd name="connsiteY36" fmla="*/ 5717287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731598">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433696" y="5717287"/>
                </a:lnTo>
                <a:lnTo>
                  <a:pt x="310084" y="5731598"/>
                </a:lnTo>
                <a:cubicBezTo>
                  <a:pt x="324453" y="5616581"/>
                  <a:pt x="466935" y="5094196"/>
                  <a:pt x="481304" y="4979179"/>
                </a:cubicBez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 name="Rectangle 1">
            <a:extLst>
              <a:ext uri="{FF2B5EF4-FFF2-40B4-BE49-F238E27FC236}">
                <a16:creationId xmlns:a16="http://schemas.microsoft.com/office/drawing/2014/main" id="{653D70D6-1D10-7D53-3E82-927CFDADED29}"/>
              </a:ext>
            </a:extLst>
          </p:cNvPr>
          <p:cNvSpPr/>
          <p:nvPr/>
        </p:nvSpPr>
        <p:spPr>
          <a:xfrm>
            <a:off x="347129" y="5268195"/>
            <a:ext cx="5474522" cy="940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lang="en-US" i="1" dirty="0" err="1">
                <a:solidFill>
                  <a:prstClr val="black"/>
                </a:solidFill>
                <a:latin typeface="Bookman Old Style" panose="02050604050505020204" pitchFamily="18" charset="0"/>
              </a:rPr>
              <a:t>Rapergub</a:t>
            </a:r>
            <a:r>
              <a:rPr lang="en-US" sz="1800" dirty="0">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tentang</a:t>
            </a:r>
            <a:r>
              <a:rPr lang="en-US" sz="1800" dirty="0">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kebijakan</a:t>
            </a:r>
            <a:r>
              <a:rPr lang="en-US" sz="1800" dirty="0">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 </a:t>
            </a:r>
            <a:r>
              <a:rPr lang="en-US" sz="1800" dirty="0" err="1">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Khusus</a:t>
            </a:r>
            <a:r>
              <a:rPr lang="en-US" sz="1800" dirty="0">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 di </a:t>
            </a:r>
            <a:r>
              <a:rPr lang="en-US" sz="1800" dirty="0" err="1">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samarinda</a:t>
            </a:r>
            <a:r>
              <a:rPr lang="en-US" sz="1800" dirty="0">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 Bersama</a:t>
            </a:r>
            <a:r>
              <a:rPr lang="id-ID" sz="1800" dirty="0">
                <a:solidFill>
                  <a:srgbClr val="000000"/>
                </a:solidFill>
                <a:latin typeface="Bookman Old Style" panose="02050604050505020204" pitchFamily="18" charset="0"/>
                <a:ea typeface="Cambria" panose="02040503050406030204" pitchFamily="18" charset="0"/>
                <a:cs typeface="Times New Roman" panose="02020603050405020304" pitchFamily="18" charset="0"/>
              </a:rPr>
              <a:t> </a:t>
            </a:r>
            <a:r>
              <a:rPr lang="en-US" sz="1800" dirty="0">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Masyarakat Jasa </a:t>
            </a:r>
            <a:r>
              <a:rPr lang="en-US" sz="1800" dirty="0" err="1">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Konstruksi</a:t>
            </a:r>
            <a:r>
              <a:rPr lang="id-ID" sz="1800" dirty="0">
                <a:solidFill>
                  <a:srgbClr val="000000"/>
                </a:solidFill>
                <a:effectLst/>
                <a:latin typeface="Bookman Old Style" panose="02050604050505020204" pitchFamily="18" charset="0"/>
                <a:ea typeface="Cambria" panose="02040503050406030204" pitchFamily="18" charset="0"/>
                <a:cs typeface="Times New Roman" panose="02020603050405020304" pitchFamily="18" charset="0"/>
              </a:rPr>
              <a:t>.</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DDD6A2B-A06F-25E9-6CEC-C1DC725C0821}"/>
              </a:ext>
            </a:extLst>
          </p:cNvPr>
          <p:cNvSpPr/>
          <p:nvPr/>
        </p:nvSpPr>
        <p:spPr>
          <a:xfrm>
            <a:off x="5715557" y="1496041"/>
            <a:ext cx="6380433" cy="1204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 Forum Jasa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Konstruksi</a:t>
            </a:r>
            <a:r>
              <a:rPr kumimoji="0" lang="en-US" sz="1600" b="0" i="1" u="none" strike="noStrike" kern="1200" cap="none" spc="0" normalizeH="0" baseline="0" noProof="0" dirty="0">
                <a:ln>
                  <a:noFill/>
                </a:ln>
                <a:solidFill>
                  <a:prstClr val="black"/>
                </a:solidFill>
                <a:effectLst/>
                <a:uLnTx/>
                <a:uFillTx/>
                <a:latin typeface="Calibri"/>
                <a:ea typeface="+mn-ea"/>
                <a:cs typeface="+mn-cs"/>
              </a:rPr>
              <a:t> “Tenaga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kerja</a:t>
            </a:r>
            <a:r>
              <a:rPr kumimoji="0" lang="en-US" sz="1600" b="0" i="1" u="none" strike="noStrike" kern="1200" cap="none" spc="0" normalizeH="0" baseline="0" noProof="0" dirty="0">
                <a:ln>
                  <a:noFill/>
                </a:ln>
                <a:solidFill>
                  <a:prstClr val="black"/>
                </a:solidFill>
                <a:effectLst/>
                <a:uLnTx/>
                <a:uFillTx/>
                <a:latin typeface="Calibri"/>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konstruksi</a:t>
            </a:r>
            <a:r>
              <a:rPr kumimoji="0" lang="en-US" sz="1600" b="0" i="1" u="none" strike="noStrike" kern="1200" cap="none" spc="0" normalizeH="0" baseline="0" noProof="0" dirty="0">
                <a:ln>
                  <a:noFill/>
                </a:ln>
                <a:solidFill>
                  <a:prstClr val="black"/>
                </a:solidFill>
                <a:effectLst/>
                <a:uLnTx/>
                <a:uFillTx/>
                <a:latin typeface="Calibri"/>
                <a:ea typeface="+mn-ea"/>
                <a:cs typeface="+mn-cs"/>
              </a:rPr>
              <a:t> Kalimantan Timur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Menuju</a:t>
            </a:r>
            <a:r>
              <a:rPr kumimoji="0" lang="en-US" sz="1600" b="0" i="1" u="none" strike="noStrike" kern="1200" cap="none" spc="0" normalizeH="0" baseline="0" noProof="0" dirty="0">
                <a:ln>
                  <a:noFill/>
                </a:ln>
                <a:solidFill>
                  <a:prstClr val="black"/>
                </a:solidFill>
                <a:effectLst/>
                <a:uLnTx/>
                <a:uFillTx/>
                <a:latin typeface="Calibri"/>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Berdaya</a:t>
            </a:r>
            <a:r>
              <a:rPr kumimoji="0" lang="en-US" sz="1600" b="0" i="1" u="none" strike="noStrike" kern="1200" cap="none" spc="0" normalizeH="0" baseline="0" noProof="0" dirty="0">
                <a:ln>
                  <a:noFill/>
                </a:ln>
                <a:solidFill>
                  <a:prstClr val="black"/>
                </a:solidFill>
                <a:effectLst/>
                <a:uLnTx/>
                <a:uFillTx/>
                <a:latin typeface="Calibri"/>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Saing</a:t>
            </a:r>
            <a:r>
              <a:rPr kumimoji="0" lang="en-US" sz="1600" b="0" i="1" u="none" strike="noStrike" kern="1200" cap="none" spc="0" normalizeH="0" baseline="0" noProof="0" dirty="0">
                <a:ln>
                  <a:noFill/>
                </a:ln>
                <a:solidFill>
                  <a:prstClr val="black"/>
                </a:solidFill>
                <a:effectLst/>
                <a:uLnTx/>
                <a:uFillTx/>
                <a:latin typeface="Calibri"/>
                <a:ea typeface="+mn-ea"/>
                <a:cs typeface="+mn-cs"/>
              </a:rPr>
              <a:t> dan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Berdaya</a:t>
            </a:r>
            <a:r>
              <a:rPr kumimoji="0" lang="en-US" sz="1600" b="0" i="1" u="none" strike="noStrike" kern="1200" cap="none" spc="0" normalizeH="0" baseline="0" noProof="0" dirty="0">
                <a:ln>
                  <a:noFill/>
                </a:ln>
                <a:solidFill>
                  <a:prstClr val="black"/>
                </a:solidFill>
                <a:effectLst/>
                <a:uLnTx/>
                <a:uFillTx/>
                <a:latin typeface="Calibri"/>
                <a:ea typeface="+mn-ea"/>
                <a:cs typeface="+mn-cs"/>
              </a:rPr>
              <a:t> Guna “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Dihadiri</a:t>
            </a:r>
            <a:r>
              <a:rPr kumimoji="0" lang="en-US" sz="1600" b="0" i="1" u="none" strike="noStrike" kern="1200" cap="none" spc="0" normalizeH="0" baseline="0" noProof="0" dirty="0">
                <a:ln>
                  <a:noFill/>
                </a:ln>
                <a:solidFill>
                  <a:prstClr val="black"/>
                </a:solidFill>
                <a:effectLst/>
                <a:uLnTx/>
                <a:uFillTx/>
                <a:latin typeface="Calibri"/>
                <a:ea typeface="+mn-ea"/>
                <a:cs typeface="+mn-cs"/>
              </a:rPr>
              <a:t> Bapak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Gubernur</a:t>
            </a:r>
            <a:r>
              <a:rPr kumimoji="0" lang="en-US" sz="1600" b="0" i="1" u="none" strike="noStrike" kern="1200" cap="none" spc="0" normalizeH="0" baseline="0" noProof="0" dirty="0">
                <a:ln>
                  <a:noFill/>
                </a:ln>
                <a:solidFill>
                  <a:prstClr val="black"/>
                </a:solidFill>
                <a:effectLst/>
                <a:uLnTx/>
                <a:uFillTx/>
                <a:latin typeface="Calibri"/>
                <a:ea typeface="+mn-ea"/>
                <a:cs typeface="+mn-cs"/>
              </a:rPr>
              <a:t> Kalimantan Timur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Dr.Ir.H</a:t>
            </a:r>
            <a:r>
              <a:rPr kumimoji="0" lang="en-US" sz="1600" b="0" i="1" u="none" strike="noStrike" kern="1200" cap="none" spc="0" normalizeH="0" baseline="0" noProof="0" dirty="0">
                <a:ln>
                  <a:noFill/>
                </a:ln>
                <a:solidFill>
                  <a:prstClr val="black"/>
                </a:solidFill>
                <a:effectLst/>
                <a:uLnTx/>
                <a:uFillTx/>
                <a:latin typeface="Calibri"/>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Isran</a:t>
            </a:r>
            <a:r>
              <a:rPr kumimoji="0" lang="en-US" sz="1600" b="0" i="1" u="none" strike="noStrike" kern="1200" cap="none" spc="0" normalizeH="0" baseline="0" noProof="0" dirty="0">
                <a:ln>
                  <a:noFill/>
                </a:ln>
                <a:solidFill>
                  <a:prstClr val="black"/>
                </a:solidFill>
                <a:effectLst/>
                <a:uLnTx/>
                <a:uFillTx/>
                <a:latin typeface="Calibri"/>
                <a:ea typeface="+mn-ea"/>
                <a:cs typeface="+mn-cs"/>
              </a:rPr>
              <a:t> Noor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M.Si</a:t>
            </a:r>
            <a:r>
              <a:rPr kumimoji="0" lang="en-US" sz="1600" b="0" i="1" u="none" strike="noStrike" kern="1200" cap="none" spc="0" normalizeH="0" baseline="0" noProof="0" dirty="0">
                <a:ln>
                  <a:noFill/>
                </a:ln>
                <a:solidFill>
                  <a:prstClr val="black"/>
                </a:solidFill>
                <a:effectLst/>
                <a:uLnTx/>
                <a:uFillTx/>
                <a:latin typeface="Calibri"/>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Bertempat</a:t>
            </a:r>
            <a:r>
              <a:rPr kumimoji="0" lang="en-US" sz="1600" b="0" i="1" u="none" strike="noStrike" kern="1200" cap="none" spc="0" normalizeH="0" baseline="0" noProof="0" dirty="0">
                <a:ln>
                  <a:noFill/>
                </a:ln>
                <a:solidFill>
                  <a:prstClr val="black"/>
                </a:solidFill>
                <a:effectLst/>
                <a:uLnTx/>
                <a:uFillTx/>
                <a:latin typeface="Calibri"/>
                <a:ea typeface="+mn-ea"/>
                <a:cs typeface="+mn-cs"/>
              </a:rPr>
              <a:t> Di Hotel Gran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Senyiur</a:t>
            </a:r>
            <a:r>
              <a:rPr kumimoji="0" lang="en-US" sz="1600" b="0" i="1" u="none" strike="noStrike" kern="1200" cap="none" spc="0" normalizeH="0" baseline="0" noProof="0" dirty="0">
                <a:ln>
                  <a:noFill/>
                </a:ln>
                <a:solidFill>
                  <a:prstClr val="black"/>
                </a:solidFill>
                <a:effectLst/>
                <a:uLnTx/>
                <a:uFillTx/>
                <a:latin typeface="Calibri"/>
                <a:ea typeface="+mn-ea"/>
                <a:cs typeface="+mn-cs"/>
              </a:rPr>
              <a:t> Balikpapan.</a:t>
            </a:r>
          </a:p>
        </p:txBody>
      </p:sp>
      <p:pic>
        <p:nvPicPr>
          <p:cNvPr id="5" name="Picture 4">
            <a:extLst>
              <a:ext uri="{FF2B5EF4-FFF2-40B4-BE49-F238E27FC236}">
                <a16:creationId xmlns:a16="http://schemas.microsoft.com/office/drawing/2014/main" id="{D27C57BD-0DD8-70BA-FFC4-86E8A8FD1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129" y="1196172"/>
            <a:ext cx="5061629" cy="3795686"/>
          </a:xfrm>
          <a:prstGeom prst="rect">
            <a:avLst/>
          </a:prstGeom>
        </p:spPr>
      </p:pic>
      <p:pic>
        <p:nvPicPr>
          <p:cNvPr id="8" name="Picture 7">
            <a:extLst>
              <a:ext uri="{FF2B5EF4-FFF2-40B4-BE49-F238E27FC236}">
                <a16:creationId xmlns:a16="http://schemas.microsoft.com/office/drawing/2014/main" id="{0884F15E-6D15-6000-4F39-44B9EE439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890888"/>
            <a:ext cx="5911860" cy="3628626"/>
          </a:xfrm>
          <a:prstGeom prst="rect">
            <a:avLst/>
          </a:prstGeom>
        </p:spPr>
      </p:pic>
      <p:sp>
        <p:nvSpPr>
          <p:cNvPr id="11" name="TextBox 10">
            <a:extLst>
              <a:ext uri="{FF2B5EF4-FFF2-40B4-BE49-F238E27FC236}">
                <a16:creationId xmlns:a16="http://schemas.microsoft.com/office/drawing/2014/main" id="{D4FFCDD3-1659-D528-8BD1-217E6F011F11}"/>
              </a:ext>
            </a:extLst>
          </p:cNvPr>
          <p:cNvSpPr txBox="1"/>
          <p:nvPr/>
        </p:nvSpPr>
        <p:spPr>
          <a:xfrm>
            <a:off x="3004457" y="89869"/>
            <a:ext cx="5794310" cy="523202"/>
          </a:xfrm>
          <a:prstGeom prst="rect">
            <a:avLst/>
          </a:prstGeom>
          <a:noFill/>
        </p:spPr>
        <p:txBody>
          <a:bodyPr wrap="square" lIns="91423" tIns="45711" rIns="91423" bIns="4571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FUNGSI PENGATURAN 2023</a:t>
            </a:r>
            <a:endParaRPr kumimoji="0" lang="en-US" sz="25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39058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5CAAE-857A-6B7A-0FA8-5E2DE8E1D8B6}"/>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592FB19-9F66-11F2-C0D7-FAA1B817F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48805B9A-8D21-1EC6-A972-4463E1726998}"/>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12" name="Title 1">
            <a:extLst>
              <a:ext uri="{FF2B5EF4-FFF2-40B4-BE49-F238E27FC236}">
                <a16:creationId xmlns:a16="http://schemas.microsoft.com/office/drawing/2014/main" id="{CC2758EA-D66C-D598-155B-08FDCF8C22FF}"/>
              </a:ext>
            </a:extLst>
          </p:cNvPr>
          <p:cNvSpPr>
            <a:spLocks noGrp="1"/>
          </p:cNvSpPr>
          <p:nvPr>
            <p:ph type="title"/>
          </p:nvPr>
        </p:nvSpPr>
        <p:spPr>
          <a:xfrm>
            <a:off x="-338667" y="389371"/>
            <a:ext cx="10515600" cy="468379"/>
          </a:xfrm>
        </p:spPr>
        <p:txBody>
          <a:bodyPr>
            <a:normAutofit fontScale="90000"/>
          </a:bodyPr>
          <a:lstStyle/>
          <a:p>
            <a:pPr marL="0" marR="0" algn="ctr">
              <a:lnSpc>
                <a:spcPct val="107000"/>
              </a:lnSpc>
              <a:spcBef>
                <a:spcPts val="0"/>
              </a:spcBef>
              <a:spcAft>
                <a:spcPts val="800"/>
              </a:spcAft>
            </a:pPr>
            <a:r>
              <a:rPr lang="en-US" sz="2400" b="1" kern="100" dirty="0">
                <a:latin typeface="Calibri" panose="020F0502020204030204" pitchFamily="34" charset="0"/>
                <a:ea typeface="Calibri" panose="020F0502020204030204" pitchFamily="34" charset="0"/>
                <a:cs typeface="Times New Roman" panose="02020603050405020304" pitchFamily="18" charset="0"/>
              </a:rPr>
              <a:t>PROGRES KEUANGAN DAN FISIK BIDANG BINA KONSTRUKSI TAHUN 2023</a:t>
            </a:r>
            <a:br>
              <a:rPr lang="en-US" sz="2400" b="1" kern="100">
                <a:latin typeface="Calibri" panose="020F0502020204030204" pitchFamily="34" charset="0"/>
                <a:ea typeface="Calibri" panose="020F0502020204030204" pitchFamily="34" charset="0"/>
                <a:cs typeface="Times New Roman" panose="02020603050405020304" pitchFamily="18" charset="0"/>
              </a:rPr>
            </a:br>
            <a:r>
              <a:rPr lang="en-US" sz="2400" b="1" kern="100">
                <a:latin typeface="Calibri" panose="020F0502020204030204" pitchFamily="34" charset="0"/>
                <a:ea typeface="Calibri" panose="020F0502020204030204" pitchFamily="34" charset="0"/>
                <a:cs typeface="Times New Roman" panose="02020603050405020304" pitchFamily="18" charset="0"/>
              </a:rPr>
              <a:t>s.d 31 DESEMBER 2023 </a:t>
            </a:r>
            <a:br>
              <a:rPr lang="en-US" sz="2400" b="1" kern="100" dirty="0">
                <a:latin typeface="Calibri" panose="020F0502020204030204" pitchFamily="34" charset="0"/>
                <a:ea typeface="Calibri" panose="020F0502020204030204" pitchFamily="34" charset="0"/>
                <a:cs typeface="Times New Roman" panose="02020603050405020304" pitchFamily="18" charset="0"/>
              </a:rPr>
            </a:b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53B4AA3-6026-DD49-AB5D-A99026FAD067}"/>
              </a:ext>
            </a:extLst>
          </p:cNvPr>
          <p:cNvPicPr>
            <a:picLocks noChangeAspect="1"/>
          </p:cNvPicPr>
          <p:nvPr/>
        </p:nvPicPr>
        <p:blipFill>
          <a:blip r:embed="rId4"/>
          <a:stretch>
            <a:fillRect/>
          </a:stretch>
        </p:blipFill>
        <p:spPr>
          <a:xfrm>
            <a:off x="156839" y="892828"/>
            <a:ext cx="11878322" cy="3553379"/>
          </a:xfrm>
          <a:prstGeom prst="rect">
            <a:avLst/>
          </a:prstGeom>
        </p:spPr>
      </p:pic>
    </p:spTree>
    <p:extLst>
      <p:ext uri="{BB962C8B-B14F-4D97-AF65-F5344CB8AC3E}">
        <p14:creationId xmlns:p14="http://schemas.microsoft.com/office/powerpoint/2010/main" val="237733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yscale shot of a city&#10;&#10;Description automatically generated">
            <a:extLst>
              <a:ext uri="{FF2B5EF4-FFF2-40B4-BE49-F238E27FC236}">
                <a16:creationId xmlns:a16="http://schemas.microsoft.com/office/drawing/2014/main" id="{A365CAAE-857A-6B7A-0FA8-5E2DE8E1D8B6}"/>
              </a:ext>
            </a:extLst>
          </p:cNvPr>
          <p:cNvPicPr>
            <a:picLocks noChangeAspect="1"/>
          </p:cNvPicPr>
          <p:nvPr/>
        </p:nvPicPr>
        <p:blipFill>
          <a:blip r:embed="rId2"/>
          <a:stretch>
            <a:fillRect/>
          </a:stretch>
        </p:blipFill>
        <p:spPr>
          <a:xfrm>
            <a:off x="0" y="7809"/>
            <a:ext cx="12192000" cy="6857999"/>
          </a:xfrm>
          <a:prstGeom prst="rect">
            <a:avLst/>
          </a:prstGeom>
        </p:spPr>
      </p:pic>
      <p:pic>
        <p:nvPicPr>
          <p:cNvPr id="5" name="Picture 4" descr="A green shield with red and yellow emblem&#10;&#10;Description automatically generated">
            <a:extLst>
              <a:ext uri="{FF2B5EF4-FFF2-40B4-BE49-F238E27FC236}">
                <a16:creationId xmlns:a16="http://schemas.microsoft.com/office/drawing/2014/main" id="{A592FB19-9F66-11F2-C0D7-FAA1B817F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a:extLst>
              <a:ext uri="{FF2B5EF4-FFF2-40B4-BE49-F238E27FC236}">
                <a16:creationId xmlns:a16="http://schemas.microsoft.com/office/drawing/2014/main" id="{48805B9A-8D21-1EC6-A972-4463E1726998}"/>
              </a:ext>
            </a:extLst>
          </p:cNvPr>
          <p:cNvSpPr/>
          <p:nvPr/>
        </p:nvSpPr>
        <p:spPr>
          <a:xfrm>
            <a:off x="9592508" y="87959"/>
            <a:ext cx="2747296" cy="415498"/>
          </a:xfrm>
          <a:prstGeom prst="rect">
            <a:avLst/>
          </a:prstGeom>
        </p:spPr>
        <p:txBody>
          <a:bodyPr wrap="square">
            <a:spAutoFit/>
          </a:bodyPr>
          <a:lstStyle/>
          <a:p>
            <a:pPr algn="ctr"/>
            <a:r>
              <a:rPr lang="en-AU" sz="700" b="1">
                <a:solidFill>
                  <a:srgbClr val="002060"/>
                </a:solidFill>
                <a:latin typeface="Century Gothic" panose="020B0502020202020204" pitchFamily="34" charset="0"/>
              </a:rPr>
              <a:t>DINAS PEKERJAAN UMUM PENATAAN RUANG</a:t>
            </a:r>
          </a:p>
          <a:p>
            <a:pPr algn="ctr"/>
            <a:r>
              <a:rPr lang="en-AU" sz="700" b="1">
                <a:solidFill>
                  <a:srgbClr val="002060"/>
                </a:solidFill>
                <a:latin typeface="Century Gothic" panose="020B0502020202020204" pitchFamily="34" charset="0"/>
              </a:rPr>
              <a:t>DAN PERUMAHAN RAKYAT PROVINSI</a:t>
            </a:r>
          </a:p>
          <a:p>
            <a:pPr algn="ctr"/>
            <a:r>
              <a:rPr lang="en-AU" sz="700" b="1">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12" name="Title 1">
            <a:extLst>
              <a:ext uri="{FF2B5EF4-FFF2-40B4-BE49-F238E27FC236}">
                <a16:creationId xmlns:a16="http://schemas.microsoft.com/office/drawing/2014/main" id="{CC2758EA-D66C-D598-155B-08FDCF8C22FF}"/>
              </a:ext>
            </a:extLst>
          </p:cNvPr>
          <p:cNvSpPr>
            <a:spLocks noGrp="1"/>
          </p:cNvSpPr>
          <p:nvPr>
            <p:ph type="title"/>
          </p:nvPr>
        </p:nvSpPr>
        <p:spPr>
          <a:xfrm>
            <a:off x="191219" y="137801"/>
            <a:ext cx="1387415" cy="365656"/>
          </a:xfrm>
        </p:spPr>
        <p:txBody>
          <a:bodyPr>
            <a:normAutofit fontScale="90000"/>
          </a:bodyPr>
          <a:lstStyle/>
          <a:p>
            <a:pPr marL="0" marR="0" algn="ctr">
              <a:lnSpc>
                <a:spcPct val="107000"/>
              </a:lnSpc>
              <a:spcBef>
                <a:spcPts val="0"/>
              </a:spcBef>
              <a:spcAft>
                <a:spcPts val="800"/>
              </a:spcAft>
            </a:pPr>
            <a:r>
              <a:rPr lang="en-US" sz="2400" b="1" i="1" kern="100">
                <a:effectLst/>
                <a:latin typeface="Calibri" panose="020F0502020204030204" pitchFamily="34" charset="0"/>
                <a:ea typeface="Calibri" panose="020F0502020204030204" pitchFamily="34" charset="0"/>
                <a:cs typeface="Times New Roman" panose="02020603050405020304" pitchFamily="18" charset="0"/>
              </a:rPr>
              <a:t>Lanjutan</a:t>
            </a:r>
            <a:endParaRPr lang="en-US" sz="2400" b="1"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FB2695C-4F06-96AB-CFAF-FE44968AC941}"/>
              </a:ext>
            </a:extLst>
          </p:cNvPr>
          <p:cNvPicPr>
            <a:picLocks noChangeAspect="1"/>
          </p:cNvPicPr>
          <p:nvPr/>
        </p:nvPicPr>
        <p:blipFill>
          <a:blip r:embed="rId4"/>
          <a:stretch>
            <a:fillRect/>
          </a:stretch>
        </p:blipFill>
        <p:spPr>
          <a:xfrm>
            <a:off x="156839" y="2836895"/>
            <a:ext cx="11887200" cy="1414438"/>
          </a:xfrm>
          <a:prstGeom prst="rect">
            <a:avLst/>
          </a:prstGeom>
        </p:spPr>
      </p:pic>
      <p:pic>
        <p:nvPicPr>
          <p:cNvPr id="9" name="Picture 8">
            <a:extLst>
              <a:ext uri="{FF2B5EF4-FFF2-40B4-BE49-F238E27FC236}">
                <a16:creationId xmlns:a16="http://schemas.microsoft.com/office/drawing/2014/main" id="{2048C405-E619-3334-6BD1-7B2A704645CF}"/>
              </a:ext>
            </a:extLst>
          </p:cNvPr>
          <p:cNvPicPr>
            <a:picLocks noChangeAspect="1"/>
          </p:cNvPicPr>
          <p:nvPr/>
        </p:nvPicPr>
        <p:blipFill>
          <a:blip r:embed="rId5"/>
          <a:stretch>
            <a:fillRect/>
          </a:stretch>
        </p:blipFill>
        <p:spPr>
          <a:xfrm>
            <a:off x="156839" y="1201844"/>
            <a:ext cx="11878322" cy="1404824"/>
          </a:xfrm>
          <a:prstGeom prst="rect">
            <a:avLst/>
          </a:prstGeom>
        </p:spPr>
      </p:pic>
    </p:spTree>
    <p:extLst>
      <p:ext uri="{BB962C8B-B14F-4D97-AF65-F5344CB8AC3E}">
        <p14:creationId xmlns:p14="http://schemas.microsoft.com/office/powerpoint/2010/main" val="229574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sp>
        <p:nvSpPr>
          <p:cNvPr id="9" name="TextBox 8"/>
          <p:cNvSpPr txBox="1"/>
          <p:nvPr/>
        </p:nvSpPr>
        <p:spPr>
          <a:xfrm>
            <a:off x="417338" y="2590314"/>
            <a:ext cx="11553826" cy="1477309"/>
          </a:xfrm>
          <a:prstGeom prst="rect">
            <a:avLst/>
          </a:prstGeom>
          <a:noFill/>
        </p:spPr>
        <p:txBody>
          <a:bodyPr wrap="square" lIns="91423" tIns="45711" rIns="91423" bIns="45711">
            <a:spAutoFit/>
          </a:bodyPr>
          <a:lstStyle/>
          <a:p>
            <a:pPr marL="12700" algn="ctr" defTabSz="914400">
              <a:spcBef>
                <a:spcPts val="100"/>
              </a:spcBef>
              <a:tabLst>
                <a:tab pos="2719070" algn="l"/>
              </a:tabLst>
              <a:defRPr/>
            </a:pPr>
            <a:r>
              <a:rPr lang="en-ID" sz="4400" b="1" kern="0" spc="300" dirty="0">
                <a:solidFill>
                  <a:schemeClr val="accent5">
                    <a:lumMod val="75000"/>
                  </a:schemeClr>
                </a:solidFill>
                <a:latin typeface="Century Gothic" panose="020B0502020202020204" pitchFamily="34" charset="0"/>
              </a:rPr>
              <a:t>PEMBAGIAN KEWENANGAN PEMERINTAH PUSAT DAN DAERAH</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74A723F-1DD9-CB1F-9499-C91948A5D659}"/>
              </a:ext>
            </a:extLst>
          </p:cNvPr>
          <p:cNvSpPr txBox="1"/>
          <p:nvPr/>
        </p:nvSpPr>
        <p:spPr>
          <a:xfrm>
            <a:off x="150133" y="297558"/>
            <a:ext cx="7924800" cy="390684"/>
          </a:xfrm>
          <a:prstGeom prst="rect">
            <a:avLst/>
          </a:prstGeom>
          <a:noFill/>
        </p:spPr>
        <p:txBody>
          <a:bodyPr wrap="square">
            <a:spAutoFit/>
          </a:bodyPr>
          <a:lstStyle/>
          <a:p>
            <a:pPr marL="900430" indent="-900430" algn="just">
              <a:lnSpc>
                <a:spcPct val="115000"/>
              </a:lnSpc>
              <a:spcAft>
                <a:spcPts val="1000"/>
              </a:spcAft>
              <a:tabLst>
                <a:tab pos="900430" algn="l"/>
              </a:tabLs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Ringkasan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Progres</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Keuangan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Fisik</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Bidang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Bina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Konstruksi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Tahun</a:t>
            </a:r>
            <a:r>
              <a:rPr lang="en-US" b="1" dirty="0">
                <a:latin typeface="Times New Roman" panose="02020603050405020304" pitchFamily="18" charset="0"/>
                <a:ea typeface="Times New Roman" panose="02020603050405020304" pitchFamily="18" charset="0"/>
                <a:cs typeface="Times New Roman" panose="02020603050405020304" pitchFamily="18" charset="0"/>
              </a:rPr>
              <a:t> 2023</a:t>
            </a:r>
            <a:endParaRPr lang="en-ID"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E711628-258A-B199-CB02-477897053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0404" y="122478"/>
            <a:ext cx="369674" cy="468378"/>
          </a:xfrm>
          <a:prstGeom prst="rect">
            <a:avLst/>
          </a:prstGeom>
        </p:spPr>
      </p:pic>
      <p:sp>
        <p:nvSpPr>
          <p:cNvPr id="8" name="Rectangle 7">
            <a:extLst>
              <a:ext uri="{FF2B5EF4-FFF2-40B4-BE49-F238E27FC236}">
                <a16:creationId xmlns:a16="http://schemas.microsoft.com/office/drawing/2014/main" id="{C9FADDFC-7DB8-012E-2EF6-43C2D260F392}"/>
              </a:ext>
            </a:extLst>
          </p:cNvPr>
          <p:cNvSpPr/>
          <p:nvPr/>
        </p:nvSpPr>
        <p:spPr>
          <a:xfrm>
            <a:off x="9444704" y="143213"/>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0E0FEF82-6B37-F3CC-E288-27A81F9AC8B0}"/>
              </a:ext>
            </a:extLst>
          </p:cNvPr>
          <p:cNvSpPr txBox="1"/>
          <p:nvPr/>
        </p:nvSpPr>
        <p:spPr>
          <a:xfrm>
            <a:off x="741235" y="1884225"/>
            <a:ext cx="3878705" cy="400091"/>
          </a:xfrm>
          <a:prstGeom prst="rect">
            <a:avLst/>
          </a:prstGeom>
          <a:noFill/>
        </p:spPr>
        <p:txBody>
          <a:bodyPr wrap="square" lIns="91423" tIns="45711" rIns="91423" bIns="45711">
            <a:spAutoFit/>
          </a:bodyPr>
          <a:lstStyle/>
          <a:p>
            <a:pPr marL="12700" algn="ctr" defTabSz="914309">
              <a:spcBef>
                <a:spcPts val="100"/>
              </a:spcBef>
              <a:tabLst>
                <a:tab pos="2719433" algn="l"/>
              </a:tabLst>
              <a:defRPr/>
            </a:pPr>
            <a:r>
              <a:rPr lang="en-ID" sz="2000" b="1" kern="0" dirty="0">
                <a:ln w="0"/>
                <a:solidFill>
                  <a:schemeClr val="accent5">
                    <a:lumMod val="75000"/>
                  </a:schemeClr>
                </a:solidFill>
                <a:effectLst>
                  <a:outerShdw blurRad="38100" dist="19050" dir="2700000" algn="tl" rotWithShape="0">
                    <a:schemeClr val="dk1">
                      <a:alpha val="40000"/>
                    </a:schemeClr>
                  </a:outerShdw>
                </a:effectLst>
                <a:latin typeface="Century Gothic" pitchFamily="34" charset="0"/>
              </a:rPr>
              <a:t>Rp. 12.273.473.400,-</a:t>
            </a:r>
          </a:p>
        </p:txBody>
      </p:sp>
      <p:sp>
        <p:nvSpPr>
          <p:cNvPr id="17" name="Title 1">
            <a:extLst>
              <a:ext uri="{FF2B5EF4-FFF2-40B4-BE49-F238E27FC236}">
                <a16:creationId xmlns:a16="http://schemas.microsoft.com/office/drawing/2014/main" id="{C225616C-2542-2102-4DBD-0007DBB3FEA1}"/>
              </a:ext>
            </a:extLst>
          </p:cNvPr>
          <p:cNvSpPr txBox="1">
            <a:spLocks/>
          </p:cNvSpPr>
          <p:nvPr/>
        </p:nvSpPr>
        <p:spPr>
          <a:xfrm>
            <a:off x="841434" y="1450502"/>
            <a:ext cx="3524698" cy="400091"/>
          </a:xfrm>
          <a:prstGeom prst="rect">
            <a:avLst/>
          </a:prstGeom>
          <a:solidFill>
            <a:schemeClr val="accent1">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Century Gothic" panose="020B0502020202020204" pitchFamily="34" charset="0"/>
                <a:ea typeface="Tahoma" panose="020B0604030504040204" pitchFamily="34" charset="0"/>
                <a:cs typeface="Tahoma" panose="020B0604030504040204" pitchFamily="34" charset="0"/>
              </a:rPr>
              <a:t>PAGU MURNI 2023</a:t>
            </a:r>
            <a:endParaRPr lang="id-ID" sz="20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6936C095-5298-29F9-ABBA-20D864FA3FAD}"/>
              </a:ext>
            </a:extLst>
          </p:cNvPr>
          <p:cNvSpPr txBox="1"/>
          <p:nvPr/>
        </p:nvSpPr>
        <p:spPr>
          <a:xfrm>
            <a:off x="4980600" y="1876515"/>
            <a:ext cx="3878705" cy="400091"/>
          </a:xfrm>
          <a:prstGeom prst="rect">
            <a:avLst/>
          </a:prstGeom>
          <a:noFill/>
        </p:spPr>
        <p:txBody>
          <a:bodyPr wrap="square" lIns="91423" tIns="45711" rIns="91423" bIns="45711">
            <a:spAutoFit/>
          </a:bodyPr>
          <a:lstStyle/>
          <a:p>
            <a:pPr marL="12700" algn="ctr" defTabSz="914309">
              <a:spcBef>
                <a:spcPts val="100"/>
              </a:spcBef>
              <a:tabLst>
                <a:tab pos="2719433" algn="l"/>
              </a:tabLst>
              <a:defRPr/>
            </a:pPr>
            <a:r>
              <a:rPr lang="en-ID" sz="2000" b="1" kern="0" dirty="0">
                <a:ln w="0"/>
                <a:solidFill>
                  <a:schemeClr val="accent5">
                    <a:lumMod val="75000"/>
                  </a:schemeClr>
                </a:solidFill>
                <a:effectLst>
                  <a:outerShdw blurRad="38100" dist="19050" dir="2700000" algn="tl" rotWithShape="0">
                    <a:schemeClr val="dk1">
                      <a:alpha val="40000"/>
                    </a:schemeClr>
                  </a:outerShdw>
                </a:effectLst>
                <a:latin typeface="Century Gothic" pitchFamily="34" charset="0"/>
              </a:rPr>
              <a:t>Rp. 13.160.764.400,-</a:t>
            </a:r>
          </a:p>
        </p:txBody>
      </p:sp>
      <p:sp>
        <p:nvSpPr>
          <p:cNvPr id="20" name="Title 1">
            <a:extLst>
              <a:ext uri="{FF2B5EF4-FFF2-40B4-BE49-F238E27FC236}">
                <a16:creationId xmlns:a16="http://schemas.microsoft.com/office/drawing/2014/main" id="{329107D3-BCE2-6F1D-3D9C-89E12308329B}"/>
              </a:ext>
            </a:extLst>
          </p:cNvPr>
          <p:cNvSpPr txBox="1">
            <a:spLocks/>
          </p:cNvSpPr>
          <p:nvPr/>
        </p:nvSpPr>
        <p:spPr>
          <a:xfrm>
            <a:off x="5157604" y="1457169"/>
            <a:ext cx="3524698" cy="390684"/>
          </a:xfrm>
          <a:prstGeom prst="rect">
            <a:avLst/>
          </a:prstGeom>
          <a:solidFill>
            <a:schemeClr val="accent1">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Century Gothic" panose="020B0502020202020204" pitchFamily="34" charset="0"/>
                <a:ea typeface="Tahoma" panose="020B0604030504040204" pitchFamily="34" charset="0"/>
                <a:cs typeface="Tahoma" panose="020B0604030504040204" pitchFamily="34" charset="0"/>
              </a:rPr>
              <a:t>PAGU PERUBAHAN 2023</a:t>
            </a:r>
            <a:endParaRPr lang="id-ID" sz="20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21" name="Arrow: Right 20">
            <a:extLst>
              <a:ext uri="{FF2B5EF4-FFF2-40B4-BE49-F238E27FC236}">
                <a16:creationId xmlns:a16="http://schemas.microsoft.com/office/drawing/2014/main" id="{348356F5-3993-5066-2908-B21582FF77DB}"/>
              </a:ext>
            </a:extLst>
          </p:cNvPr>
          <p:cNvSpPr/>
          <p:nvPr/>
        </p:nvSpPr>
        <p:spPr>
          <a:xfrm>
            <a:off x="4531547" y="1847853"/>
            <a:ext cx="449053" cy="3906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8239933-D78E-58F0-91CE-C9F40DF5E476}"/>
              </a:ext>
            </a:extLst>
          </p:cNvPr>
          <p:cNvSpPr/>
          <p:nvPr/>
        </p:nvSpPr>
        <p:spPr>
          <a:xfrm>
            <a:off x="9139546" y="1457170"/>
            <a:ext cx="2018581" cy="654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err="1">
                <a:solidFill>
                  <a:schemeClr val="bg1"/>
                </a:solidFill>
              </a:rPr>
              <a:t>Penambahan</a:t>
            </a:r>
            <a:r>
              <a:rPr lang="en-US" b="1" dirty="0">
                <a:solidFill>
                  <a:schemeClr val="bg1"/>
                </a:solidFill>
              </a:rPr>
              <a:t> </a:t>
            </a:r>
            <a:r>
              <a:rPr lang="en-US" b="1" dirty="0" err="1">
                <a:solidFill>
                  <a:schemeClr val="bg1"/>
                </a:solidFill>
              </a:rPr>
              <a:t>Pagu</a:t>
            </a:r>
            <a:r>
              <a:rPr lang="en-US" b="1" dirty="0">
                <a:solidFill>
                  <a:schemeClr val="bg1"/>
                </a:solidFill>
              </a:rPr>
              <a:t> Rp. 887.291.400</a:t>
            </a:r>
          </a:p>
          <a:p>
            <a:pPr algn="ctr"/>
            <a:endParaRPr lang="en-US" b="1" dirty="0">
              <a:solidFill>
                <a:srgbClr val="FF0000"/>
              </a:solidFill>
            </a:endParaRPr>
          </a:p>
        </p:txBody>
      </p:sp>
      <p:sp>
        <p:nvSpPr>
          <p:cNvPr id="23" name="Title 1">
            <a:extLst>
              <a:ext uri="{FF2B5EF4-FFF2-40B4-BE49-F238E27FC236}">
                <a16:creationId xmlns:a16="http://schemas.microsoft.com/office/drawing/2014/main" id="{2A7D82EA-0CEF-F191-8224-A52F69404C3A}"/>
              </a:ext>
            </a:extLst>
          </p:cNvPr>
          <p:cNvSpPr txBox="1">
            <a:spLocks/>
          </p:cNvSpPr>
          <p:nvPr/>
        </p:nvSpPr>
        <p:spPr>
          <a:xfrm>
            <a:off x="841434" y="3234208"/>
            <a:ext cx="3524698" cy="400091"/>
          </a:xfrm>
          <a:prstGeom prst="rect">
            <a:avLst/>
          </a:prstGeom>
          <a:solidFill>
            <a:schemeClr val="accent6"/>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Century Gothic" panose="020B0502020202020204" pitchFamily="34" charset="0"/>
                <a:ea typeface="Tahoma" panose="020B0604030504040204" pitchFamily="34" charset="0"/>
                <a:cs typeface="Tahoma" panose="020B0604030504040204" pitchFamily="34" charset="0"/>
              </a:rPr>
              <a:t>STATUS FISIK</a:t>
            </a:r>
            <a:endParaRPr lang="id-ID" sz="20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F0BFA193-F33D-9C5D-33F1-5E7A94BBABE6}"/>
              </a:ext>
            </a:extLst>
          </p:cNvPr>
          <p:cNvSpPr txBox="1"/>
          <p:nvPr/>
        </p:nvSpPr>
        <p:spPr>
          <a:xfrm>
            <a:off x="671065" y="3753018"/>
            <a:ext cx="3878705" cy="400091"/>
          </a:xfrm>
          <a:prstGeom prst="rect">
            <a:avLst/>
          </a:prstGeom>
          <a:noFill/>
        </p:spPr>
        <p:txBody>
          <a:bodyPr wrap="square" lIns="91423" tIns="45711" rIns="91423" bIns="45711">
            <a:spAutoFit/>
          </a:bodyPr>
          <a:lstStyle/>
          <a:p>
            <a:pPr marL="12700" algn="ctr" defTabSz="914309">
              <a:spcBef>
                <a:spcPts val="100"/>
              </a:spcBef>
              <a:tabLst>
                <a:tab pos="2719433" algn="l"/>
              </a:tabLst>
              <a:defRPr/>
            </a:pPr>
            <a:r>
              <a:rPr lang="en-ID" sz="2000" b="1" kern="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100,59 </a:t>
            </a:r>
            <a:r>
              <a:rPr lang="en-ID" sz="2000" b="1" kern="0" dirty="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a:t>
            </a:r>
          </a:p>
        </p:txBody>
      </p:sp>
      <p:sp>
        <p:nvSpPr>
          <p:cNvPr id="26" name="Title 1">
            <a:extLst>
              <a:ext uri="{FF2B5EF4-FFF2-40B4-BE49-F238E27FC236}">
                <a16:creationId xmlns:a16="http://schemas.microsoft.com/office/drawing/2014/main" id="{4DE27604-9445-BE7F-09A5-8E091C9D7B96}"/>
              </a:ext>
            </a:extLst>
          </p:cNvPr>
          <p:cNvSpPr txBox="1">
            <a:spLocks/>
          </p:cNvSpPr>
          <p:nvPr/>
        </p:nvSpPr>
        <p:spPr>
          <a:xfrm>
            <a:off x="4813516" y="3234208"/>
            <a:ext cx="3524698" cy="400091"/>
          </a:xfrm>
          <a:prstGeom prst="rect">
            <a:avLst/>
          </a:prstGeom>
          <a:solidFill>
            <a:schemeClr val="accent6"/>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Century Gothic" panose="020B0502020202020204" pitchFamily="34" charset="0"/>
                <a:ea typeface="Tahoma" panose="020B0604030504040204" pitchFamily="34" charset="0"/>
                <a:cs typeface="Tahoma" panose="020B0604030504040204" pitchFamily="34" charset="0"/>
              </a:rPr>
              <a:t>STATUS KEUANGAN</a:t>
            </a:r>
            <a:endParaRPr lang="id-ID" sz="20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6C3A70FA-E012-FC05-CCE4-59C9DA3D96F9}"/>
              </a:ext>
            </a:extLst>
          </p:cNvPr>
          <p:cNvSpPr txBox="1"/>
          <p:nvPr/>
        </p:nvSpPr>
        <p:spPr>
          <a:xfrm>
            <a:off x="4404478" y="3760732"/>
            <a:ext cx="2073396" cy="400091"/>
          </a:xfrm>
          <a:prstGeom prst="rect">
            <a:avLst/>
          </a:prstGeom>
          <a:noFill/>
        </p:spPr>
        <p:txBody>
          <a:bodyPr wrap="square" lIns="91423" tIns="45711" rIns="91423" bIns="45711">
            <a:spAutoFit/>
          </a:bodyPr>
          <a:lstStyle/>
          <a:p>
            <a:pPr marL="12700" algn="ctr" defTabSz="914309">
              <a:spcBef>
                <a:spcPts val="100"/>
              </a:spcBef>
              <a:tabLst>
                <a:tab pos="2719433" algn="l"/>
              </a:tabLst>
              <a:defRPr/>
            </a:pPr>
            <a:r>
              <a:rPr lang="en-ID" sz="2000" b="1" kern="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89,11 </a:t>
            </a:r>
            <a:r>
              <a:rPr lang="en-ID" sz="2000" b="1" kern="0" dirty="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a:t>
            </a:r>
          </a:p>
        </p:txBody>
      </p:sp>
      <p:sp>
        <p:nvSpPr>
          <p:cNvPr id="31" name="Rectangle: Rounded Corners 30">
            <a:extLst>
              <a:ext uri="{FF2B5EF4-FFF2-40B4-BE49-F238E27FC236}">
                <a16:creationId xmlns:a16="http://schemas.microsoft.com/office/drawing/2014/main" id="{203556DB-A599-08E4-E2F9-8BDB39F3E742}"/>
              </a:ext>
            </a:extLst>
          </p:cNvPr>
          <p:cNvSpPr/>
          <p:nvPr/>
        </p:nvSpPr>
        <p:spPr>
          <a:xfrm>
            <a:off x="9418394" y="2678581"/>
            <a:ext cx="1279693" cy="31804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SPJ</a:t>
            </a:r>
          </a:p>
        </p:txBody>
      </p:sp>
      <p:sp>
        <p:nvSpPr>
          <p:cNvPr id="32" name="TextBox 31">
            <a:extLst>
              <a:ext uri="{FF2B5EF4-FFF2-40B4-BE49-F238E27FC236}">
                <a16:creationId xmlns:a16="http://schemas.microsoft.com/office/drawing/2014/main" id="{DFB5B126-CE47-A6D1-545F-4841D057123B}"/>
              </a:ext>
            </a:extLst>
          </p:cNvPr>
          <p:cNvSpPr txBox="1"/>
          <p:nvPr/>
        </p:nvSpPr>
        <p:spPr>
          <a:xfrm>
            <a:off x="8138147" y="3016952"/>
            <a:ext cx="3878705" cy="338536"/>
          </a:xfrm>
          <a:prstGeom prst="rect">
            <a:avLst/>
          </a:prstGeom>
          <a:noFill/>
        </p:spPr>
        <p:txBody>
          <a:bodyPr wrap="square" lIns="91423" tIns="45711" rIns="91423" bIns="45711">
            <a:spAutoFit/>
          </a:bodyPr>
          <a:lstStyle/>
          <a:p>
            <a:pPr marL="12700" algn="ctr" defTabSz="914309">
              <a:spcBef>
                <a:spcPts val="100"/>
              </a:spcBef>
              <a:tabLst>
                <a:tab pos="2719433" algn="l"/>
              </a:tabLst>
              <a:defRPr/>
            </a:pPr>
            <a:r>
              <a:rPr lang="en-ID" sz="1600" b="1" kern="0" dirty="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Rp</a:t>
            </a:r>
            <a:r>
              <a:rPr lang="en-ID" sz="1600" b="1" kern="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 10.293.129.482</a:t>
            </a:r>
            <a:endParaRPr lang="en-ID" sz="1600" b="1" kern="0" dirty="0">
              <a:ln w="0"/>
              <a:solidFill>
                <a:schemeClr val="accent6">
                  <a:lumMod val="75000"/>
                </a:schemeClr>
              </a:solidFill>
              <a:effectLst>
                <a:outerShdw blurRad="38100" dist="19050" dir="2700000" algn="tl" rotWithShape="0">
                  <a:schemeClr val="dk1">
                    <a:alpha val="40000"/>
                  </a:schemeClr>
                </a:outerShdw>
              </a:effectLst>
              <a:latin typeface="Century Gothic" pitchFamily="34" charset="0"/>
            </a:endParaRPr>
          </a:p>
        </p:txBody>
      </p:sp>
      <p:sp>
        <p:nvSpPr>
          <p:cNvPr id="33" name="TextBox 32">
            <a:extLst>
              <a:ext uri="{FF2B5EF4-FFF2-40B4-BE49-F238E27FC236}">
                <a16:creationId xmlns:a16="http://schemas.microsoft.com/office/drawing/2014/main" id="{61E2DEFF-8543-B62D-5EBD-F871DF8FD78F}"/>
              </a:ext>
            </a:extLst>
          </p:cNvPr>
          <p:cNvSpPr txBox="1"/>
          <p:nvPr/>
        </p:nvSpPr>
        <p:spPr>
          <a:xfrm>
            <a:off x="5984994" y="3734909"/>
            <a:ext cx="2541664" cy="400091"/>
          </a:xfrm>
          <a:prstGeom prst="rect">
            <a:avLst/>
          </a:prstGeom>
          <a:noFill/>
        </p:spPr>
        <p:txBody>
          <a:bodyPr wrap="square" lIns="91423" tIns="45711" rIns="91423" bIns="45711">
            <a:spAutoFit/>
          </a:bodyPr>
          <a:lstStyle/>
          <a:p>
            <a:pPr marL="12700" algn="ctr" defTabSz="914309">
              <a:spcBef>
                <a:spcPts val="100"/>
              </a:spcBef>
              <a:tabLst>
                <a:tab pos="2719433" algn="l"/>
              </a:tabLst>
              <a:defRPr/>
            </a:pPr>
            <a:r>
              <a:rPr lang="en-ID" sz="2000" b="1" kern="0" dirty="0">
                <a:ln w="0"/>
                <a:effectLst>
                  <a:outerShdw blurRad="38100" dist="19050" dir="2700000" algn="tl" rotWithShape="0">
                    <a:schemeClr val="dk1">
                      <a:alpha val="40000"/>
                    </a:schemeClr>
                  </a:outerShdw>
                </a:effectLst>
                <a:latin typeface="Century Gothic" pitchFamily="34" charset="0"/>
              </a:rPr>
              <a:t>Rp</a:t>
            </a:r>
            <a:r>
              <a:rPr lang="en-ID" sz="2000" b="1" kern="0">
                <a:ln w="0"/>
                <a:effectLst>
                  <a:outerShdw blurRad="38100" dist="19050" dir="2700000" algn="tl" rotWithShape="0">
                    <a:schemeClr val="dk1">
                      <a:alpha val="40000"/>
                    </a:schemeClr>
                  </a:outerShdw>
                </a:effectLst>
                <a:latin typeface="Century Gothic" pitchFamily="34" charset="0"/>
              </a:rPr>
              <a:t>. 11,726,947,141</a:t>
            </a:r>
            <a:endParaRPr lang="en-ID" sz="2000" b="1" kern="0" dirty="0">
              <a:ln w="0"/>
              <a:effectLst>
                <a:outerShdw blurRad="38100" dist="19050" dir="2700000" algn="tl" rotWithShape="0">
                  <a:schemeClr val="dk1">
                    <a:alpha val="40000"/>
                  </a:schemeClr>
                </a:outerShdw>
              </a:effectLst>
              <a:latin typeface="Century Gothic" pitchFamily="34" charset="0"/>
            </a:endParaRPr>
          </a:p>
        </p:txBody>
      </p:sp>
      <p:sp>
        <p:nvSpPr>
          <p:cNvPr id="35" name="TextBox 34">
            <a:extLst>
              <a:ext uri="{FF2B5EF4-FFF2-40B4-BE49-F238E27FC236}">
                <a16:creationId xmlns:a16="http://schemas.microsoft.com/office/drawing/2014/main" id="{03D8D63C-CED8-8847-8945-51B7B298D195}"/>
              </a:ext>
            </a:extLst>
          </p:cNvPr>
          <p:cNvSpPr txBox="1"/>
          <p:nvPr/>
        </p:nvSpPr>
        <p:spPr>
          <a:xfrm>
            <a:off x="2487823" y="2646110"/>
            <a:ext cx="5339562" cy="461665"/>
          </a:xfrm>
          <a:prstGeom prst="rect">
            <a:avLst/>
          </a:prstGeom>
          <a:noFill/>
        </p:spPr>
        <p:txBody>
          <a:bodyPr wrap="square">
            <a:spAutoFit/>
          </a:bodyPr>
          <a:lstStyle/>
          <a:p>
            <a:r>
              <a:rPr lang="en-US" sz="2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REALISASI S.D. 31 DESEMBER 2023</a:t>
            </a:r>
            <a:endParaRPr lang="id-ID" sz="2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endParaRPr>
          </a:p>
        </p:txBody>
      </p:sp>
      <p:sp>
        <p:nvSpPr>
          <p:cNvPr id="36" name="Arrow: Down 35">
            <a:extLst>
              <a:ext uri="{FF2B5EF4-FFF2-40B4-BE49-F238E27FC236}">
                <a16:creationId xmlns:a16="http://schemas.microsoft.com/office/drawing/2014/main" id="{BE3E9F12-1E30-A328-9DBC-E06557627008}"/>
              </a:ext>
            </a:extLst>
          </p:cNvPr>
          <p:cNvSpPr/>
          <p:nvPr/>
        </p:nvSpPr>
        <p:spPr>
          <a:xfrm rot="16200000">
            <a:off x="8656995" y="3706505"/>
            <a:ext cx="346089" cy="523782"/>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 name="Arrow: Down 36">
            <a:extLst>
              <a:ext uri="{FF2B5EF4-FFF2-40B4-BE49-F238E27FC236}">
                <a16:creationId xmlns:a16="http://schemas.microsoft.com/office/drawing/2014/main" id="{30924415-115B-F8F5-425D-FF65257648BC}"/>
              </a:ext>
            </a:extLst>
          </p:cNvPr>
          <p:cNvSpPr/>
          <p:nvPr/>
        </p:nvSpPr>
        <p:spPr>
          <a:xfrm rot="16200000">
            <a:off x="8629335" y="2585111"/>
            <a:ext cx="346089" cy="523782"/>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 name="Rectangle 37">
            <a:extLst>
              <a:ext uri="{FF2B5EF4-FFF2-40B4-BE49-F238E27FC236}">
                <a16:creationId xmlns:a16="http://schemas.microsoft.com/office/drawing/2014/main" id="{7DA01E13-FACA-C1A9-8AC3-197146061C7D}"/>
              </a:ext>
            </a:extLst>
          </p:cNvPr>
          <p:cNvSpPr/>
          <p:nvPr/>
        </p:nvSpPr>
        <p:spPr>
          <a:xfrm>
            <a:off x="8540488" y="2764173"/>
            <a:ext cx="170945" cy="128736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 name="Rectangle: Rounded Corners 39">
            <a:extLst>
              <a:ext uri="{FF2B5EF4-FFF2-40B4-BE49-F238E27FC236}">
                <a16:creationId xmlns:a16="http://schemas.microsoft.com/office/drawing/2014/main" id="{424F3386-4481-F2BD-C243-B0DA052B6D2E}"/>
              </a:ext>
            </a:extLst>
          </p:cNvPr>
          <p:cNvSpPr/>
          <p:nvPr/>
        </p:nvSpPr>
        <p:spPr>
          <a:xfrm>
            <a:off x="9418394" y="3501060"/>
            <a:ext cx="1279693" cy="31804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PROSES</a:t>
            </a:r>
          </a:p>
        </p:txBody>
      </p:sp>
      <p:sp>
        <p:nvSpPr>
          <p:cNvPr id="41" name="TextBox 40">
            <a:extLst>
              <a:ext uri="{FF2B5EF4-FFF2-40B4-BE49-F238E27FC236}">
                <a16:creationId xmlns:a16="http://schemas.microsoft.com/office/drawing/2014/main" id="{F0D7BAF5-7493-91B5-9E77-225CD84B4B7A}"/>
              </a:ext>
            </a:extLst>
          </p:cNvPr>
          <p:cNvSpPr txBox="1"/>
          <p:nvPr/>
        </p:nvSpPr>
        <p:spPr>
          <a:xfrm>
            <a:off x="8138147" y="3839431"/>
            <a:ext cx="3878705" cy="338536"/>
          </a:xfrm>
          <a:prstGeom prst="rect">
            <a:avLst/>
          </a:prstGeom>
          <a:noFill/>
        </p:spPr>
        <p:txBody>
          <a:bodyPr wrap="square" lIns="91423" tIns="45711" rIns="91423" bIns="45711">
            <a:spAutoFit/>
          </a:bodyPr>
          <a:lstStyle/>
          <a:p>
            <a:pPr marL="12700" algn="ctr" defTabSz="914309">
              <a:spcBef>
                <a:spcPts val="100"/>
              </a:spcBef>
              <a:tabLst>
                <a:tab pos="2719433" algn="l"/>
              </a:tabLst>
              <a:defRPr/>
            </a:pPr>
            <a:r>
              <a:rPr lang="en-ID" sz="1600" b="1" kern="0" dirty="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Rp</a:t>
            </a:r>
            <a:r>
              <a:rPr lang="en-ID" sz="1600" b="1" kern="0">
                <a:ln w="0"/>
                <a:solidFill>
                  <a:schemeClr val="accent6">
                    <a:lumMod val="75000"/>
                  </a:schemeClr>
                </a:solidFill>
                <a:effectLst>
                  <a:outerShdw blurRad="38100" dist="19050" dir="2700000" algn="tl" rotWithShape="0">
                    <a:schemeClr val="dk1">
                      <a:alpha val="40000"/>
                    </a:schemeClr>
                  </a:outerShdw>
                </a:effectLst>
                <a:latin typeface="Century Gothic" pitchFamily="34" charset="0"/>
              </a:rPr>
              <a:t>. 1.433.817.659</a:t>
            </a:r>
            <a:endParaRPr lang="en-ID" sz="1600" b="1" kern="0" dirty="0">
              <a:ln w="0"/>
              <a:solidFill>
                <a:schemeClr val="accent6">
                  <a:lumMod val="75000"/>
                </a:schemeClr>
              </a:solidFill>
              <a:effectLst>
                <a:outerShdw blurRad="38100" dist="19050" dir="2700000" algn="tl" rotWithShape="0">
                  <a:schemeClr val="dk1">
                    <a:alpha val="40000"/>
                  </a:schemeClr>
                </a:outerShdw>
              </a:effectLst>
              <a:latin typeface="Century Gothic" pitchFamily="34" charset="0"/>
            </a:endParaRPr>
          </a:p>
        </p:txBody>
      </p:sp>
      <p:sp>
        <p:nvSpPr>
          <p:cNvPr id="42" name="TextBox 41">
            <a:extLst>
              <a:ext uri="{FF2B5EF4-FFF2-40B4-BE49-F238E27FC236}">
                <a16:creationId xmlns:a16="http://schemas.microsoft.com/office/drawing/2014/main" id="{FB1155A4-BFB4-ED3E-A456-23B78465FB44}"/>
              </a:ext>
            </a:extLst>
          </p:cNvPr>
          <p:cNvSpPr txBox="1"/>
          <p:nvPr/>
        </p:nvSpPr>
        <p:spPr>
          <a:xfrm>
            <a:off x="3797867" y="4417331"/>
            <a:ext cx="2016850" cy="461665"/>
          </a:xfrm>
          <a:prstGeom prst="rect">
            <a:avLst/>
          </a:prstGeom>
          <a:noFill/>
        </p:spPr>
        <p:txBody>
          <a:bodyPr wrap="square">
            <a:spAutoFit/>
          </a:bodyPr>
          <a:lstStyle/>
          <a:p>
            <a:r>
              <a:rPr lang="en-US" sz="2400" b="1" dirty="0">
                <a:solidFill>
                  <a:srgbClr val="FF0000"/>
                </a:solidFill>
                <a:effectLst>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SISA PAGU</a:t>
            </a:r>
            <a:endParaRPr lang="id-ID" sz="2400" b="1" dirty="0">
              <a:solidFill>
                <a:srgbClr val="FF0000"/>
              </a:solidFill>
              <a:effectLst>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endParaRPr>
          </a:p>
        </p:txBody>
      </p:sp>
      <p:sp>
        <p:nvSpPr>
          <p:cNvPr id="44" name="Rectangle: Rounded Corners 43">
            <a:extLst>
              <a:ext uri="{FF2B5EF4-FFF2-40B4-BE49-F238E27FC236}">
                <a16:creationId xmlns:a16="http://schemas.microsoft.com/office/drawing/2014/main" id="{31001057-8252-80C6-F53C-429A4221B7CB}"/>
              </a:ext>
            </a:extLst>
          </p:cNvPr>
          <p:cNvSpPr/>
          <p:nvPr/>
        </p:nvSpPr>
        <p:spPr>
          <a:xfrm>
            <a:off x="2953176" y="4980001"/>
            <a:ext cx="3524698" cy="64181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10,89 </a:t>
            </a:r>
            <a:r>
              <a:rPr lang="en-US" b="1" dirty="0"/>
              <a:t>%    Rp</a:t>
            </a:r>
            <a:r>
              <a:rPr lang="en-US" b="1"/>
              <a:t>. 1.433.817.659</a:t>
            </a:r>
            <a:endParaRPr lang="en-US" b="1" dirty="0"/>
          </a:p>
        </p:txBody>
      </p:sp>
    </p:spTree>
    <p:extLst>
      <p:ext uri="{BB962C8B-B14F-4D97-AF65-F5344CB8AC3E}">
        <p14:creationId xmlns:p14="http://schemas.microsoft.com/office/powerpoint/2010/main" val="819884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ADB7B11-1909-E6C9-8840-FE6347F37052}"/>
              </a:ext>
            </a:extLst>
          </p:cNvPr>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600"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2FCF47A-81F8-206D-F435-52F4A2BD3589}"/>
              </a:ext>
            </a:extLst>
          </p:cNvPr>
          <p:cNvSpPr txBox="1"/>
          <p:nvPr/>
        </p:nvSpPr>
        <p:spPr>
          <a:xfrm>
            <a:off x="2528596" y="89869"/>
            <a:ext cx="6949611" cy="523202"/>
          </a:xfrm>
          <a:prstGeom prst="rect">
            <a:avLst/>
          </a:prstGeom>
          <a:noFill/>
        </p:spPr>
        <p:txBody>
          <a:bodyPr wrap="square" lIns="91423" tIns="45711" rIns="91423" bIns="4571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sng" dirty="0">
                <a:latin typeface="Arial" panose="020B0604020202020204" pitchFamily="34" charset="0"/>
                <a:ea typeface="Times New Roman" panose="02020603050405020304" pitchFamily="18" charset="0"/>
                <a:cs typeface="Arial" panose="020B0604020202020204" pitchFamily="34" charset="0"/>
              </a:rPr>
              <a:t>FUNGSI PEMBERDAYAAN</a:t>
            </a:r>
            <a:r>
              <a:rPr kumimoji="0" lang="en-US" sz="28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 2023</a:t>
            </a:r>
            <a:endParaRPr kumimoji="0" lang="en-US" sz="25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CD19FB08-336F-8BF3-3542-ACB390427A1A}"/>
              </a:ext>
            </a:extLst>
          </p:cNvPr>
          <p:cNvSpPr txBox="1"/>
          <p:nvPr/>
        </p:nvSpPr>
        <p:spPr>
          <a:xfrm>
            <a:off x="244036" y="900513"/>
            <a:ext cx="590400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Pelatihan</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dan </a:t>
            </a:r>
            <a:r>
              <a:rPr kumimoji="0" lang="en-US" sz="1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Sertifikasi</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Tenaga </a:t>
            </a:r>
            <a:r>
              <a:rPr kumimoji="0" lang="en-US" sz="1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Kerja</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Konstruksi</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lang="en-US" sz="1400" b="1" dirty="0" err="1">
                <a:latin typeface="Arial" panose="020B0604020202020204" pitchFamily="34" charset="0"/>
                <a:cs typeface="Arial" panose="020B0604020202020204" pitchFamily="34" charset="0"/>
              </a:rPr>
              <a:t>Kualifikasi</a:t>
            </a:r>
            <a:r>
              <a:rPr lang="en-US" sz="1400" b="1" dirty="0">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Ahli</a:t>
            </a:r>
            <a:endParaRPr kumimoji="0" lang="en-ID" sz="1400" b="1" i="0" u="none" strike="noStrike" kern="1200" cap="none" spc="0" normalizeH="0" baseline="0" noProof="0" dirty="0">
              <a:ln>
                <a:noFill/>
              </a:ln>
              <a:effectLst/>
              <a:uLnTx/>
              <a:uFillTx/>
              <a:latin typeface="Calibri" panose="020F0502020204030204"/>
              <a:ea typeface="+mn-ea"/>
              <a:cs typeface="+mn-cs"/>
            </a:endParaRPr>
          </a:p>
        </p:txBody>
      </p:sp>
      <p:pic>
        <p:nvPicPr>
          <p:cNvPr id="12" name="Picture 2">
            <a:extLst>
              <a:ext uri="{FF2B5EF4-FFF2-40B4-BE49-F238E27FC236}">
                <a16:creationId xmlns:a16="http://schemas.microsoft.com/office/drawing/2014/main" id="{856CB5BA-2921-CEA2-9088-160EAB9F57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2" t="-1" b="55350"/>
          <a:stretch/>
        </p:blipFill>
        <p:spPr bwMode="auto">
          <a:xfrm>
            <a:off x="370564" y="1316011"/>
            <a:ext cx="3266486" cy="178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6CECA9A4-872B-3A1B-D205-EC296D71E2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2" t="53455" r="5131" b="2610"/>
          <a:stretch/>
        </p:blipFill>
        <p:spPr bwMode="auto">
          <a:xfrm>
            <a:off x="3823311" y="1316011"/>
            <a:ext cx="3089205" cy="178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17D65BA7-15A3-77F4-F3D6-5258AB421E2F}"/>
              </a:ext>
            </a:extLst>
          </p:cNvPr>
          <p:cNvSpPr txBox="1"/>
          <p:nvPr/>
        </p:nvSpPr>
        <p:spPr>
          <a:xfrm>
            <a:off x="6951824" y="1334498"/>
            <a:ext cx="48696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a:latin typeface="Arial" panose="020B0604020202020204" pitchFamily="34" charset="0"/>
                <a:cs typeface="Arial" panose="020B0604020202020204" pitchFamily="34" charset="0"/>
              </a:rPr>
              <a:t>Bimbingan</a:t>
            </a:r>
            <a:r>
              <a:rPr lang="en-US" sz="1400" b="1" dirty="0">
                <a:latin typeface="Arial" panose="020B0604020202020204" pitchFamily="34" charset="0"/>
                <a:cs typeface="Arial" panose="020B0604020202020204" pitchFamily="34" charset="0"/>
              </a:rPr>
              <a:t> Teknik SDM PUPR </a:t>
            </a:r>
            <a:r>
              <a:rPr lang="en-US" sz="1400" b="1" dirty="0" err="1">
                <a:latin typeface="Arial" panose="020B0604020202020204" pitchFamily="34" charset="0"/>
                <a:cs typeface="Arial" panose="020B0604020202020204" pitchFamily="34" charset="0"/>
              </a:rPr>
              <a:t>Provinsi</a:t>
            </a:r>
            <a:r>
              <a:rPr lang="en-US" sz="1400" b="1" dirty="0">
                <a:latin typeface="Arial" panose="020B0604020202020204" pitchFamily="34" charset="0"/>
                <a:cs typeface="Arial" panose="020B0604020202020204" pitchFamily="34" charset="0"/>
              </a:rPr>
              <a:t> dan </a:t>
            </a:r>
            <a:r>
              <a:rPr lang="en-US" sz="1400" b="1" dirty="0" err="1">
                <a:latin typeface="Arial" panose="020B0604020202020204" pitchFamily="34" charset="0"/>
                <a:cs typeface="Arial" panose="020B0604020202020204" pitchFamily="34" charset="0"/>
              </a:rPr>
              <a:t>Kab</a:t>
            </a:r>
            <a:r>
              <a:rPr lang="en-US" sz="1400" b="1" dirty="0">
                <a:latin typeface="Arial" panose="020B0604020202020204" pitchFamily="34" charset="0"/>
                <a:cs typeface="Arial" panose="020B0604020202020204" pitchFamily="34" charset="0"/>
              </a:rPr>
              <a:t>/Kota</a:t>
            </a:r>
          </a:p>
        </p:txBody>
      </p:sp>
      <p:sp>
        <p:nvSpPr>
          <p:cNvPr id="20" name="TextBox 19">
            <a:extLst>
              <a:ext uri="{FF2B5EF4-FFF2-40B4-BE49-F238E27FC236}">
                <a16:creationId xmlns:a16="http://schemas.microsoft.com/office/drawing/2014/main" id="{727D090F-69B4-3FAB-B9A8-8DF90835B5DA}"/>
              </a:ext>
            </a:extLst>
          </p:cNvPr>
          <p:cNvSpPr txBox="1"/>
          <p:nvPr/>
        </p:nvSpPr>
        <p:spPr>
          <a:xfrm>
            <a:off x="1057249" y="3424370"/>
            <a:ext cx="48696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Pelatihan</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dan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Sertifikasi</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Asesor</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Kompetensi</a:t>
            </a:r>
            <a:endPar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5" name="Picture 4" descr="A group of people in a room&#10;&#10;Description automatically generated">
            <a:extLst>
              <a:ext uri="{FF2B5EF4-FFF2-40B4-BE49-F238E27FC236}">
                <a16:creationId xmlns:a16="http://schemas.microsoft.com/office/drawing/2014/main" id="{1F86F32E-4C52-0838-55CD-D0551E4F82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508"/>
          <a:stretch/>
        </p:blipFill>
        <p:spPr>
          <a:xfrm>
            <a:off x="292190" y="3892907"/>
            <a:ext cx="3370432" cy="1883023"/>
          </a:xfrm>
          <a:prstGeom prst="rect">
            <a:avLst/>
          </a:prstGeom>
        </p:spPr>
      </p:pic>
      <p:pic>
        <p:nvPicPr>
          <p:cNvPr id="8" name="Picture 7" descr="A person standing in front of a group of people in a room&#10;&#10;Description automatically generated">
            <a:extLst>
              <a:ext uri="{FF2B5EF4-FFF2-40B4-BE49-F238E27FC236}">
                <a16:creationId xmlns:a16="http://schemas.microsoft.com/office/drawing/2014/main" id="{5175CE41-754F-B58A-B5C1-D2ECBD74C7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748"/>
          <a:stretch/>
        </p:blipFill>
        <p:spPr>
          <a:xfrm>
            <a:off x="3823311" y="3892906"/>
            <a:ext cx="3128513" cy="1883023"/>
          </a:xfrm>
          <a:prstGeom prst="rect">
            <a:avLst/>
          </a:prstGeom>
        </p:spPr>
      </p:pic>
      <p:pic>
        <p:nvPicPr>
          <p:cNvPr id="16" name="Picture 15" descr="A group of people standing in a room&#10;&#10;Description automatically generated">
            <a:extLst>
              <a:ext uri="{FF2B5EF4-FFF2-40B4-BE49-F238E27FC236}">
                <a16:creationId xmlns:a16="http://schemas.microsoft.com/office/drawing/2014/main" id="{BBA32149-F9F2-8426-47FD-D5FCB81911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9542" y="1871055"/>
            <a:ext cx="3325931" cy="1861092"/>
          </a:xfrm>
          <a:prstGeom prst="rect">
            <a:avLst/>
          </a:prstGeom>
        </p:spPr>
      </p:pic>
      <p:pic>
        <p:nvPicPr>
          <p:cNvPr id="22" name="Picture 21" descr="A group of people in a classroom&#10;&#10;Description automatically generated">
            <a:extLst>
              <a:ext uri="{FF2B5EF4-FFF2-40B4-BE49-F238E27FC236}">
                <a16:creationId xmlns:a16="http://schemas.microsoft.com/office/drawing/2014/main" id="{80C82A89-3B84-9114-FAA6-0457242E1D5B}"/>
              </a:ext>
            </a:extLst>
          </p:cNvPr>
          <p:cNvPicPr>
            <a:picLocks noChangeAspect="1"/>
          </p:cNvPicPr>
          <p:nvPr/>
        </p:nvPicPr>
        <p:blipFill rotWithShape="1">
          <a:blip r:embed="rId8">
            <a:extLst>
              <a:ext uri="{28A0092B-C50C-407E-A947-70E740481C1C}">
                <a14:useLocalDpi xmlns:a14="http://schemas.microsoft.com/office/drawing/2010/main" val="0"/>
              </a:ext>
            </a:extLst>
          </a:blip>
          <a:srcRect l="13044" r="14424"/>
          <a:stretch/>
        </p:blipFill>
        <p:spPr>
          <a:xfrm>
            <a:off x="7908946" y="3906531"/>
            <a:ext cx="3325931" cy="2063460"/>
          </a:xfrm>
          <a:prstGeom prst="rect">
            <a:avLst/>
          </a:prstGeom>
        </p:spPr>
      </p:pic>
    </p:spTree>
    <p:extLst>
      <p:ext uri="{BB962C8B-B14F-4D97-AF65-F5344CB8AC3E}">
        <p14:creationId xmlns:p14="http://schemas.microsoft.com/office/powerpoint/2010/main" val="3790687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ADB7B11-1909-E6C9-8840-FE6347F37052}"/>
              </a:ext>
            </a:extLst>
          </p:cNvPr>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600"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2FCF47A-81F8-206D-F435-52F4A2BD3589}"/>
              </a:ext>
            </a:extLst>
          </p:cNvPr>
          <p:cNvSpPr txBox="1"/>
          <p:nvPr/>
        </p:nvSpPr>
        <p:spPr>
          <a:xfrm>
            <a:off x="3236895" y="295708"/>
            <a:ext cx="6298463" cy="523202"/>
          </a:xfrm>
          <a:prstGeom prst="rect">
            <a:avLst/>
          </a:prstGeom>
          <a:noFill/>
        </p:spPr>
        <p:txBody>
          <a:bodyPr wrap="square" lIns="91423" tIns="45711" rIns="91423" bIns="4571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sng" dirty="0">
                <a:latin typeface="Arial" panose="020B0604020202020204" pitchFamily="34" charset="0"/>
                <a:ea typeface="Times New Roman" panose="02020603050405020304" pitchFamily="18" charset="0"/>
                <a:cs typeface="Arial" panose="020B0604020202020204" pitchFamily="34" charset="0"/>
              </a:rPr>
              <a:t>FUNGSI PENGAWASAN </a:t>
            </a:r>
            <a:r>
              <a:rPr kumimoji="0" lang="en-US" sz="28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2023</a:t>
            </a:r>
            <a:endParaRPr kumimoji="0" lang="en-US" sz="25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CD19FB08-336F-8BF3-3542-ACB390427A1A}"/>
              </a:ext>
            </a:extLst>
          </p:cNvPr>
          <p:cNvSpPr txBox="1"/>
          <p:nvPr/>
        </p:nvSpPr>
        <p:spPr>
          <a:xfrm>
            <a:off x="2655815" y="863571"/>
            <a:ext cx="75147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Pengawasan</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dan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Evaluasi</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Tertib</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Usaha dan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Tertib</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Penyelenggaraan</a:t>
            </a:r>
            <a:r>
              <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Jasa </a:t>
            </a:r>
            <a:r>
              <a:rPr kumimoji="0" lang="en-ID"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Konstruksi</a:t>
            </a:r>
            <a:endParaRPr kumimoji="0" lang="en-ID"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1" name="Picture 10" descr="A group of people wearing hard hats&#10;&#10;Description automatically generated">
            <a:extLst>
              <a:ext uri="{FF2B5EF4-FFF2-40B4-BE49-F238E27FC236}">
                <a16:creationId xmlns:a16="http://schemas.microsoft.com/office/drawing/2014/main" id="{D19E47A8-BA35-A1C3-B6ED-E16F0F759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342" y="1454793"/>
            <a:ext cx="3942346" cy="2206020"/>
          </a:xfrm>
          <a:prstGeom prst="rect">
            <a:avLst/>
          </a:prstGeom>
        </p:spPr>
      </p:pic>
      <p:pic>
        <p:nvPicPr>
          <p:cNvPr id="18" name="Picture 17" descr="A group of men working on a wall&#10;&#10;Description automatically generated">
            <a:extLst>
              <a:ext uri="{FF2B5EF4-FFF2-40B4-BE49-F238E27FC236}">
                <a16:creationId xmlns:a16="http://schemas.microsoft.com/office/drawing/2014/main" id="{B8ACF4C5-9C5E-F1AC-5E50-909672867F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5098" y="1421849"/>
            <a:ext cx="3942346" cy="2206020"/>
          </a:xfrm>
          <a:prstGeom prst="rect">
            <a:avLst/>
          </a:prstGeom>
        </p:spPr>
      </p:pic>
      <p:pic>
        <p:nvPicPr>
          <p:cNvPr id="21" name="Picture 20" descr="A group of people in a meeting&#10;&#10;Description automatically generated">
            <a:extLst>
              <a:ext uri="{FF2B5EF4-FFF2-40B4-BE49-F238E27FC236}">
                <a16:creationId xmlns:a16="http://schemas.microsoft.com/office/drawing/2014/main" id="{619B528D-FF1A-E41B-75B2-7CC7C5CD44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5343" y="4116689"/>
            <a:ext cx="3942346" cy="1997833"/>
          </a:xfrm>
          <a:prstGeom prst="rect">
            <a:avLst/>
          </a:prstGeom>
        </p:spPr>
      </p:pic>
      <p:pic>
        <p:nvPicPr>
          <p:cNvPr id="24" name="Picture 23" descr="A group of people working on a construction site&#10;&#10;Description automatically generated">
            <a:extLst>
              <a:ext uri="{FF2B5EF4-FFF2-40B4-BE49-F238E27FC236}">
                <a16:creationId xmlns:a16="http://schemas.microsoft.com/office/drawing/2014/main" id="{B0A3708A-E0A0-2BDA-EB1A-A7A608573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098" y="4097446"/>
            <a:ext cx="3942346" cy="1997833"/>
          </a:xfrm>
          <a:prstGeom prst="rect">
            <a:avLst/>
          </a:prstGeom>
        </p:spPr>
      </p:pic>
    </p:spTree>
    <p:extLst>
      <p:ext uri="{BB962C8B-B14F-4D97-AF65-F5344CB8AC3E}">
        <p14:creationId xmlns:p14="http://schemas.microsoft.com/office/powerpoint/2010/main" val="625981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5C3D-3CBE-C4DE-F5AD-22EE3F97C65D}"/>
              </a:ext>
            </a:extLst>
          </p:cNvPr>
          <p:cNvSpPr>
            <a:spLocks noGrp="1"/>
          </p:cNvSpPr>
          <p:nvPr>
            <p:ph type="title"/>
          </p:nvPr>
        </p:nvSpPr>
        <p:spPr/>
        <p:txBody>
          <a:bodyPr>
            <a:normAutofit fontScale="90000"/>
          </a:bodyPr>
          <a:lstStyle/>
          <a:p>
            <a:pPr algn="ctr"/>
            <a:r>
              <a:rPr lang="en-US" sz="3200" b="1" dirty="0">
                <a:solidFill>
                  <a:srgbClr val="0070C0"/>
                </a:solidFill>
                <a:latin typeface="Amasis MT Pro" panose="02040504050005020304" pitchFamily="18" charset="0"/>
              </a:rPr>
              <a:t>SEMINAR NASIONAL 2023</a:t>
            </a:r>
            <a:br>
              <a:rPr lang="en-US" sz="3200" b="1" dirty="0">
                <a:solidFill>
                  <a:srgbClr val="0070C0"/>
                </a:solidFill>
                <a:latin typeface="Amasis MT Pro" panose="02040504050005020304" pitchFamily="18" charset="0"/>
              </a:rPr>
            </a:br>
            <a:r>
              <a:rPr lang="en-US" sz="3200" b="1" dirty="0">
                <a:solidFill>
                  <a:srgbClr val="0070C0"/>
                </a:solidFill>
                <a:latin typeface="Amasis MT Pro" panose="02040504050005020304" pitchFamily="18" charset="0"/>
              </a:rPr>
              <a:t>KOLABORASI PROVINSI KALTIM </a:t>
            </a:r>
            <a:r>
              <a:rPr lang="en-US" sz="3200" b="1">
                <a:solidFill>
                  <a:srgbClr val="0070C0"/>
                </a:solidFill>
                <a:latin typeface="Amasis MT Pro" panose="02040504050005020304" pitchFamily="18" charset="0"/>
              </a:rPr>
              <a:t>DAN </a:t>
            </a:r>
            <a:br>
              <a:rPr lang="en-US" sz="3200" b="1">
                <a:solidFill>
                  <a:srgbClr val="0070C0"/>
                </a:solidFill>
                <a:latin typeface="Amasis MT Pro" panose="02040504050005020304" pitchFamily="18" charset="0"/>
              </a:rPr>
            </a:br>
            <a:r>
              <a:rPr lang="en-US" sz="3200" b="1">
                <a:solidFill>
                  <a:srgbClr val="0070C0"/>
                </a:solidFill>
                <a:latin typeface="Amasis MT Pro" panose="02040504050005020304" pitchFamily="18" charset="0"/>
              </a:rPr>
              <a:t>ATAKI</a:t>
            </a:r>
            <a:r>
              <a:rPr lang="en-US" sz="3200" b="1" dirty="0">
                <a:solidFill>
                  <a:srgbClr val="0070C0"/>
                </a:solidFill>
                <a:latin typeface="Amasis MT Pro" panose="02040504050005020304" pitchFamily="18" charset="0"/>
              </a:rPr>
              <a:t>, GAPEKNAS, ASKONI</a:t>
            </a:r>
          </a:p>
        </p:txBody>
      </p:sp>
      <p:pic>
        <p:nvPicPr>
          <p:cNvPr id="5" name="Content Placeholder 4">
            <a:extLst>
              <a:ext uri="{FF2B5EF4-FFF2-40B4-BE49-F238E27FC236}">
                <a16:creationId xmlns:a16="http://schemas.microsoft.com/office/drawing/2014/main" id="{6A230153-3E8C-514B-4D70-E1014ACF17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6443414" cy="4351338"/>
          </a:xfrm>
        </p:spPr>
      </p:pic>
    </p:spTree>
    <p:extLst>
      <p:ext uri="{BB962C8B-B14F-4D97-AF65-F5344CB8AC3E}">
        <p14:creationId xmlns:p14="http://schemas.microsoft.com/office/powerpoint/2010/main" val="1683401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F7AFA3-BB68-44CF-A6EA-928D35CD712C}"/>
              </a:ext>
            </a:extLst>
          </p:cNvPr>
          <p:cNvGrpSpPr/>
          <p:nvPr/>
        </p:nvGrpSpPr>
        <p:grpSpPr>
          <a:xfrm>
            <a:off x="0" y="0"/>
            <a:ext cx="12192001" cy="6858000"/>
            <a:chOff x="0" y="0"/>
            <a:chExt cx="12192001" cy="6858000"/>
          </a:xfrm>
        </p:grpSpPr>
        <p:grpSp>
          <p:nvGrpSpPr>
            <p:cNvPr id="22529" name="object 2">
              <a:extLst>
                <a:ext uri="{FF2B5EF4-FFF2-40B4-BE49-F238E27FC236}">
                  <a16:creationId xmlns:a16="http://schemas.microsoft.com/office/drawing/2014/main" id="{DC4E5987-477D-40DE-BD06-6F1B4019B2C1}"/>
                </a:ext>
              </a:extLst>
            </p:cNvPr>
            <p:cNvGrpSpPr>
              <a:grpSpLocks/>
            </p:cNvGrpSpPr>
            <p:nvPr/>
          </p:nvGrpSpPr>
          <p:grpSpPr bwMode="auto">
            <a:xfrm>
              <a:off x="0" y="0"/>
              <a:ext cx="12192001" cy="6858000"/>
              <a:chOff x="3991355" y="0"/>
              <a:chExt cx="5153025" cy="5143500"/>
            </a:xfrm>
          </p:grpSpPr>
          <p:sp>
            <p:nvSpPr>
              <p:cNvPr id="22566" name="object 3">
                <a:extLst>
                  <a:ext uri="{FF2B5EF4-FFF2-40B4-BE49-F238E27FC236}">
                    <a16:creationId xmlns:a16="http://schemas.microsoft.com/office/drawing/2014/main" id="{C173D67F-D370-4758-BE5A-3D379875C84E}"/>
                  </a:ext>
                </a:extLst>
              </p:cNvPr>
              <p:cNvSpPr>
                <a:spLocks noChangeArrowheads="1"/>
              </p:cNvSpPr>
              <p:nvPr/>
            </p:nvSpPr>
            <p:spPr bwMode="auto">
              <a:xfrm>
                <a:off x="3991355" y="0"/>
                <a:ext cx="5152644" cy="514349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4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567" name="object 4">
                <a:extLst>
                  <a:ext uri="{FF2B5EF4-FFF2-40B4-BE49-F238E27FC236}">
                    <a16:creationId xmlns:a16="http://schemas.microsoft.com/office/drawing/2014/main" id="{2EA5060D-F76F-469F-BDCF-76AC9B15B2B6}"/>
                  </a:ext>
                </a:extLst>
              </p:cNvPr>
              <p:cNvSpPr>
                <a:spLocks/>
              </p:cNvSpPr>
              <p:nvPr/>
            </p:nvSpPr>
            <p:spPr bwMode="auto">
              <a:xfrm>
                <a:off x="4104131" y="144779"/>
                <a:ext cx="4963795" cy="4829810"/>
              </a:xfrm>
              <a:custGeom>
                <a:avLst/>
                <a:gdLst>
                  <a:gd name="T0" fmla="*/ 4963668 w 4963795"/>
                  <a:gd name="T1" fmla="*/ 0 h 4829810"/>
                  <a:gd name="T2" fmla="*/ 0 w 4963795"/>
                  <a:gd name="T3" fmla="*/ 0 h 4829810"/>
                  <a:gd name="T4" fmla="*/ 0 w 4963795"/>
                  <a:gd name="T5" fmla="*/ 4829556 h 4829810"/>
                  <a:gd name="T6" fmla="*/ 4963668 w 4963795"/>
                  <a:gd name="T7" fmla="*/ 4829556 h 4829810"/>
                  <a:gd name="T8" fmla="*/ 4963668 w 4963795"/>
                  <a:gd name="T9" fmla="*/ 0 h 4829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63795" h="4829810">
                    <a:moveTo>
                      <a:pt x="4963668" y="0"/>
                    </a:moveTo>
                    <a:lnTo>
                      <a:pt x="0" y="0"/>
                    </a:lnTo>
                    <a:lnTo>
                      <a:pt x="0" y="4829556"/>
                    </a:lnTo>
                    <a:lnTo>
                      <a:pt x="4963668" y="4829556"/>
                    </a:lnTo>
                    <a:lnTo>
                      <a:pt x="4963668" y="0"/>
                    </a:lnTo>
                    <a:close/>
                  </a:path>
                </a:pathLst>
              </a:custGeom>
              <a:solidFill>
                <a:srgbClr val="FFFFF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2530" name="object 9">
              <a:extLst>
                <a:ext uri="{FF2B5EF4-FFF2-40B4-BE49-F238E27FC236}">
                  <a16:creationId xmlns:a16="http://schemas.microsoft.com/office/drawing/2014/main" id="{FDAD34ED-3C27-4D83-A29E-169C2F955DCA}"/>
                </a:ext>
              </a:extLst>
            </p:cNvPr>
            <p:cNvSpPr>
              <a:spLocks/>
            </p:cNvSpPr>
            <p:nvPr/>
          </p:nvSpPr>
          <p:spPr bwMode="auto">
            <a:xfrm>
              <a:off x="207434" y="6407151"/>
              <a:ext cx="1341967" cy="243416"/>
            </a:xfrm>
            <a:custGeom>
              <a:avLst/>
              <a:gdLst>
                <a:gd name="T0" fmla="*/ 1008382 w 1005840"/>
                <a:gd name="T1" fmla="*/ 0 h 182879"/>
                <a:gd name="T2" fmla="*/ 0 w 1005840"/>
                <a:gd name="T3" fmla="*/ 0 h 182879"/>
                <a:gd name="T4" fmla="*/ 0 w 1005840"/>
                <a:gd name="T5" fmla="*/ 181615 h 182879"/>
                <a:gd name="T6" fmla="*/ 1008382 w 1005840"/>
                <a:gd name="T7" fmla="*/ 181615 h 182879"/>
                <a:gd name="T8" fmla="*/ 1008382 w 1005840"/>
                <a:gd name="T9" fmla="*/ 0 h 1828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40" h="182879">
                  <a:moveTo>
                    <a:pt x="1005840" y="0"/>
                  </a:moveTo>
                  <a:lnTo>
                    <a:pt x="0" y="0"/>
                  </a:lnTo>
                  <a:lnTo>
                    <a:pt x="0" y="182879"/>
                  </a:lnTo>
                  <a:lnTo>
                    <a:pt x="1005840" y="182879"/>
                  </a:lnTo>
                  <a:lnTo>
                    <a:pt x="100584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a:ln>
                  <a:noFill/>
                </a:ln>
                <a:solidFill>
                  <a:prstClr val="black"/>
                </a:solidFill>
                <a:effectLst/>
                <a:uLnTx/>
                <a:uFillTx/>
                <a:latin typeface="Calibri"/>
                <a:ea typeface="+mn-ea"/>
                <a:cs typeface="+mn-cs"/>
              </a:endParaRPr>
            </a:p>
          </p:txBody>
        </p:sp>
        <p:sp>
          <p:nvSpPr>
            <p:cNvPr id="22531" name="object 10">
              <a:extLst>
                <a:ext uri="{FF2B5EF4-FFF2-40B4-BE49-F238E27FC236}">
                  <a16:creationId xmlns:a16="http://schemas.microsoft.com/office/drawing/2014/main" id="{D53B25F5-0BD8-4389-9F93-CC7CA62CC568}"/>
                </a:ext>
              </a:extLst>
            </p:cNvPr>
            <p:cNvSpPr>
              <a:spLocks/>
            </p:cNvSpPr>
            <p:nvPr/>
          </p:nvSpPr>
          <p:spPr bwMode="auto">
            <a:xfrm>
              <a:off x="2010834" y="6407151"/>
              <a:ext cx="1341967" cy="243416"/>
            </a:xfrm>
            <a:custGeom>
              <a:avLst/>
              <a:gdLst>
                <a:gd name="T0" fmla="*/ 1008386 w 1005839"/>
                <a:gd name="T1" fmla="*/ 0 h 182879"/>
                <a:gd name="T2" fmla="*/ 0 w 1005839"/>
                <a:gd name="T3" fmla="*/ 0 h 182879"/>
                <a:gd name="T4" fmla="*/ 0 w 1005839"/>
                <a:gd name="T5" fmla="*/ 181615 h 182879"/>
                <a:gd name="T6" fmla="*/ 1008386 w 1005839"/>
                <a:gd name="T7" fmla="*/ 181615 h 182879"/>
                <a:gd name="T8" fmla="*/ 1008386 w 1005839"/>
                <a:gd name="T9" fmla="*/ 0 h 1828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39" h="182879">
                  <a:moveTo>
                    <a:pt x="1005840" y="0"/>
                  </a:moveTo>
                  <a:lnTo>
                    <a:pt x="0" y="0"/>
                  </a:lnTo>
                  <a:lnTo>
                    <a:pt x="0" y="182879"/>
                  </a:lnTo>
                  <a:lnTo>
                    <a:pt x="1005840" y="182879"/>
                  </a:lnTo>
                  <a:lnTo>
                    <a:pt x="10058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a:ln>
                  <a:noFill/>
                </a:ln>
                <a:solidFill>
                  <a:prstClr val="black"/>
                </a:solidFill>
                <a:effectLst/>
                <a:uLnTx/>
                <a:uFillTx/>
                <a:latin typeface="Calibri"/>
                <a:ea typeface="+mn-ea"/>
                <a:cs typeface="+mn-cs"/>
              </a:endParaRPr>
            </a:p>
          </p:txBody>
        </p:sp>
        <p:sp>
          <p:nvSpPr>
            <p:cNvPr id="22532" name="object 11">
              <a:extLst>
                <a:ext uri="{FF2B5EF4-FFF2-40B4-BE49-F238E27FC236}">
                  <a16:creationId xmlns:a16="http://schemas.microsoft.com/office/drawing/2014/main" id="{7357CE68-0347-495E-B4B2-CA4C20B0ECD3}"/>
                </a:ext>
              </a:extLst>
            </p:cNvPr>
            <p:cNvSpPr>
              <a:spLocks/>
            </p:cNvSpPr>
            <p:nvPr/>
          </p:nvSpPr>
          <p:spPr bwMode="auto">
            <a:xfrm>
              <a:off x="3738034" y="6407151"/>
              <a:ext cx="1341967" cy="243416"/>
            </a:xfrm>
            <a:custGeom>
              <a:avLst/>
              <a:gdLst>
                <a:gd name="T0" fmla="*/ 1008385 w 1005839"/>
                <a:gd name="T1" fmla="*/ 0 h 182879"/>
                <a:gd name="T2" fmla="*/ 0 w 1005839"/>
                <a:gd name="T3" fmla="*/ 0 h 182879"/>
                <a:gd name="T4" fmla="*/ 0 w 1005839"/>
                <a:gd name="T5" fmla="*/ 181615 h 182879"/>
                <a:gd name="T6" fmla="*/ 1008385 w 1005839"/>
                <a:gd name="T7" fmla="*/ 181615 h 182879"/>
                <a:gd name="T8" fmla="*/ 1008385 w 1005839"/>
                <a:gd name="T9" fmla="*/ 0 h 1828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39" h="182879">
                  <a:moveTo>
                    <a:pt x="1005839" y="0"/>
                  </a:moveTo>
                  <a:lnTo>
                    <a:pt x="0" y="0"/>
                  </a:lnTo>
                  <a:lnTo>
                    <a:pt x="0" y="182879"/>
                  </a:lnTo>
                  <a:lnTo>
                    <a:pt x="1005839" y="182879"/>
                  </a:lnTo>
                  <a:lnTo>
                    <a:pt x="1005839" y="0"/>
                  </a:lnTo>
                  <a:close/>
                </a:path>
              </a:pathLst>
            </a:custGeom>
            <a:solidFill>
              <a:srgbClr val="00435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E0134E09-659F-4531-B031-D0D4AE707620}"/>
                </a:ext>
              </a:extLst>
            </p:cNvPr>
            <p:cNvGrpSpPr/>
            <p:nvPr/>
          </p:nvGrpSpPr>
          <p:grpSpPr>
            <a:xfrm>
              <a:off x="386281" y="5668575"/>
              <a:ext cx="5312707" cy="725914"/>
              <a:chOff x="202517" y="137913"/>
              <a:chExt cx="4320334" cy="899353"/>
            </a:xfrm>
          </p:grpSpPr>
          <p:pic>
            <p:nvPicPr>
              <p:cNvPr id="22" name="Picture 21">
                <a:extLst>
                  <a:ext uri="{FF2B5EF4-FFF2-40B4-BE49-F238E27FC236}">
                    <a16:creationId xmlns:a16="http://schemas.microsoft.com/office/drawing/2014/main" id="{E5A8D766-BDA4-454D-995C-9A624A149DA3}"/>
                  </a:ext>
                </a:extLst>
              </p:cNvPr>
              <p:cNvPicPr>
                <a:picLocks noChangeAspect="1"/>
              </p:cNvPicPr>
              <p:nvPr/>
            </p:nvPicPr>
            <p:blipFill>
              <a:blip r:embed="rId3"/>
              <a:stretch>
                <a:fillRect/>
              </a:stretch>
            </p:blipFill>
            <p:spPr>
              <a:xfrm flipH="1">
                <a:off x="202517" y="153711"/>
                <a:ext cx="484520" cy="883555"/>
              </a:xfrm>
              <a:prstGeom prst="rect">
                <a:avLst/>
              </a:prstGeom>
            </p:spPr>
          </p:pic>
          <p:sp>
            <p:nvSpPr>
              <p:cNvPr id="23" name="TextBox 22">
                <a:extLst>
                  <a:ext uri="{FF2B5EF4-FFF2-40B4-BE49-F238E27FC236}">
                    <a16:creationId xmlns:a16="http://schemas.microsoft.com/office/drawing/2014/main" id="{2C4AA735-6565-4AC8-B683-F0DBA9302D4D}"/>
                  </a:ext>
                </a:extLst>
              </p:cNvPr>
              <p:cNvSpPr txBox="1"/>
              <p:nvPr/>
            </p:nvSpPr>
            <p:spPr>
              <a:xfrm>
                <a:off x="682371" y="137913"/>
                <a:ext cx="3840480" cy="714960"/>
              </a:xfrm>
              <a:prstGeom prst="rect">
                <a:avLst/>
              </a:prstGeom>
              <a:noFill/>
            </p:spPr>
            <p:txBody>
              <a:bodyPr wrap="square" rtlCol="0">
                <a:spAutoFit/>
              </a:bodyPr>
              <a:lstStyle/>
              <a:p>
                <a:r>
                  <a:rPr lang="en-US" sz="1050" b="1" dirty="0">
                    <a:latin typeface="Arial Rounded MT Bold" panose="020F0704030504030204" pitchFamily="34" charset="77"/>
                  </a:rPr>
                  <a:t>DINAS PEKERJAAN UMUM</a:t>
                </a:r>
              </a:p>
              <a:p>
                <a:r>
                  <a:rPr lang="en-US" sz="1050" b="1" dirty="0">
                    <a:latin typeface="Arial Rounded MT Bold" panose="020F0704030504030204" pitchFamily="34" charset="77"/>
                  </a:rPr>
                  <a:t>PENATAAN RUANG &amp; PERUMAHAN</a:t>
                </a:r>
              </a:p>
              <a:p>
                <a:r>
                  <a:rPr lang="en-US" sz="1050" b="1" dirty="0">
                    <a:latin typeface="Arial Rounded MT Bold" panose="020F0704030504030204" pitchFamily="34" charset="77"/>
                  </a:rPr>
                  <a:t>RAKYAT PROVINSI KALIMANTAN TIMUR</a:t>
                </a:r>
              </a:p>
            </p:txBody>
          </p:sp>
        </p:grpSp>
      </p:grpSp>
      <p:sp>
        <p:nvSpPr>
          <p:cNvPr id="38" name="object 5">
            <a:extLst>
              <a:ext uri="{FF2B5EF4-FFF2-40B4-BE49-F238E27FC236}">
                <a16:creationId xmlns:a16="http://schemas.microsoft.com/office/drawing/2014/main" id="{0BFAB897-308E-4DC2-B639-16CE63996EAE}"/>
              </a:ext>
            </a:extLst>
          </p:cNvPr>
          <p:cNvSpPr txBox="1">
            <a:spLocks/>
          </p:cNvSpPr>
          <p:nvPr/>
        </p:nvSpPr>
        <p:spPr>
          <a:xfrm>
            <a:off x="853440" y="295648"/>
            <a:ext cx="10795719" cy="1199473"/>
          </a:xfrm>
          <a:prstGeom prst="rect">
            <a:avLst/>
          </a:prstGeom>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6933" marR="0" lvl="0" indent="0" defTabSz="1219140" rtl="0" eaLnBrk="1" fontAlgn="base" latinLnBrk="0" hangingPunct="1">
              <a:lnSpc>
                <a:spcPct val="100000"/>
              </a:lnSpc>
              <a:spcBef>
                <a:spcPts val="133"/>
              </a:spcBef>
              <a:spcAft>
                <a:spcPct val="0"/>
              </a:spcAft>
              <a:buClrTx/>
              <a:buSzTx/>
              <a:buFontTx/>
              <a:buNone/>
              <a:tabLst/>
              <a:defRPr/>
            </a:pPr>
            <a:r>
              <a:rPr lang="sv-SE" altLang="en-US" b="1" dirty="0">
                <a:solidFill>
                  <a:srgbClr val="002060"/>
                </a:solidFill>
                <a:sym typeface="Open Sans Semibold"/>
              </a:rPr>
              <a:t>CAPAIAN INDIKATOR KINERJA KUNCI (IKK) 202</a:t>
            </a:r>
            <a:r>
              <a:rPr lang="en-US" altLang="en-US" b="1" dirty="0">
                <a:solidFill>
                  <a:srgbClr val="002060"/>
                </a:solidFill>
                <a:sym typeface="Open Sans Semibold"/>
              </a:rPr>
              <a:t>3</a:t>
            </a:r>
            <a:endParaRPr lang="sv-SE" altLang="en-US" b="1" dirty="0">
              <a:solidFill>
                <a:srgbClr val="002060"/>
              </a:solidFill>
              <a:sym typeface="Open Sans Semibold"/>
            </a:endParaRPr>
          </a:p>
          <a:p>
            <a:pPr marL="16933" marR="0" lvl="0" indent="0" algn="l" defTabSz="1219140" rtl="0" eaLnBrk="1" fontAlgn="base" latinLnBrk="0" hangingPunct="1">
              <a:lnSpc>
                <a:spcPct val="100000"/>
              </a:lnSpc>
              <a:spcBef>
                <a:spcPts val="133"/>
              </a:spcBef>
              <a:spcAft>
                <a:spcPct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Tahoma"/>
              <a:ea typeface="+mj-ea"/>
              <a:cs typeface="Tahoma"/>
            </a:endParaRPr>
          </a:p>
        </p:txBody>
      </p:sp>
      <p:sp>
        <p:nvSpPr>
          <p:cNvPr id="12" name="object 5">
            <a:extLst>
              <a:ext uri="{FF2B5EF4-FFF2-40B4-BE49-F238E27FC236}">
                <a16:creationId xmlns:a16="http://schemas.microsoft.com/office/drawing/2014/main" id="{492DEDF2-F805-46F2-ACED-5CA5AEBF8D50}"/>
              </a:ext>
            </a:extLst>
          </p:cNvPr>
          <p:cNvSpPr txBox="1">
            <a:spLocks/>
          </p:cNvSpPr>
          <p:nvPr/>
        </p:nvSpPr>
        <p:spPr>
          <a:xfrm>
            <a:off x="755080" y="1396997"/>
            <a:ext cx="7564167" cy="1073798"/>
          </a:xfrm>
          <a:prstGeom prst="rect">
            <a:avLst/>
          </a:prstGeom>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6933" marR="0" lvl="0" indent="0" algn="l" defTabSz="1219140" rtl="0" eaLnBrk="1" fontAlgn="base" latinLnBrk="0" hangingPunct="1">
              <a:spcBef>
                <a:spcPts val="133"/>
              </a:spcBef>
              <a:spcAft>
                <a:spcPct val="0"/>
              </a:spcAft>
              <a:buClrTx/>
              <a:buSzTx/>
              <a:buFontTx/>
              <a:buNone/>
              <a:tabLst/>
              <a:defRPr/>
            </a:pPr>
            <a:r>
              <a:rPr kumimoji="0" lang="fi-FI"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CAPAIAN KINERJA PENYELENGGARAAN URUSAN PEMERINTAHAN TAHUN 2023 </a:t>
            </a:r>
          </a:p>
          <a:p>
            <a:pPr marL="16933" marR="0" lvl="0" indent="0" algn="l" defTabSz="1219140" rtl="0" eaLnBrk="1" fontAlgn="base" latinLnBrk="0" hangingPunct="1">
              <a:spcBef>
                <a:spcPts val="133"/>
              </a:spcBef>
              <a:spcAft>
                <a:spcPct val="0"/>
              </a:spcAft>
              <a:buClrTx/>
              <a:buSzTx/>
              <a:buFontTx/>
              <a:buNone/>
              <a:tabLst/>
              <a:defRPr/>
            </a:pPr>
            <a:r>
              <a:rPr kumimoji="0" lang="fi-FI" altLang="en-US" sz="13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Pada I</a:t>
            </a:r>
            <a:r>
              <a:rPr kumimoji="0" lang="sv-S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ndikator Kinerja Kucian Keluaran :</a:t>
            </a:r>
          </a:p>
          <a:p>
            <a:pPr marL="16933" marR="0" lvl="0" indent="0" algn="l" defTabSz="1219140" rtl="0" eaLnBrk="1" fontAlgn="base" latinLnBrk="0" hangingPunct="1">
              <a:spcBef>
                <a:spcPts val="133"/>
              </a:spcBef>
              <a:spcAft>
                <a:spcPct val="0"/>
              </a:spcAft>
              <a:buClrTx/>
              <a:buSzTx/>
              <a:buFontTx/>
              <a:buNone/>
              <a:tabLst/>
              <a:defRPr/>
            </a:pPr>
            <a:r>
              <a:rPr kumimoji="0" lang="sv-S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Rasio Tenaga Kerja Konstruksi Yang Terlatih Di Wilayah Provinsi Yang Dibuktikan Dengan Sertifikat Pelatihan Ahli</a:t>
            </a:r>
            <a:br>
              <a:rPr kumimoji="0" lang="sv-S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199122F7-EA1D-46E5-A076-466C1EB81497}"/>
              </a:ext>
            </a:extLst>
          </p:cNvPr>
          <p:cNvGraphicFramePr>
            <a:graphicFrameLocks noGrp="1"/>
          </p:cNvGraphicFramePr>
          <p:nvPr/>
        </p:nvGraphicFramePr>
        <p:xfrm>
          <a:off x="755079" y="2050854"/>
          <a:ext cx="10001590" cy="2665413"/>
        </p:xfrm>
        <a:graphic>
          <a:graphicData uri="http://schemas.openxmlformats.org/drawingml/2006/table">
            <a:tbl>
              <a:tblPr/>
              <a:tblGrid>
                <a:gridCol w="4378286">
                  <a:extLst>
                    <a:ext uri="{9D8B030D-6E8A-4147-A177-3AD203B41FA5}">
                      <a16:colId xmlns:a16="http://schemas.microsoft.com/office/drawing/2014/main" val="1792314753"/>
                    </a:ext>
                  </a:extLst>
                </a:gridCol>
                <a:gridCol w="1480427">
                  <a:extLst>
                    <a:ext uri="{9D8B030D-6E8A-4147-A177-3AD203B41FA5}">
                      <a16:colId xmlns:a16="http://schemas.microsoft.com/office/drawing/2014/main" val="1747103988"/>
                    </a:ext>
                  </a:extLst>
                </a:gridCol>
                <a:gridCol w="1599183">
                  <a:extLst>
                    <a:ext uri="{9D8B030D-6E8A-4147-A177-3AD203B41FA5}">
                      <a16:colId xmlns:a16="http://schemas.microsoft.com/office/drawing/2014/main" val="506953346"/>
                    </a:ext>
                  </a:extLst>
                </a:gridCol>
                <a:gridCol w="1130530">
                  <a:extLst>
                    <a:ext uri="{9D8B030D-6E8A-4147-A177-3AD203B41FA5}">
                      <a16:colId xmlns:a16="http://schemas.microsoft.com/office/drawing/2014/main" val="2168889639"/>
                    </a:ext>
                  </a:extLst>
                </a:gridCol>
                <a:gridCol w="365760">
                  <a:extLst>
                    <a:ext uri="{9D8B030D-6E8A-4147-A177-3AD203B41FA5}">
                      <a16:colId xmlns:a16="http://schemas.microsoft.com/office/drawing/2014/main" val="3325865108"/>
                    </a:ext>
                  </a:extLst>
                </a:gridCol>
                <a:gridCol w="1047404">
                  <a:extLst>
                    <a:ext uri="{9D8B030D-6E8A-4147-A177-3AD203B41FA5}">
                      <a16:colId xmlns:a16="http://schemas.microsoft.com/office/drawing/2014/main" val="804664061"/>
                    </a:ext>
                  </a:extLst>
                </a:gridCol>
              </a:tblGrid>
              <a:tr h="1833413">
                <a:tc>
                  <a:txBody>
                    <a:bodyPr/>
                    <a:lstStyle/>
                    <a:p>
                      <a:pPr algn="l" fontAlgn="b"/>
                      <a:r>
                        <a:rPr lang="en-US" sz="1800" b="0" i="0" u="none" strike="noStrike" dirty="0" err="1">
                          <a:solidFill>
                            <a:srgbClr val="000000"/>
                          </a:solidFill>
                          <a:effectLst/>
                          <a:latin typeface="Arial" panose="020B0604020202020204" pitchFamily="34" charset="0"/>
                          <a:cs typeface="Arial" panose="020B0604020202020204" pitchFamily="34" charset="0"/>
                        </a:rPr>
                        <a:t>Jumlah</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tenaga</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kerja</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konstruksi</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ahli</a:t>
                      </a:r>
                      <a:r>
                        <a:rPr lang="en-US" sz="1800" b="0" i="0" u="none" strike="noStrike" dirty="0">
                          <a:solidFill>
                            <a:srgbClr val="000000"/>
                          </a:solidFill>
                          <a:effectLst/>
                          <a:latin typeface="Arial" panose="020B0604020202020204" pitchFamily="34" charset="0"/>
                          <a:cs typeface="Arial" panose="020B0604020202020204" pitchFamily="34" charset="0"/>
                        </a:rPr>
                        <a:t> yang </a:t>
                      </a:r>
                      <a:r>
                        <a:rPr lang="en-US" sz="1800" b="0" i="0" u="none" strike="noStrike" dirty="0" err="1">
                          <a:solidFill>
                            <a:srgbClr val="000000"/>
                          </a:solidFill>
                          <a:effectLst/>
                          <a:latin typeface="Arial" panose="020B0604020202020204" pitchFamily="34" charset="0"/>
                          <a:cs typeface="Arial" panose="020B0604020202020204" pitchFamily="34" charset="0"/>
                        </a:rPr>
                        <a:t>terlatih</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diwilayah</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provinsi</a:t>
                      </a:r>
                      <a:r>
                        <a:rPr lang="en-US" sz="1800" b="0" i="0" u="none" strike="noStrike" dirty="0">
                          <a:solidFill>
                            <a:srgbClr val="000000"/>
                          </a:solidFill>
                          <a:effectLst/>
                          <a:latin typeface="Arial" panose="020B0604020202020204" pitchFamily="34" charset="0"/>
                          <a:cs typeface="Arial" panose="020B0604020202020204" pitchFamily="34" charset="0"/>
                        </a:rPr>
                        <a:t> yang </a:t>
                      </a:r>
                      <a:r>
                        <a:rPr lang="en-US" sz="1800" b="0" i="0" u="none" strike="noStrike" dirty="0" err="1">
                          <a:solidFill>
                            <a:srgbClr val="000000"/>
                          </a:solidFill>
                          <a:effectLst/>
                          <a:latin typeface="Arial" panose="020B0604020202020204" pitchFamily="34" charset="0"/>
                          <a:cs typeface="Arial" panose="020B0604020202020204" pitchFamily="34" charset="0"/>
                        </a:rPr>
                        <a:t>dibuktikan</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dengan</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sertifikasi</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pelatihan</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ahli</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040" marR="9040" marT="90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1"/>
                          </a:solidFill>
                          <a:effectLst/>
                          <a:latin typeface="Arial" panose="020B0604020202020204" pitchFamily="34" charset="0"/>
                          <a:cs typeface="Arial" panose="020B0604020202020204" pitchFamily="34" charset="0"/>
                        </a:rPr>
                        <a:t>12.556</a:t>
                      </a:r>
                    </a:p>
                  </a:txBody>
                  <a:tcPr marL="9040" marR="9040" marT="90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rgbClr val="000000"/>
                          </a:solidFill>
                          <a:effectLst/>
                          <a:latin typeface="Arial" panose="020B0604020202020204" pitchFamily="34" charset="0"/>
                          <a:cs typeface="Arial" panose="020B0604020202020204" pitchFamily="34" charset="0"/>
                        </a:rPr>
                        <a:t>Orang </a:t>
                      </a:r>
                      <a:r>
                        <a:rPr lang="en-US" sz="1800" b="1" i="0" u="none" strike="noStrike" dirty="0" err="1">
                          <a:solidFill>
                            <a:srgbClr val="000000"/>
                          </a:solidFill>
                          <a:effectLst/>
                          <a:latin typeface="Arial" panose="020B0604020202020204" pitchFamily="34" charset="0"/>
                          <a:cs typeface="Arial" panose="020B0604020202020204" pitchFamily="34" charset="0"/>
                        </a:rPr>
                        <a:t>Bersertifikat</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040" marR="9040" marT="90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x 100 %</a:t>
                      </a:r>
                    </a:p>
                  </a:txBody>
                  <a:tcPr marL="108478" marR="108478" marT="54239" marB="542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a:t>
                      </a:r>
                    </a:p>
                  </a:txBody>
                  <a:tcPr marL="108478" marR="108478" marT="54239" marB="542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800" b="1" i="0" u="none" strike="noStrike" dirty="0">
                          <a:solidFill>
                            <a:schemeClr val="tx1"/>
                          </a:solidFill>
                          <a:effectLst/>
                          <a:latin typeface="Arial" panose="020B0604020202020204" pitchFamily="34" charset="0"/>
                          <a:cs typeface="Arial" panose="020B0604020202020204" pitchFamily="34" charset="0"/>
                        </a:rPr>
                        <a:t>88</a:t>
                      </a:r>
                      <a:r>
                        <a:rPr lang="id-ID" sz="1800" b="1" i="0" u="none" strike="noStrike" dirty="0">
                          <a:solidFill>
                            <a:schemeClr val="tx1"/>
                          </a:solidFill>
                          <a:effectLst/>
                          <a:latin typeface="Arial" panose="020B0604020202020204" pitchFamily="34" charset="0"/>
                          <a:cs typeface="Arial" panose="020B0604020202020204" pitchFamily="34" charset="0"/>
                        </a:rPr>
                        <a:t>,5</a:t>
                      </a:r>
                      <a:r>
                        <a:rPr lang="en-US" sz="1800" b="1" i="0" u="none" strike="noStrike" dirty="0">
                          <a:solidFill>
                            <a:schemeClr val="tx1"/>
                          </a:solidFill>
                          <a:effectLst/>
                          <a:latin typeface="Arial" panose="020B0604020202020204" pitchFamily="34" charset="0"/>
                          <a:cs typeface="Arial" panose="020B0604020202020204" pitchFamily="34" charset="0"/>
                        </a:rPr>
                        <a:t>7</a:t>
                      </a:r>
                      <a:r>
                        <a:rPr lang="id-ID" sz="1800" b="1" i="0" u="none" strike="noStrike" dirty="0">
                          <a:solidFill>
                            <a:schemeClr val="tx1"/>
                          </a:solidFill>
                          <a:effectLst/>
                          <a:latin typeface="Arial" panose="020B0604020202020204" pitchFamily="34" charset="0"/>
                          <a:cs typeface="Arial" panose="020B0604020202020204" pitchFamily="34" charset="0"/>
                        </a:rPr>
                        <a:t>%</a:t>
                      </a:r>
                      <a:endParaRPr lang="en-US" sz="1800" b="1" i="0" u="none" strike="noStrike" dirty="0">
                        <a:solidFill>
                          <a:schemeClr val="tx1"/>
                        </a:solidFill>
                        <a:effectLst/>
                        <a:latin typeface="Arial" panose="020B0604020202020204" pitchFamily="34" charset="0"/>
                        <a:cs typeface="Arial" panose="020B0604020202020204" pitchFamily="34" charset="0"/>
                      </a:endParaRPr>
                    </a:p>
                  </a:txBody>
                  <a:tcPr marL="108478" marR="108478" marT="54239" marB="542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1331890"/>
                  </a:ext>
                </a:extLst>
              </a:tr>
              <a:tr h="740650">
                <a:tc>
                  <a:txBody>
                    <a:bodyPr/>
                    <a:lstStyle/>
                    <a:p>
                      <a:pPr algn="l" fontAlgn="t"/>
                      <a:r>
                        <a:rPr lang="en-US" sz="1800" b="0" i="0" u="none" strike="noStrike" dirty="0" err="1">
                          <a:solidFill>
                            <a:srgbClr val="000000"/>
                          </a:solidFill>
                          <a:effectLst/>
                          <a:latin typeface="Arial" panose="020B0604020202020204" pitchFamily="34" charset="0"/>
                          <a:cs typeface="Arial" panose="020B0604020202020204" pitchFamily="34" charset="0"/>
                        </a:rPr>
                        <a:t>Jumlah</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kebutuhan</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tenaga</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ahli</a:t>
                      </a:r>
                      <a:r>
                        <a:rPr lang="en-US" sz="1800" b="0" i="0" u="none" strike="noStrike" dirty="0">
                          <a:solidFill>
                            <a:srgbClr val="000000"/>
                          </a:solidFill>
                          <a:effectLst/>
                          <a:latin typeface="Arial" panose="020B0604020202020204" pitchFamily="34" charset="0"/>
                          <a:cs typeface="Arial" panose="020B0604020202020204" pitchFamily="34" charset="0"/>
                        </a:rPr>
                        <a:t> di wilayah </a:t>
                      </a:r>
                      <a:r>
                        <a:rPr lang="en-US" sz="1800" b="0" i="0" u="none" strike="noStrike" dirty="0" err="1">
                          <a:solidFill>
                            <a:srgbClr val="000000"/>
                          </a:solidFill>
                          <a:effectLst/>
                          <a:latin typeface="Arial" panose="020B0604020202020204" pitchFamily="34" charset="0"/>
                          <a:cs typeface="Arial" panose="020B0604020202020204" pitchFamily="34" charset="0"/>
                        </a:rPr>
                        <a:t>provinsi</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040" marR="9040" marT="90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1800" b="1" i="0" u="none" strike="noStrike" dirty="0">
                          <a:solidFill>
                            <a:schemeClr val="tx1"/>
                          </a:solidFill>
                          <a:effectLst/>
                          <a:latin typeface="Arial" panose="020B0604020202020204" pitchFamily="34" charset="0"/>
                          <a:cs typeface="Arial" panose="020B0604020202020204" pitchFamily="34" charset="0"/>
                        </a:rPr>
                        <a:t>14.175</a:t>
                      </a:r>
                    </a:p>
                  </a:txBody>
                  <a:tcPr marL="9040" marR="9040" marT="90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Arial" panose="020B0604020202020204" pitchFamily="34" charset="0"/>
                          <a:cs typeface="Arial" panose="020B0604020202020204" pitchFamily="34" charset="0"/>
                        </a:rPr>
                        <a:t>Orang </a:t>
                      </a:r>
                      <a:r>
                        <a:rPr lang="en-US" sz="1800" b="1" i="0" u="none" strike="noStrike" dirty="0" err="1">
                          <a:solidFill>
                            <a:srgbClr val="000000"/>
                          </a:solidFill>
                          <a:effectLst/>
                          <a:latin typeface="Arial" panose="020B0604020202020204" pitchFamily="34" charset="0"/>
                          <a:cs typeface="Arial" panose="020B0604020202020204" pitchFamily="34" charset="0"/>
                        </a:rPr>
                        <a:t>Bersertifikat</a:t>
                      </a:r>
                      <a:endParaRPr lang="en-US" sz="1800" b="1" i="0" u="none" strike="noStrike" dirty="0">
                        <a:solidFill>
                          <a:srgbClr val="000000"/>
                        </a:solidFill>
                        <a:effectLst/>
                        <a:latin typeface="Arial" panose="020B0604020202020204" pitchFamily="34" charset="0"/>
                        <a:cs typeface="Arial" panose="020B0604020202020204" pitchFamily="34" charset="0"/>
                      </a:endParaRPr>
                    </a:p>
                    <a:p>
                      <a:pPr algn="ctr" fontAlgn="t"/>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040" marR="9040" marT="90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0779571"/>
                  </a:ext>
                </a:extLst>
              </a:tr>
            </a:tbl>
          </a:graphicData>
        </a:graphic>
      </p:graphicFrame>
      <p:sp>
        <p:nvSpPr>
          <p:cNvPr id="16" name="object 5">
            <a:extLst>
              <a:ext uri="{FF2B5EF4-FFF2-40B4-BE49-F238E27FC236}">
                <a16:creationId xmlns:a16="http://schemas.microsoft.com/office/drawing/2014/main" id="{0907BBAE-D4AF-4B8C-AE6F-6C5DE5ED6E1F}"/>
              </a:ext>
            </a:extLst>
          </p:cNvPr>
          <p:cNvSpPr txBox="1">
            <a:spLocks/>
          </p:cNvSpPr>
          <p:nvPr/>
        </p:nvSpPr>
        <p:spPr>
          <a:xfrm>
            <a:off x="755080" y="4841465"/>
            <a:ext cx="12090062" cy="247931"/>
          </a:xfrm>
          <a:prstGeom prst="rect">
            <a:avLst/>
          </a:prstGeom>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6933" marR="0" lvl="0" indent="0" algn="l" defTabSz="1219140" rtl="0" eaLnBrk="1" fontAlgn="base" latinLnBrk="0" hangingPunct="1">
              <a:lnSpc>
                <a:spcPct val="100000"/>
              </a:lnSpc>
              <a:spcBef>
                <a:spcPts val="133"/>
              </a:spcBef>
              <a:spcAft>
                <a:spcPct val="0"/>
              </a:spcAft>
              <a:buClrTx/>
              <a:buSzTx/>
              <a:buFontTx/>
              <a:buNone/>
              <a:tabLst/>
              <a:defRPr/>
            </a:pPr>
            <a:r>
              <a:rPr kumimoji="0" lang="en-US"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 Adapun </a:t>
            </a:r>
            <a:r>
              <a:rPr kumimoji="0" lang="en-US" altLang="en-US" sz="1500" b="1" i="0" u="none" strike="noStrike" kern="1200" cap="none" spc="0" normalizeH="0" baseline="0" noProof="0" dirty="0" err="1">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Rasio</a:t>
            </a:r>
            <a:r>
              <a:rPr kumimoji="0" lang="en-US"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 </a:t>
            </a:r>
            <a:r>
              <a:rPr kumimoji="0" lang="en-US" altLang="en-US" sz="1500" b="1" i="0" u="none" strike="noStrike" kern="1200" cap="none" spc="0" normalizeH="0" baseline="0" noProof="0" dirty="0" err="1">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tenaga</a:t>
            </a:r>
            <a:r>
              <a:rPr kumimoji="0" lang="en-US"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 </a:t>
            </a:r>
            <a:r>
              <a:rPr kumimoji="0" lang="en-US" altLang="en-US" sz="1500" b="1" i="0" u="none" strike="noStrike" kern="1200" cap="none" spc="0" normalizeH="0" baseline="0" noProof="0" dirty="0" err="1">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kerja</a:t>
            </a:r>
            <a:r>
              <a:rPr kumimoji="0" lang="en-US"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 </a:t>
            </a:r>
            <a:r>
              <a:rPr kumimoji="0" lang="en-US" altLang="en-US" sz="1500" b="1" i="0" u="none" strike="noStrike" kern="1200" cap="none" spc="0" normalizeH="0" baseline="0" noProof="0" dirty="0" err="1">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konstruksi</a:t>
            </a:r>
            <a:r>
              <a:rPr kumimoji="0" lang="en-US"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 </a:t>
            </a:r>
            <a:r>
              <a:rPr kumimoji="0" lang="en-US" altLang="en-US" sz="1500" b="1" i="0" u="none" strike="noStrike" kern="1200" cap="none" spc="0" normalizeH="0" baseline="0" noProof="0" dirty="0" err="1">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didukung</a:t>
            </a:r>
            <a:r>
              <a:rPr kumimoji="0" lang="en-US"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 </a:t>
            </a:r>
            <a:r>
              <a:rPr kumimoji="0" lang="en-US" altLang="en-US" sz="1500" b="1" i="0" u="none" strike="noStrike" kern="1200" cap="none" spc="0" normalizeH="0" baseline="0" noProof="0" dirty="0" err="1">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dengan</a:t>
            </a:r>
            <a:r>
              <a:rPr kumimoji="0" lang="en-US" altLang="en-US" sz="1500" b="1" i="0" u="none" strike="noStrike" kern="1200" cap="none" spc="0" normalizeH="0" baseline="0" noProof="0" dirty="0">
                <a:ln>
                  <a:noFill/>
                </a:ln>
                <a:solidFill>
                  <a:srgbClr val="262626"/>
                </a:solidFill>
                <a:effectLst/>
                <a:uLnTx/>
                <a:uFillTx/>
                <a:latin typeface="Arial" panose="020B0604020202020204" pitchFamily="34" charset="0"/>
                <a:ea typeface="Cambria" panose="02040503050406030204" pitchFamily="18" charset="0"/>
                <a:cs typeface="Arial" panose="020B0604020202020204" pitchFamily="34" charset="0"/>
                <a:sym typeface="Open Sans Semibold"/>
              </a:rPr>
              <a:t> 14 Data IKK </a:t>
            </a:r>
            <a:endParaRPr kumimoji="0" lang="en-US" sz="1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57B64D89-11AE-442D-B8DE-D549E4F2474E}"/>
              </a:ext>
            </a:extLst>
          </p:cNvPr>
          <p:cNvCxnSpPr>
            <a:cxnSpLocks/>
          </p:cNvCxnSpPr>
          <p:nvPr/>
        </p:nvCxnSpPr>
        <p:spPr>
          <a:xfrm>
            <a:off x="5273392" y="3523567"/>
            <a:ext cx="2906332"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40010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EB5C5C-26BA-FFA7-C58D-95B61EA729A1}"/>
              </a:ext>
            </a:extLst>
          </p:cNvPr>
          <p:cNvGrpSpPr/>
          <p:nvPr/>
        </p:nvGrpSpPr>
        <p:grpSpPr>
          <a:xfrm>
            <a:off x="900" y="0"/>
            <a:ext cx="12191100" cy="6857997"/>
            <a:chOff x="0" y="0"/>
            <a:chExt cx="12191100" cy="6857997"/>
          </a:xfrm>
        </p:grpSpPr>
        <p:grpSp>
          <p:nvGrpSpPr>
            <p:cNvPr id="11" name="object 2">
              <a:extLst>
                <a:ext uri="{FF2B5EF4-FFF2-40B4-BE49-F238E27FC236}">
                  <a16:creationId xmlns:a16="http://schemas.microsoft.com/office/drawing/2014/main" id="{2EC7B2D3-A9D2-4329-FA07-3C1BA0BA5EBC}"/>
                </a:ext>
              </a:extLst>
            </p:cNvPr>
            <p:cNvGrpSpPr>
              <a:grpSpLocks/>
            </p:cNvGrpSpPr>
            <p:nvPr/>
          </p:nvGrpSpPr>
          <p:grpSpPr bwMode="auto">
            <a:xfrm>
              <a:off x="0" y="0"/>
              <a:ext cx="12191100" cy="6857997"/>
              <a:chOff x="3991355" y="0"/>
              <a:chExt cx="5152644" cy="5143498"/>
            </a:xfrm>
          </p:grpSpPr>
          <p:sp>
            <p:nvSpPr>
              <p:cNvPr id="19" name="object 3">
                <a:extLst>
                  <a:ext uri="{FF2B5EF4-FFF2-40B4-BE49-F238E27FC236}">
                    <a16:creationId xmlns:a16="http://schemas.microsoft.com/office/drawing/2014/main" id="{08D109DA-5546-9D05-0192-9B163A95CFA1}"/>
                  </a:ext>
                </a:extLst>
              </p:cNvPr>
              <p:cNvSpPr>
                <a:spLocks noChangeArrowheads="1"/>
              </p:cNvSpPr>
              <p:nvPr/>
            </p:nvSpPr>
            <p:spPr bwMode="auto">
              <a:xfrm>
                <a:off x="3991355" y="0"/>
                <a:ext cx="5152644" cy="514349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4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object 4">
                <a:extLst>
                  <a:ext uri="{FF2B5EF4-FFF2-40B4-BE49-F238E27FC236}">
                    <a16:creationId xmlns:a16="http://schemas.microsoft.com/office/drawing/2014/main" id="{1F5C781C-0DBE-CEB4-C402-540A87D11487}"/>
                  </a:ext>
                </a:extLst>
              </p:cNvPr>
              <p:cNvSpPr>
                <a:spLocks/>
              </p:cNvSpPr>
              <p:nvPr/>
            </p:nvSpPr>
            <p:spPr bwMode="auto">
              <a:xfrm>
                <a:off x="4104131" y="144779"/>
                <a:ext cx="4963795" cy="4829810"/>
              </a:xfrm>
              <a:custGeom>
                <a:avLst/>
                <a:gdLst>
                  <a:gd name="T0" fmla="*/ 4963668 w 4963795"/>
                  <a:gd name="T1" fmla="*/ 0 h 4829810"/>
                  <a:gd name="T2" fmla="*/ 0 w 4963795"/>
                  <a:gd name="T3" fmla="*/ 0 h 4829810"/>
                  <a:gd name="T4" fmla="*/ 0 w 4963795"/>
                  <a:gd name="T5" fmla="*/ 4829556 h 4829810"/>
                  <a:gd name="T6" fmla="*/ 4963668 w 4963795"/>
                  <a:gd name="T7" fmla="*/ 4829556 h 4829810"/>
                  <a:gd name="T8" fmla="*/ 4963668 w 4963795"/>
                  <a:gd name="T9" fmla="*/ 0 h 4829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63795" h="4829810">
                    <a:moveTo>
                      <a:pt x="4963668" y="0"/>
                    </a:moveTo>
                    <a:lnTo>
                      <a:pt x="0" y="0"/>
                    </a:lnTo>
                    <a:lnTo>
                      <a:pt x="0" y="4829556"/>
                    </a:lnTo>
                    <a:lnTo>
                      <a:pt x="4963668" y="4829556"/>
                    </a:lnTo>
                    <a:lnTo>
                      <a:pt x="4963668" y="0"/>
                    </a:lnTo>
                    <a:close/>
                  </a:path>
                </a:pathLst>
              </a:custGeom>
              <a:solidFill>
                <a:srgbClr val="FFFFF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object 9">
              <a:extLst>
                <a:ext uri="{FF2B5EF4-FFF2-40B4-BE49-F238E27FC236}">
                  <a16:creationId xmlns:a16="http://schemas.microsoft.com/office/drawing/2014/main" id="{11061665-2BA5-9D6E-CD9F-9BE78A3C0A80}"/>
                </a:ext>
              </a:extLst>
            </p:cNvPr>
            <p:cNvSpPr>
              <a:spLocks/>
            </p:cNvSpPr>
            <p:nvPr/>
          </p:nvSpPr>
          <p:spPr bwMode="auto">
            <a:xfrm>
              <a:off x="266827" y="6389369"/>
              <a:ext cx="1341967" cy="243416"/>
            </a:xfrm>
            <a:custGeom>
              <a:avLst/>
              <a:gdLst>
                <a:gd name="T0" fmla="*/ 1008382 w 1005840"/>
                <a:gd name="T1" fmla="*/ 0 h 182879"/>
                <a:gd name="T2" fmla="*/ 0 w 1005840"/>
                <a:gd name="T3" fmla="*/ 0 h 182879"/>
                <a:gd name="T4" fmla="*/ 0 w 1005840"/>
                <a:gd name="T5" fmla="*/ 181615 h 182879"/>
                <a:gd name="T6" fmla="*/ 1008382 w 1005840"/>
                <a:gd name="T7" fmla="*/ 181615 h 182879"/>
                <a:gd name="T8" fmla="*/ 1008382 w 1005840"/>
                <a:gd name="T9" fmla="*/ 0 h 1828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40" h="182879">
                  <a:moveTo>
                    <a:pt x="1005840" y="0"/>
                  </a:moveTo>
                  <a:lnTo>
                    <a:pt x="0" y="0"/>
                  </a:lnTo>
                  <a:lnTo>
                    <a:pt x="0" y="182879"/>
                  </a:lnTo>
                  <a:lnTo>
                    <a:pt x="1005840" y="182879"/>
                  </a:lnTo>
                  <a:lnTo>
                    <a:pt x="100584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0">
              <a:extLst>
                <a:ext uri="{FF2B5EF4-FFF2-40B4-BE49-F238E27FC236}">
                  <a16:creationId xmlns:a16="http://schemas.microsoft.com/office/drawing/2014/main" id="{F4256CAD-FC07-83D4-FB2F-DAE83AEF61A6}"/>
                </a:ext>
              </a:extLst>
            </p:cNvPr>
            <p:cNvSpPr>
              <a:spLocks/>
            </p:cNvSpPr>
            <p:nvPr/>
          </p:nvSpPr>
          <p:spPr bwMode="auto">
            <a:xfrm>
              <a:off x="1875621" y="6389369"/>
              <a:ext cx="1341967" cy="243416"/>
            </a:xfrm>
            <a:custGeom>
              <a:avLst/>
              <a:gdLst>
                <a:gd name="T0" fmla="*/ 1008386 w 1005839"/>
                <a:gd name="T1" fmla="*/ 0 h 182879"/>
                <a:gd name="T2" fmla="*/ 0 w 1005839"/>
                <a:gd name="T3" fmla="*/ 0 h 182879"/>
                <a:gd name="T4" fmla="*/ 0 w 1005839"/>
                <a:gd name="T5" fmla="*/ 181615 h 182879"/>
                <a:gd name="T6" fmla="*/ 1008386 w 1005839"/>
                <a:gd name="T7" fmla="*/ 181615 h 182879"/>
                <a:gd name="T8" fmla="*/ 1008386 w 1005839"/>
                <a:gd name="T9" fmla="*/ 0 h 1828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39" h="182879">
                  <a:moveTo>
                    <a:pt x="1005840" y="0"/>
                  </a:moveTo>
                  <a:lnTo>
                    <a:pt x="0" y="0"/>
                  </a:lnTo>
                  <a:lnTo>
                    <a:pt x="0" y="182879"/>
                  </a:lnTo>
                  <a:lnTo>
                    <a:pt x="1005840" y="182879"/>
                  </a:lnTo>
                  <a:lnTo>
                    <a:pt x="10058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1">
              <a:extLst>
                <a:ext uri="{FF2B5EF4-FFF2-40B4-BE49-F238E27FC236}">
                  <a16:creationId xmlns:a16="http://schemas.microsoft.com/office/drawing/2014/main" id="{3511D892-F0DC-32F9-E541-C62CE736DF7C}"/>
                </a:ext>
              </a:extLst>
            </p:cNvPr>
            <p:cNvSpPr>
              <a:spLocks/>
            </p:cNvSpPr>
            <p:nvPr/>
          </p:nvSpPr>
          <p:spPr bwMode="auto">
            <a:xfrm>
              <a:off x="3484415" y="6380267"/>
              <a:ext cx="1341967" cy="243416"/>
            </a:xfrm>
            <a:custGeom>
              <a:avLst/>
              <a:gdLst>
                <a:gd name="T0" fmla="*/ 1008385 w 1005839"/>
                <a:gd name="T1" fmla="*/ 0 h 182879"/>
                <a:gd name="T2" fmla="*/ 0 w 1005839"/>
                <a:gd name="T3" fmla="*/ 0 h 182879"/>
                <a:gd name="T4" fmla="*/ 0 w 1005839"/>
                <a:gd name="T5" fmla="*/ 181615 h 182879"/>
                <a:gd name="T6" fmla="*/ 1008385 w 1005839"/>
                <a:gd name="T7" fmla="*/ 181615 h 182879"/>
                <a:gd name="T8" fmla="*/ 1008385 w 1005839"/>
                <a:gd name="T9" fmla="*/ 0 h 1828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39" h="182879">
                  <a:moveTo>
                    <a:pt x="1005839" y="0"/>
                  </a:moveTo>
                  <a:lnTo>
                    <a:pt x="0" y="0"/>
                  </a:lnTo>
                  <a:lnTo>
                    <a:pt x="0" y="182879"/>
                  </a:lnTo>
                  <a:lnTo>
                    <a:pt x="1005839" y="182879"/>
                  </a:lnTo>
                  <a:lnTo>
                    <a:pt x="1005839" y="0"/>
                  </a:lnTo>
                  <a:close/>
                </a:path>
              </a:pathLst>
            </a:custGeom>
            <a:solidFill>
              <a:srgbClr val="00435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ID"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28E0D1C1-DA59-20C3-3590-2780499D3A65}"/>
              </a:ext>
            </a:extLst>
          </p:cNvPr>
          <p:cNvPicPr>
            <a:picLocks noChangeAspect="1"/>
          </p:cNvPicPr>
          <p:nvPr/>
        </p:nvPicPr>
        <p:blipFill>
          <a:blip r:embed="rId3"/>
          <a:stretch>
            <a:fillRect/>
          </a:stretch>
        </p:blipFill>
        <p:spPr>
          <a:xfrm>
            <a:off x="696050" y="1306156"/>
            <a:ext cx="10467172" cy="4728189"/>
          </a:xfrm>
          <a:prstGeom prst="rect">
            <a:avLst/>
          </a:prstGeom>
        </p:spPr>
      </p:pic>
      <p:sp>
        <p:nvSpPr>
          <p:cNvPr id="21" name="object 5">
            <a:extLst>
              <a:ext uri="{FF2B5EF4-FFF2-40B4-BE49-F238E27FC236}">
                <a16:creationId xmlns:a16="http://schemas.microsoft.com/office/drawing/2014/main" id="{0CC87549-A4F1-994D-AED6-4EBC4CF293EF}"/>
              </a:ext>
            </a:extLst>
          </p:cNvPr>
          <p:cNvSpPr txBox="1">
            <a:spLocks/>
          </p:cNvSpPr>
          <p:nvPr/>
        </p:nvSpPr>
        <p:spPr>
          <a:xfrm>
            <a:off x="844474" y="494827"/>
            <a:ext cx="10795719" cy="509541"/>
          </a:xfrm>
          <a:prstGeom prst="rect">
            <a:avLst/>
          </a:prstGeom>
        </p:spPr>
        <p:txBody>
          <a:bodyPr wrap="square" lIns="0" tIns="16933" rIns="0" bIns="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6933" marR="0" lvl="0" indent="0" defTabSz="1219140" rtl="0" eaLnBrk="1" fontAlgn="base" latinLnBrk="0" hangingPunct="1">
              <a:lnSpc>
                <a:spcPct val="100000"/>
              </a:lnSpc>
              <a:spcBef>
                <a:spcPts val="133"/>
              </a:spcBef>
              <a:spcAft>
                <a:spcPct val="0"/>
              </a:spcAft>
              <a:buClrTx/>
              <a:buSzTx/>
              <a:buFontTx/>
              <a:buNone/>
              <a:tabLst/>
              <a:defRPr/>
            </a:pPr>
            <a:r>
              <a:rPr lang="en-US" sz="3200" b="1" dirty="0">
                <a:solidFill>
                  <a:srgbClr val="002060"/>
                </a:solidFill>
                <a:latin typeface="Tahoma"/>
                <a:cs typeface="Tahoma"/>
                <a:sym typeface="Open Sans Semibold"/>
              </a:rPr>
              <a:t>REALISASI KINERJA 2019-2023</a:t>
            </a:r>
            <a:endParaRPr kumimoji="0" lang="en-US" sz="3200" b="1" i="0" u="none" strike="noStrike" kern="1200" cap="none" spc="0" normalizeH="0" baseline="0" noProof="0" dirty="0">
              <a:ln>
                <a:noFill/>
              </a:ln>
              <a:solidFill>
                <a:srgbClr val="002060"/>
              </a:solidFill>
              <a:effectLst/>
              <a:uLnTx/>
              <a:uFillTx/>
              <a:latin typeface="Tahoma"/>
              <a:ea typeface="+mj-ea"/>
              <a:cs typeface="Tahoma"/>
            </a:endParaRPr>
          </a:p>
        </p:txBody>
      </p:sp>
    </p:spTree>
    <p:extLst>
      <p:ext uri="{BB962C8B-B14F-4D97-AF65-F5344CB8AC3E}">
        <p14:creationId xmlns:p14="http://schemas.microsoft.com/office/powerpoint/2010/main" val="3830796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C12E-B6D2-51A5-2356-AB284F915092}"/>
              </a:ext>
            </a:extLst>
          </p:cNvPr>
          <p:cNvSpPr>
            <a:spLocks noGrp="1"/>
          </p:cNvSpPr>
          <p:nvPr>
            <p:ph type="ctrTitle"/>
          </p:nvPr>
        </p:nvSpPr>
        <p:spPr/>
        <p:txBody>
          <a:bodyPr/>
          <a:lstStyle/>
          <a:p>
            <a:endParaRPr lang="en-ID"/>
          </a:p>
        </p:txBody>
      </p:sp>
      <p:sp>
        <p:nvSpPr>
          <p:cNvPr id="3" name="Subtitle 2">
            <a:extLst>
              <a:ext uri="{FF2B5EF4-FFF2-40B4-BE49-F238E27FC236}">
                <a16:creationId xmlns:a16="http://schemas.microsoft.com/office/drawing/2014/main" id="{E59050E0-8C26-ADC3-518F-BB86AAA33C1D}"/>
              </a:ext>
            </a:extLst>
          </p:cNvPr>
          <p:cNvSpPr>
            <a:spLocks noGrp="1"/>
          </p:cNvSpPr>
          <p:nvPr>
            <p:ph type="subTitle" idx="1"/>
          </p:nvPr>
        </p:nvSpPr>
        <p:spPr/>
        <p:txBody>
          <a:bodyPr/>
          <a:lstStyle/>
          <a:p>
            <a:endParaRPr lang="en-ID"/>
          </a:p>
        </p:txBody>
      </p:sp>
      <p:grpSp>
        <p:nvGrpSpPr>
          <p:cNvPr id="4" name="object 2">
            <a:extLst>
              <a:ext uri="{FF2B5EF4-FFF2-40B4-BE49-F238E27FC236}">
                <a16:creationId xmlns:a16="http://schemas.microsoft.com/office/drawing/2014/main" id="{943C8C34-F204-BFE1-930A-0001A496CDA8}"/>
              </a:ext>
            </a:extLst>
          </p:cNvPr>
          <p:cNvGrpSpPr/>
          <p:nvPr/>
        </p:nvGrpSpPr>
        <p:grpSpPr>
          <a:xfrm>
            <a:off x="-1612" y="-184409"/>
            <a:ext cx="12191366" cy="7042409"/>
            <a:chOff x="5950839" y="0"/>
            <a:chExt cx="3193160" cy="5140963"/>
          </a:xfrm>
          <a:blipFill>
            <a:blip r:embed="rId2" cstate="print"/>
            <a:stretch>
              <a:fillRect/>
            </a:stretch>
          </a:blipFill>
        </p:grpSpPr>
        <p:sp>
          <p:nvSpPr>
            <p:cNvPr id="5" name="object 3">
              <a:extLst>
                <a:ext uri="{FF2B5EF4-FFF2-40B4-BE49-F238E27FC236}">
                  <a16:creationId xmlns:a16="http://schemas.microsoft.com/office/drawing/2014/main" id="{5CF8DA5D-707D-E73A-9FCB-872F11B8D4F4}"/>
                </a:ext>
              </a:extLst>
            </p:cNvPr>
            <p:cNvSpPr/>
            <p:nvPr/>
          </p:nvSpPr>
          <p:spPr>
            <a:xfrm>
              <a:off x="5950839" y="0"/>
              <a:ext cx="3193160" cy="5140960"/>
            </a:xfrm>
            <a:prstGeom prst="rect">
              <a:avLst/>
            </a:prstGeom>
            <a:grpFill/>
          </p:spPr>
          <p:txBody>
            <a:bodyPr wrap="square" lIns="0" tIns="0" rIns="0" bIns="0" rtlCol="0"/>
            <a:lstStyle/>
            <a:p>
              <a:endParaRPr sz="2400"/>
            </a:p>
          </p:txBody>
        </p:sp>
        <p:sp>
          <p:nvSpPr>
            <p:cNvPr id="6" name="object 4">
              <a:extLst>
                <a:ext uri="{FF2B5EF4-FFF2-40B4-BE49-F238E27FC236}">
                  <a16:creationId xmlns:a16="http://schemas.microsoft.com/office/drawing/2014/main" id="{75FD5721-B264-0B81-EEDD-773974ACE5C0}"/>
                </a:ext>
              </a:extLst>
            </p:cNvPr>
            <p:cNvSpPr/>
            <p:nvPr/>
          </p:nvSpPr>
          <p:spPr>
            <a:xfrm>
              <a:off x="5950839" y="0"/>
              <a:ext cx="2982849" cy="5140963"/>
            </a:xfrm>
            <a:prstGeom prst="rect">
              <a:avLst/>
            </a:prstGeom>
            <a:grpFill/>
          </p:spPr>
          <p:txBody>
            <a:bodyPr wrap="square" lIns="0" tIns="0" rIns="0" bIns="0" rtlCol="0"/>
            <a:lstStyle/>
            <a:p>
              <a:endParaRPr sz="2400"/>
            </a:p>
          </p:txBody>
        </p:sp>
      </p:grpSp>
      <p:sp>
        <p:nvSpPr>
          <p:cNvPr id="12" name="TextBox 11">
            <a:extLst>
              <a:ext uri="{FF2B5EF4-FFF2-40B4-BE49-F238E27FC236}">
                <a16:creationId xmlns:a16="http://schemas.microsoft.com/office/drawing/2014/main" id="{D74A723F-1DD9-CB1F-9499-C91948A5D659}"/>
              </a:ext>
            </a:extLst>
          </p:cNvPr>
          <p:cNvSpPr txBox="1"/>
          <p:nvPr/>
        </p:nvSpPr>
        <p:spPr>
          <a:xfrm>
            <a:off x="176766" y="29728"/>
            <a:ext cx="7924800" cy="390684"/>
          </a:xfrm>
          <a:prstGeom prst="rect">
            <a:avLst/>
          </a:prstGeom>
          <a:noFill/>
        </p:spPr>
        <p:txBody>
          <a:bodyPr wrap="square">
            <a:spAutoFit/>
          </a:bodyPr>
          <a:lstStyle/>
          <a:p>
            <a:pPr marL="900430" indent="-900430" algn="just">
              <a:lnSpc>
                <a:spcPct val="115000"/>
              </a:lnSpc>
              <a:spcAft>
                <a:spcPts val="1000"/>
              </a:spcAft>
              <a:tabLst>
                <a:tab pos="900430" algn="l"/>
              </a:tabLst>
            </a:pPr>
            <a:r>
              <a:rPr lang="id-ID" sz="1800" b="1" dirty="0">
                <a:effectLst/>
                <a:latin typeface="Times New Roman" panose="02020603050405020304" pitchFamily="18" charset="0"/>
                <a:ea typeface="Times New Roman" panose="02020603050405020304" pitchFamily="18" charset="0"/>
                <a:cs typeface="Times New Roman" panose="02020603050405020304" pitchFamily="18" charset="0"/>
              </a:rPr>
              <a:t>Sasaran </a:t>
            </a:r>
            <a:r>
              <a:rPr lang="en-US" b="1" dirty="0">
                <a:latin typeface="Times New Roman" panose="02020603050405020304" pitchFamily="18" charset="0"/>
                <a:ea typeface="Times New Roman" panose="02020603050405020304" pitchFamily="18" charset="0"/>
                <a:cs typeface="Times New Roman" panose="02020603050405020304" pitchFamily="18" charset="0"/>
              </a:rPr>
              <a:t>7</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id-ID" sz="1800" b="1" dirty="0">
                <a:effectLst/>
                <a:latin typeface="Times New Roman" panose="02020603050405020304" pitchFamily="18" charset="0"/>
                <a:ea typeface="Times New Roman" panose="02020603050405020304" pitchFamily="18" charset="0"/>
                <a:cs typeface="Times New Roman" panose="02020603050405020304" pitchFamily="18" charset="0"/>
              </a:rPr>
              <a:t>Meningkatnya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Daya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Saing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Tenaga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Kerja</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Jasa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Konstruksi</a:t>
            </a:r>
            <a:endParaRPr lang="en-ID"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1AFCB32-6290-8D19-1F48-EE81F0C3BA14}"/>
              </a:ext>
            </a:extLst>
          </p:cNvPr>
          <p:cNvSpPr txBox="1"/>
          <p:nvPr/>
        </p:nvSpPr>
        <p:spPr>
          <a:xfrm>
            <a:off x="2120134" y="2567407"/>
            <a:ext cx="7983381" cy="324384"/>
          </a:xfrm>
          <a:prstGeom prst="rect">
            <a:avLst/>
          </a:prstGeom>
          <a:noFill/>
        </p:spPr>
        <p:txBody>
          <a:bodyPr wrap="square">
            <a:spAutoFit/>
          </a:bodyPr>
          <a:lstStyle/>
          <a:p>
            <a:pPr algn="ctr">
              <a:lnSpc>
                <a:spcPct val="115000"/>
              </a:lnSpc>
              <a:spcAft>
                <a:spcPts val="600"/>
              </a:spcAft>
            </a:pPr>
            <a:r>
              <a:rPr lang="id-ID" sz="1400" b="1" dirty="0">
                <a:effectLst/>
                <a:latin typeface="Times New Roman" panose="02020603050405020304" pitchFamily="18" charset="0"/>
                <a:ea typeface="Times New Roman" panose="02020603050405020304" pitchFamily="18" charset="0"/>
                <a:cs typeface="Times New Roman" panose="02020603050405020304" pitchFamily="18" charset="0"/>
              </a:rPr>
              <a:t>Realisasi Kinerja dari Tahun 20</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21</a:t>
            </a:r>
            <a:r>
              <a:rPr lang="id-ID" sz="1400" b="1" dirty="0">
                <a:effectLst/>
                <a:latin typeface="Times New Roman" panose="02020603050405020304" pitchFamily="18" charset="0"/>
                <a:ea typeface="Times New Roman" panose="02020603050405020304" pitchFamily="18" charset="0"/>
                <a:cs typeface="Times New Roman" panose="02020603050405020304" pitchFamily="18" charset="0"/>
              </a:rPr>
              <a:t> s/d 20</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ID"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60A13E5-6714-9252-113E-51113C502A45}"/>
              </a:ext>
            </a:extLst>
          </p:cNvPr>
          <p:cNvSpPr txBox="1"/>
          <p:nvPr/>
        </p:nvSpPr>
        <p:spPr>
          <a:xfrm>
            <a:off x="2104316" y="4660381"/>
            <a:ext cx="7983381" cy="324384"/>
          </a:xfrm>
          <a:prstGeom prst="rect">
            <a:avLst/>
          </a:prstGeom>
          <a:noFill/>
        </p:spPr>
        <p:txBody>
          <a:bodyPr wrap="square">
            <a:spAutoFit/>
          </a:bodyPr>
          <a:lstStyle/>
          <a:p>
            <a:pPr algn="ctr">
              <a:lnSpc>
                <a:spcPct val="115000"/>
              </a:lnSpc>
              <a:spcAft>
                <a:spcPts val="600"/>
              </a:spcAft>
            </a:pPr>
            <a:r>
              <a:rPr lang="id-ID" sz="1400" b="1" dirty="0">
                <a:effectLst/>
                <a:latin typeface="Times New Roman" panose="02020603050405020304" pitchFamily="18" charset="0"/>
                <a:ea typeface="Times New Roman" panose="02020603050405020304" pitchFamily="18" charset="0"/>
                <a:cs typeface="Times New Roman" panose="02020603050405020304" pitchFamily="18" charset="0"/>
              </a:rPr>
              <a:t>Realisasi Kinerja 202</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ID"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E711628-258A-B199-CB02-477897053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404" y="122478"/>
            <a:ext cx="369674" cy="468378"/>
          </a:xfrm>
          <a:prstGeom prst="rect">
            <a:avLst/>
          </a:prstGeom>
        </p:spPr>
      </p:pic>
      <p:sp>
        <p:nvSpPr>
          <p:cNvPr id="8" name="Rectangle 7">
            <a:extLst>
              <a:ext uri="{FF2B5EF4-FFF2-40B4-BE49-F238E27FC236}">
                <a16:creationId xmlns:a16="http://schemas.microsoft.com/office/drawing/2014/main" id="{C9FADDFC-7DB8-012E-2EF6-43C2D260F392}"/>
              </a:ext>
            </a:extLst>
          </p:cNvPr>
          <p:cNvSpPr/>
          <p:nvPr/>
        </p:nvSpPr>
        <p:spPr>
          <a:xfrm>
            <a:off x="9444704" y="143213"/>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graphicFrame>
        <p:nvGraphicFramePr>
          <p:cNvPr id="11" name="Table 10">
            <a:extLst>
              <a:ext uri="{FF2B5EF4-FFF2-40B4-BE49-F238E27FC236}">
                <a16:creationId xmlns:a16="http://schemas.microsoft.com/office/drawing/2014/main" id="{5F29E009-EFE1-807D-DB85-ECFEB4ED9F8D}"/>
              </a:ext>
            </a:extLst>
          </p:cNvPr>
          <p:cNvGraphicFramePr>
            <a:graphicFrameLocks noGrp="1"/>
          </p:cNvGraphicFramePr>
          <p:nvPr>
            <p:extLst>
              <p:ext uri="{D42A27DB-BD31-4B8C-83A1-F6EECF244321}">
                <p14:modId xmlns:p14="http://schemas.microsoft.com/office/powerpoint/2010/main" val="2614543063"/>
              </p:ext>
            </p:extLst>
          </p:nvPr>
        </p:nvGraphicFramePr>
        <p:xfrm>
          <a:off x="2072674" y="1063795"/>
          <a:ext cx="8015019" cy="1371487"/>
        </p:xfrm>
        <a:graphic>
          <a:graphicData uri="http://schemas.openxmlformats.org/drawingml/2006/table">
            <a:tbl>
              <a:tblPr firstRow="1" firstCol="1" bandRow="1">
                <a:tableStyleId>{21E4AEA4-8DFA-4A89-87EB-49C32662AFE0}</a:tableStyleId>
              </a:tblPr>
              <a:tblGrid>
                <a:gridCol w="816147">
                  <a:extLst>
                    <a:ext uri="{9D8B030D-6E8A-4147-A177-3AD203B41FA5}">
                      <a16:colId xmlns:a16="http://schemas.microsoft.com/office/drawing/2014/main" val="1204407451"/>
                    </a:ext>
                  </a:extLst>
                </a:gridCol>
                <a:gridCol w="2731774">
                  <a:extLst>
                    <a:ext uri="{9D8B030D-6E8A-4147-A177-3AD203B41FA5}">
                      <a16:colId xmlns:a16="http://schemas.microsoft.com/office/drawing/2014/main" val="4224266040"/>
                    </a:ext>
                  </a:extLst>
                </a:gridCol>
                <a:gridCol w="816147">
                  <a:extLst>
                    <a:ext uri="{9D8B030D-6E8A-4147-A177-3AD203B41FA5}">
                      <a16:colId xmlns:a16="http://schemas.microsoft.com/office/drawing/2014/main" val="1793455609"/>
                    </a:ext>
                  </a:extLst>
                </a:gridCol>
                <a:gridCol w="998657">
                  <a:extLst>
                    <a:ext uri="{9D8B030D-6E8A-4147-A177-3AD203B41FA5}">
                      <a16:colId xmlns:a16="http://schemas.microsoft.com/office/drawing/2014/main" val="2888553570"/>
                    </a:ext>
                  </a:extLst>
                </a:gridCol>
                <a:gridCol w="1326147">
                  <a:extLst>
                    <a:ext uri="{9D8B030D-6E8A-4147-A177-3AD203B41FA5}">
                      <a16:colId xmlns:a16="http://schemas.microsoft.com/office/drawing/2014/main" val="2093423466"/>
                    </a:ext>
                  </a:extLst>
                </a:gridCol>
                <a:gridCol w="1326147">
                  <a:extLst>
                    <a:ext uri="{9D8B030D-6E8A-4147-A177-3AD203B41FA5}">
                      <a16:colId xmlns:a16="http://schemas.microsoft.com/office/drawing/2014/main" val="1034467713"/>
                    </a:ext>
                  </a:extLst>
                </a:gridCol>
              </a:tblGrid>
              <a:tr h="249559">
                <a:tc rowSpan="2">
                  <a:txBody>
                    <a:bodyPr/>
                    <a:lstStyle/>
                    <a:p>
                      <a:pPr marL="0" marR="0" algn="ctr">
                        <a:lnSpc>
                          <a:spcPct val="115000"/>
                        </a:lnSpc>
                        <a:spcBef>
                          <a:spcPts val="0"/>
                        </a:spcBef>
                        <a:spcAft>
                          <a:spcPts val="0"/>
                        </a:spcAft>
                      </a:pPr>
                      <a:r>
                        <a:rPr lang="id-ID" sz="1300">
                          <a:effectLst/>
                        </a:rPr>
                        <a:t>No</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119789" marR="119789" marT="59894" marB="59894" anchor="ctr"/>
                </a:tc>
                <a:tc rowSpan="2">
                  <a:txBody>
                    <a:bodyPr/>
                    <a:lstStyle/>
                    <a:p>
                      <a:pPr marL="0" marR="0" algn="ctr">
                        <a:lnSpc>
                          <a:spcPct val="115000"/>
                        </a:lnSpc>
                        <a:spcBef>
                          <a:spcPts val="0"/>
                        </a:spcBef>
                        <a:spcAft>
                          <a:spcPts val="0"/>
                        </a:spcAft>
                      </a:pPr>
                      <a:r>
                        <a:rPr lang="id-ID" sz="1300">
                          <a:effectLst/>
                        </a:rPr>
                        <a:t>Indikator Kinerja</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119789" marR="119789" marT="59894" marB="59894" anchor="ctr"/>
                </a:tc>
                <a:tc rowSpan="2">
                  <a:txBody>
                    <a:bodyPr/>
                    <a:lstStyle/>
                    <a:p>
                      <a:pPr marL="0" marR="0" algn="ctr">
                        <a:lnSpc>
                          <a:spcPct val="115000"/>
                        </a:lnSpc>
                        <a:spcBef>
                          <a:spcPts val="0"/>
                        </a:spcBef>
                        <a:spcAft>
                          <a:spcPts val="0"/>
                        </a:spcAft>
                      </a:pPr>
                      <a:r>
                        <a:rPr lang="id-ID" sz="1300" dirty="0">
                          <a:effectLst/>
                        </a:rPr>
                        <a:t>Satuan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9789" marR="119789" marT="59894" marB="59894" anchor="ctr"/>
                </a:tc>
                <a:tc gridSpan="3">
                  <a:txBody>
                    <a:bodyPr/>
                    <a:lstStyle/>
                    <a:p>
                      <a:pPr marL="0" marR="0" algn="ctr">
                        <a:lnSpc>
                          <a:spcPct val="115000"/>
                        </a:lnSpc>
                        <a:spcBef>
                          <a:spcPts val="0"/>
                        </a:spcBef>
                        <a:spcAft>
                          <a:spcPts val="0"/>
                        </a:spcAft>
                      </a:pPr>
                      <a:r>
                        <a:rPr lang="id-ID" sz="1300">
                          <a:effectLst/>
                        </a:rPr>
                        <a:t>Tahun 20</a:t>
                      </a:r>
                      <a:r>
                        <a:rPr lang="en-US" sz="1300">
                          <a:effectLst/>
                        </a:rPr>
                        <a:t>23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119789" marR="119789" marT="59894" marB="59894"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432464"/>
                  </a:ext>
                </a:extLst>
              </a:tr>
              <a:tr h="32601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id-ID" sz="1300">
                          <a:effectLst/>
                        </a:rPr>
                        <a:t>Target</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a:effectLst/>
                        </a:rPr>
                        <a:t> Realisasi</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a:effectLst/>
                        </a:rPr>
                        <a:t>% Capaian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extLst>
                  <a:ext uri="{0D108BD9-81ED-4DB2-BD59-A6C34878D82A}">
                    <a16:rowId xmlns:a16="http://schemas.microsoft.com/office/drawing/2014/main" val="2109901518"/>
                  </a:ext>
                </a:extLst>
              </a:tr>
              <a:tr h="249559">
                <a:tc>
                  <a:txBody>
                    <a:bodyPr/>
                    <a:lstStyle/>
                    <a:p>
                      <a:pPr marL="0" marR="0" algn="ctr">
                        <a:lnSpc>
                          <a:spcPct val="115000"/>
                        </a:lnSpc>
                        <a:spcBef>
                          <a:spcPts val="0"/>
                        </a:spcBef>
                        <a:spcAft>
                          <a:spcPts val="0"/>
                        </a:spcAft>
                      </a:pPr>
                      <a:r>
                        <a:rPr lang="id-ID" sz="1000" b="0" dirty="0">
                          <a:solidFill>
                            <a:schemeClr val="tx1"/>
                          </a:solidFill>
                          <a:effectLst/>
                        </a:rPr>
                        <a:t>1</a:t>
                      </a:r>
                      <a:endParaRPr lang="en-US"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solidFill>
                      <a:srgbClr val="FCECE8"/>
                    </a:solidFill>
                  </a:tcPr>
                </a:tc>
                <a:tc>
                  <a:txBody>
                    <a:bodyPr/>
                    <a:lstStyle/>
                    <a:p>
                      <a:pPr marL="0" marR="0" algn="ctr">
                        <a:lnSpc>
                          <a:spcPct val="115000"/>
                        </a:lnSpc>
                        <a:spcBef>
                          <a:spcPts val="0"/>
                        </a:spcBef>
                        <a:spcAft>
                          <a:spcPts val="0"/>
                        </a:spcAft>
                      </a:pPr>
                      <a:r>
                        <a:rPr lang="id-ID" sz="1000" dirty="0">
                          <a:solidFill>
                            <a:schemeClr val="tx1"/>
                          </a:solidFill>
                          <a:effectLst/>
                        </a:rPr>
                        <a:t>2</a:t>
                      </a:r>
                      <a:endParaRPr lang="en-US"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000">
                          <a:effectLst/>
                        </a:rPr>
                        <a:t>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000">
                          <a:effectLst/>
                        </a:rPr>
                        <a:t>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000">
                          <a:effectLst/>
                        </a:rPr>
                        <a:t>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000">
                          <a:effectLst/>
                        </a:rPr>
                        <a:t>6=5/4*100</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extLst>
                  <a:ext uri="{0D108BD9-81ED-4DB2-BD59-A6C34878D82A}">
                    <a16:rowId xmlns:a16="http://schemas.microsoft.com/office/drawing/2014/main" val="3935779760"/>
                  </a:ext>
                </a:extLst>
              </a:tr>
              <a:tr h="461685">
                <a:tc>
                  <a:txBody>
                    <a:bodyPr/>
                    <a:lstStyle/>
                    <a:p>
                      <a:pPr marL="0" marR="0" algn="ctr">
                        <a:lnSpc>
                          <a:spcPct val="115000"/>
                        </a:lnSpc>
                        <a:spcBef>
                          <a:spcPts val="0"/>
                        </a:spcBef>
                        <a:spcAft>
                          <a:spcPts val="0"/>
                        </a:spcAft>
                      </a:pPr>
                      <a:r>
                        <a:rPr lang="id-ID" sz="1300" dirty="0">
                          <a:effectLst/>
                        </a:rPr>
                        <a:t>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nSpc>
                          <a:spcPct val="115000"/>
                        </a:lnSpc>
                        <a:spcBef>
                          <a:spcPts val="0"/>
                        </a:spcBef>
                        <a:spcAft>
                          <a:spcPts val="0"/>
                        </a:spcAft>
                      </a:pPr>
                      <a:r>
                        <a:rPr lang="id-ID" sz="1300" dirty="0">
                          <a:effectLst/>
                        </a:rPr>
                        <a:t>Persentase </a:t>
                      </a:r>
                      <a:r>
                        <a:rPr lang="en-US" sz="1300" dirty="0" err="1">
                          <a:effectLst/>
                        </a:rPr>
                        <a:t>jumlah</a:t>
                      </a:r>
                      <a:r>
                        <a:rPr lang="en-US" sz="1300" dirty="0">
                          <a:effectLst/>
                        </a:rPr>
                        <a:t> </a:t>
                      </a:r>
                      <a:r>
                        <a:rPr lang="en-US" sz="1300" dirty="0" err="1">
                          <a:effectLst/>
                        </a:rPr>
                        <a:t>tenaga</a:t>
                      </a:r>
                      <a:r>
                        <a:rPr lang="en-US" sz="1300" dirty="0">
                          <a:effectLst/>
                        </a:rPr>
                        <a:t> </a:t>
                      </a:r>
                      <a:r>
                        <a:rPr lang="en-US" sz="1300" dirty="0" err="1">
                          <a:effectLst/>
                        </a:rPr>
                        <a:t>kerja</a:t>
                      </a:r>
                      <a:r>
                        <a:rPr lang="en-US" sz="1300" dirty="0">
                          <a:effectLst/>
                        </a:rPr>
                        <a:t> </a:t>
                      </a:r>
                      <a:r>
                        <a:rPr lang="en-US" sz="1300" dirty="0" err="1">
                          <a:effectLst/>
                        </a:rPr>
                        <a:t>konstruksi</a:t>
                      </a:r>
                      <a:r>
                        <a:rPr lang="en-US" sz="1300" dirty="0">
                          <a:effectLst/>
                        </a:rPr>
                        <a:t> yang </a:t>
                      </a:r>
                      <a:r>
                        <a:rPr lang="en-US" sz="1300" dirty="0" err="1">
                          <a:effectLst/>
                        </a:rPr>
                        <a:t>bersertifikat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dirty="0">
                          <a:effectLst/>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300">
                          <a:effectLst/>
                        </a:rPr>
                        <a:t>36,06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300" b="1">
                          <a:effectLst/>
                        </a:rPr>
                        <a:t>41,70</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300" b="1">
                          <a:effectLst/>
                        </a:rPr>
                        <a:t>115,64</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extLst>
                  <a:ext uri="{0D108BD9-81ED-4DB2-BD59-A6C34878D82A}">
                    <a16:rowId xmlns:a16="http://schemas.microsoft.com/office/drawing/2014/main" val="356402204"/>
                  </a:ext>
                </a:extLst>
              </a:tr>
            </a:tbl>
          </a:graphicData>
        </a:graphic>
      </p:graphicFrame>
      <p:sp>
        <p:nvSpPr>
          <p:cNvPr id="13" name="TextBox 12">
            <a:extLst>
              <a:ext uri="{FF2B5EF4-FFF2-40B4-BE49-F238E27FC236}">
                <a16:creationId xmlns:a16="http://schemas.microsoft.com/office/drawing/2014/main" id="{589E133B-5FBB-EC12-8964-CB8D18FCB1E0}"/>
              </a:ext>
            </a:extLst>
          </p:cNvPr>
          <p:cNvSpPr txBox="1"/>
          <p:nvPr/>
        </p:nvSpPr>
        <p:spPr>
          <a:xfrm>
            <a:off x="2104316" y="603202"/>
            <a:ext cx="7983376" cy="357534"/>
          </a:xfrm>
          <a:prstGeom prst="rect">
            <a:avLst/>
          </a:prstGeom>
          <a:noFill/>
        </p:spPr>
        <p:txBody>
          <a:bodyPr wrap="square">
            <a:spAutoFit/>
          </a:bodyPr>
          <a:lstStyle/>
          <a:p>
            <a:pPr algn="ctr">
              <a:lnSpc>
                <a:spcPct val="115000"/>
              </a:lnSpc>
              <a:spcAft>
                <a:spcPts val="60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Pengukuran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Capaian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Sasaran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Strategis</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7</a:t>
            </a:r>
            <a:endParaRPr lang="en-ID"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DFD90242-B1ED-C6CE-0AC5-AA7CF0CEFD2C}"/>
              </a:ext>
            </a:extLst>
          </p:cNvPr>
          <p:cNvGraphicFramePr>
            <a:graphicFrameLocks noGrp="1"/>
          </p:cNvGraphicFramePr>
          <p:nvPr>
            <p:extLst>
              <p:ext uri="{D42A27DB-BD31-4B8C-83A1-F6EECF244321}">
                <p14:modId xmlns:p14="http://schemas.microsoft.com/office/powerpoint/2010/main" val="2571629769"/>
              </p:ext>
            </p:extLst>
          </p:nvPr>
        </p:nvGraphicFramePr>
        <p:xfrm>
          <a:off x="2104316" y="2906699"/>
          <a:ext cx="8015019" cy="1652749"/>
        </p:xfrm>
        <a:graphic>
          <a:graphicData uri="http://schemas.openxmlformats.org/drawingml/2006/table">
            <a:tbl>
              <a:tblPr firstRow="1" firstCol="1" bandRow="1">
                <a:tableStyleId>{21E4AEA4-8DFA-4A89-87EB-49C32662AFE0}</a:tableStyleId>
              </a:tblPr>
              <a:tblGrid>
                <a:gridCol w="454011">
                  <a:extLst>
                    <a:ext uri="{9D8B030D-6E8A-4147-A177-3AD203B41FA5}">
                      <a16:colId xmlns:a16="http://schemas.microsoft.com/office/drawing/2014/main" val="1986022833"/>
                    </a:ext>
                  </a:extLst>
                </a:gridCol>
                <a:gridCol w="2021424">
                  <a:extLst>
                    <a:ext uri="{9D8B030D-6E8A-4147-A177-3AD203B41FA5}">
                      <a16:colId xmlns:a16="http://schemas.microsoft.com/office/drawing/2014/main" val="2126293677"/>
                    </a:ext>
                  </a:extLst>
                </a:gridCol>
                <a:gridCol w="1296338">
                  <a:extLst>
                    <a:ext uri="{9D8B030D-6E8A-4147-A177-3AD203B41FA5}">
                      <a16:colId xmlns:a16="http://schemas.microsoft.com/office/drawing/2014/main" val="2718915325"/>
                    </a:ext>
                  </a:extLst>
                </a:gridCol>
                <a:gridCol w="942944">
                  <a:extLst>
                    <a:ext uri="{9D8B030D-6E8A-4147-A177-3AD203B41FA5}">
                      <a16:colId xmlns:a16="http://schemas.microsoft.com/office/drawing/2014/main" val="2830600751"/>
                    </a:ext>
                  </a:extLst>
                </a:gridCol>
                <a:gridCol w="1061019">
                  <a:extLst>
                    <a:ext uri="{9D8B030D-6E8A-4147-A177-3AD203B41FA5}">
                      <a16:colId xmlns:a16="http://schemas.microsoft.com/office/drawing/2014/main" val="3451868530"/>
                    </a:ext>
                  </a:extLst>
                </a:gridCol>
                <a:gridCol w="2239283">
                  <a:extLst>
                    <a:ext uri="{9D8B030D-6E8A-4147-A177-3AD203B41FA5}">
                      <a16:colId xmlns:a16="http://schemas.microsoft.com/office/drawing/2014/main" val="3099320647"/>
                    </a:ext>
                  </a:extLst>
                </a:gridCol>
              </a:tblGrid>
              <a:tr h="740360">
                <a:tc>
                  <a:txBody>
                    <a:bodyPr/>
                    <a:lstStyle/>
                    <a:p>
                      <a:pPr marL="0" marR="0" algn="ctr">
                        <a:lnSpc>
                          <a:spcPct val="115000"/>
                        </a:lnSpc>
                        <a:spcBef>
                          <a:spcPts val="0"/>
                        </a:spcBef>
                        <a:spcAft>
                          <a:spcPts val="0"/>
                        </a:spcAft>
                      </a:pPr>
                      <a:r>
                        <a:rPr lang="id-ID" sz="1300">
                          <a:effectLst/>
                        </a:rPr>
                        <a:t>No</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dirty="0">
                          <a:effectLst/>
                        </a:rPr>
                        <a:t>Indikator Kinerja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a:effectLst/>
                        </a:rPr>
                        <a:t>Satuan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a:effectLst/>
                        </a:rPr>
                        <a:t>Realisasi 20</a:t>
                      </a:r>
                      <a:r>
                        <a:rPr lang="en-US" sz="1300">
                          <a:effectLst/>
                        </a:rPr>
                        <a:t>22</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a:effectLst/>
                        </a:rPr>
                        <a:t>Realisasi 20</a:t>
                      </a:r>
                      <a:r>
                        <a:rPr lang="en-US" sz="1300">
                          <a:effectLst/>
                        </a:rPr>
                        <a:t>23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a:effectLst/>
                        </a:rPr>
                        <a:t>% Peningkatan/Penurunan Tahun 20</a:t>
                      </a:r>
                      <a:r>
                        <a:rPr lang="en-US" sz="1300">
                          <a:effectLst/>
                        </a:rPr>
                        <a:t>23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extLst>
                  <a:ext uri="{0D108BD9-81ED-4DB2-BD59-A6C34878D82A}">
                    <a16:rowId xmlns:a16="http://schemas.microsoft.com/office/drawing/2014/main" val="4161856668"/>
                  </a:ext>
                </a:extLst>
              </a:tr>
              <a:tr h="237081">
                <a:tc>
                  <a:txBody>
                    <a:bodyPr/>
                    <a:lstStyle/>
                    <a:p>
                      <a:pPr marL="0" marR="0" algn="ctr">
                        <a:lnSpc>
                          <a:spcPct val="115000"/>
                        </a:lnSpc>
                        <a:spcBef>
                          <a:spcPts val="0"/>
                        </a:spcBef>
                        <a:spcAft>
                          <a:spcPts val="0"/>
                        </a:spcAft>
                      </a:pPr>
                      <a:r>
                        <a:rPr lang="id-ID" sz="1000" b="0" dirty="0">
                          <a:solidFill>
                            <a:schemeClr val="tx1"/>
                          </a:solidFill>
                          <a:effectLst/>
                        </a:rPr>
                        <a:t>1</a:t>
                      </a:r>
                      <a:endParaRPr lang="en-US"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solidFill>
                      <a:srgbClr val="F8D7CD"/>
                    </a:solidFill>
                  </a:tcPr>
                </a:tc>
                <a:tc>
                  <a:txBody>
                    <a:bodyPr/>
                    <a:lstStyle/>
                    <a:p>
                      <a:pPr marL="0" marR="0" algn="ctr">
                        <a:lnSpc>
                          <a:spcPct val="115000"/>
                        </a:lnSpc>
                        <a:spcBef>
                          <a:spcPts val="0"/>
                        </a:spcBef>
                        <a:spcAft>
                          <a:spcPts val="0"/>
                        </a:spcAft>
                      </a:pPr>
                      <a:r>
                        <a:rPr lang="id-ID" sz="1000">
                          <a:effectLst/>
                        </a:rPr>
                        <a:t>2</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000">
                          <a:effectLst/>
                        </a:rPr>
                        <a:t>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000" dirty="0">
                          <a:effectLst/>
                        </a:rPr>
                        <a:t>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000">
                          <a:effectLst/>
                        </a:rPr>
                        <a:t>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000">
                          <a:effectLst/>
                        </a:rPr>
                        <a:t>6</a:t>
                      </a:r>
                      <a:r>
                        <a:rPr lang="id-ID" sz="1000">
                          <a:effectLst/>
                        </a:rPr>
                        <a:t>= (</a:t>
                      </a:r>
                      <a:r>
                        <a:rPr lang="en-US" sz="1000">
                          <a:effectLst/>
                        </a:rPr>
                        <a:t>5</a:t>
                      </a:r>
                      <a:r>
                        <a:rPr lang="id-ID" sz="1000">
                          <a:effectLst/>
                        </a:rPr>
                        <a:t>-</a:t>
                      </a:r>
                      <a:r>
                        <a:rPr lang="en-US" sz="1000">
                          <a:effectLst/>
                        </a:rPr>
                        <a:t>4</a:t>
                      </a:r>
                      <a:r>
                        <a:rPr lang="id-ID" sz="1000">
                          <a:effectLst/>
                        </a:rPr>
                        <a:t>)/</a:t>
                      </a:r>
                      <a:r>
                        <a:rPr lang="en-US" sz="1000">
                          <a:effectLst/>
                        </a:rPr>
                        <a:t>4</a:t>
                      </a:r>
                      <a:r>
                        <a:rPr lang="id-ID" sz="1000">
                          <a:effectLst/>
                        </a:rPr>
                        <a:t>*100</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extLst>
                  <a:ext uri="{0D108BD9-81ED-4DB2-BD59-A6C34878D82A}">
                    <a16:rowId xmlns:a16="http://schemas.microsoft.com/office/drawing/2014/main" val="4081896974"/>
                  </a:ext>
                </a:extLst>
              </a:tr>
              <a:tr h="675308">
                <a:tc>
                  <a:txBody>
                    <a:bodyPr/>
                    <a:lstStyle/>
                    <a:p>
                      <a:pPr marL="0" marR="0" algn="ctr">
                        <a:lnSpc>
                          <a:spcPct val="115000"/>
                        </a:lnSpc>
                        <a:spcBef>
                          <a:spcPts val="0"/>
                        </a:spcBef>
                        <a:spcAft>
                          <a:spcPts val="0"/>
                        </a:spcAft>
                      </a:pPr>
                      <a:r>
                        <a:rPr lang="id-ID" sz="1300">
                          <a:effectLst/>
                        </a:rPr>
                        <a:t>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nSpc>
                          <a:spcPct val="115000"/>
                        </a:lnSpc>
                        <a:spcBef>
                          <a:spcPts val="0"/>
                        </a:spcBef>
                        <a:spcAft>
                          <a:spcPts val="0"/>
                        </a:spcAft>
                      </a:pPr>
                      <a:r>
                        <a:rPr lang="id-ID" sz="1300" dirty="0">
                          <a:effectLst/>
                        </a:rPr>
                        <a:t>Persentase </a:t>
                      </a:r>
                      <a:r>
                        <a:rPr lang="en-US" sz="1300" dirty="0" err="1">
                          <a:effectLst/>
                        </a:rPr>
                        <a:t>jumlah</a:t>
                      </a:r>
                      <a:r>
                        <a:rPr lang="en-US" sz="1300" dirty="0">
                          <a:effectLst/>
                        </a:rPr>
                        <a:t> </a:t>
                      </a:r>
                      <a:r>
                        <a:rPr lang="en-US" sz="1300" dirty="0" err="1">
                          <a:effectLst/>
                        </a:rPr>
                        <a:t>tenaga</a:t>
                      </a:r>
                      <a:r>
                        <a:rPr lang="en-US" sz="1300" dirty="0">
                          <a:effectLst/>
                        </a:rPr>
                        <a:t> </a:t>
                      </a:r>
                      <a:r>
                        <a:rPr lang="en-US" sz="1300" dirty="0" err="1">
                          <a:effectLst/>
                        </a:rPr>
                        <a:t>kerja</a:t>
                      </a:r>
                      <a:r>
                        <a:rPr lang="en-US" sz="1300" dirty="0">
                          <a:effectLst/>
                        </a:rPr>
                        <a:t> </a:t>
                      </a:r>
                      <a:r>
                        <a:rPr lang="en-US" sz="1300" dirty="0" err="1">
                          <a:effectLst/>
                        </a:rPr>
                        <a:t>konstruksi</a:t>
                      </a:r>
                      <a:r>
                        <a:rPr lang="en-US" sz="1300" dirty="0">
                          <a:effectLst/>
                        </a:rPr>
                        <a:t> yang </a:t>
                      </a:r>
                      <a:r>
                        <a:rPr lang="en-US" sz="1300" dirty="0" err="1">
                          <a:effectLst/>
                        </a:rPr>
                        <a:t>bersertifikat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id-ID" sz="1300">
                          <a:effectLst/>
                        </a:rPr>
                        <a:t>%</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300">
                          <a:effectLst/>
                        </a:rPr>
                        <a:t>36,51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300" b="1">
                          <a:effectLst/>
                          <a:latin typeface="Calibri" panose="020F0502020204030204" pitchFamily="34" charset="0"/>
                          <a:ea typeface="Times New Roman" panose="02020603050405020304" pitchFamily="18" charset="0"/>
                          <a:cs typeface="Times New Roman" panose="02020603050405020304" pitchFamily="18" charset="0"/>
                        </a:rPr>
                        <a:t>41,70</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tc>
                  <a:txBody>
                    <a:bodyPr/>
                    <a:lstStyle/>
                    <a:p>
                      <a:pPr marL="0" marR="0" algn="ctr">
                        <a:lnSpc>
                          <a:spcPct val="115000"/>
                        </a:lnSpc>
                        <a:spcBef>
                          <a:spcPts val="0"/>
                        </a:spcBef>
                        <a:spcAft>
                          <a:spcPts val="0"/>
                        </a:spcAft>
                      </a:pPr>
                      <a:r>
                        <a:rPr lang="en-US" sz="1300" b="1">
                          <a:effectLst/>
                        </a:rPr>
                        <a:t>14,21</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9841" marR="89841" marT="0" marB="0" anchor="ctr"/>
                </a:tc>
                <a:extLst>
                  <a:ext uri="{0D108BD9-81ED-4DB2-BD59-A6C34878D82A}">
                    <a16:rowId xmlns:a16="http://schemas.microsoft.com/office/drawing/2014/main" val="1566804880"/>
                  </a:ext>
                </a:extLst>
              </a:tr>
            </a:tbl>
          </a:graphicData>
        </a:graphic>
      </p:graphicFrame>
      <p:graphicFrame>
        <p:nvGraphicFramePr>
          <p:cNvPr id="15" name="Table 14">
            <a:extLst>
              <a:ext uri="{FF2B5EF4-FFF2-40B4-BE49-F238E27FC236}">
                <a16:creationId xmlns:a16="http://schemas.microsoft.com/office/drawing/2014/main" id="{CD003555-C2BF-3CE1-4665-6815B18D10F5}"/>
              </a:ext>
            </a:extLst>
          </p:cNvPr>
          <p:cNvGraphicFramePr>
            <a:graphicFrameLocks noGrp="1"/>
          </p:cNvGraphicFramePr>
          <p:nvPr>
            <p:extLst>
              <p:ext uri="{D42A27DB-BD31-4B8C-83A1-F6EECF244321}">
                <p14:modId xmlns:p14="http://schemas.microsoft.com/office/powerpoint/2010/main" val="1264361491"/>
              </p:ext>
            </p:extLst>
          </p:nvPr>
        </p:nvGraphicFramePr>
        <p:xfrm>
          <a:off x="2072349" y="5037988"/>
          <a:ext cx="8046986" cy="1673356"/>
        </p:xfrm>
        <a:graphic>
          <a:graphicData uri="http://schemas.openxmlformats.org/drawingml/2006/table">
            <a:tbl>
              <a:tblPr firstRow="1" firstCol="1" bandRow="1">
                <a:tableStyleId>{21E4AEA4-8DFA-4A89-87EB-49C32662AFE0}</a:tableStyleId>
              </a:tblPr>
              <a:tblGrid>
                <a:gridCol w="456010">
                  <a:extLst>
                    <a:ext uri="{9D8B030D-6E8A-4147-A177-3AD203B41FA5}">
                      <a16:colId xmlns:a16="http://schemas.microsoft.com/office/drawing/2014/main" val="282597399"/>
                    </a:ext>
                  </a:extLst>
                </a:gridCol>
                <a:gridCol w="3100199">
                  <a:extLst>
                    <a:ext uri="{9D8B030D-6E8A-4147-A177-3AD203B41FA5}">
                      <a16:colId xmlns:a16="http://schemas.microsoft.com/office/drawing/2014/main" val="4075334890"/>
                    </a:ext>
                  </a:extLst>
                </a:gridCol>
                <a:gridCol w="926219">
                  <a:extLst>
                    <a:ext uri="{9D8B030D-6E8A-4147-A177-3AD203B41FA5}">
                      <a16:colId xmlns:a16="http://schemas.microsoft.com/office/drawing/2014/main" val="3772662378"/>
                    </a:ext>
                  </a:extLst>
                </a:gridCol>
                <a:gridCol w="1008901">
                  <a:extLst>
                    <a:ext uri="{9D8B030D-6E8A-4147-A177-3AD203B41FA5}">
                      <a16:colId xmlns:a16="http://schemas.microsoft.com/office/drawing/2014/main" val="3651766881"/>
                    </a:ext>
                  </a:extLst>
                </a:gridCol>
                <a:gridCol w="1024768">
                  <a:extLst>
                    <a:ext uri="{9D8B030D-6E8A-4147-A177-3AD203B41FA5}">
                      <a16:colId xmlns:a16="http://schemas.microsoft.com/office/drawing/2014/main" val="2041358275"/>
                    </a:ext>
                  </a:extLst>
                </a:gridCol>
                <a:gridCol w="1530889">
                  <a:extLst>
                    <a:ext uri="{9D8B030D-6E8A-4147-A177-3AD203B41FA5}">
                      <a16:colId xmlns:a16="http://schemas.microsoft.com/office/drawing/2014/main" val="2099340363"/>
                    </a:ext>
                  </a:extLst>
                </a:gridCol>
              </a:tblGrid>
              <a:tr h="837607">
                <a:tc>
                  <a:txBody>
                    <a:bodyPr/>
                    <a:lstStyle/>
                    <a:p>
                      <a:pPr marL="0" marR="0" algn="ctr">
                        <a:lnSpc>
                          <a:spcPct val="115000"/>
                        </a:lnSpc>
                        <a:spcBef>
                          <a:spcPts val="0"/>
                        </a:spcBef>
                        <a:spcAft>
                          <a:spcPts val="0"/>
                        </a:spcAft>
                      </a:pPr>
                      <a:r>
                        <a:rPr lang="id-ID" sz="1300" dirty="0">
                          <a:effectLst/>
                        </a:rPr>
                        <a:t>No</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dirty="0">
                          <a:effectLst/>
                        </a:rPr>
                        <a:t>Indikator Kinerja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dirty="0">
                          <a:effectLst/>
                        </a:rPr>
                        <a:t>Satuan</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a:effectLst/>
                        </a:rPr>
                        <a:t>Realisasi 20</a:t>
                      </a:r>
                      <a:r>
                        <a:rPr lang="en-US" sz="1300">
                          <a:effectLst/>
                        </a:rPr>
                        <a:t>23</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dirty="0">
                          <a:effectLst/>
                        </a:rPr>
                        <a:t>Target akhir Renstra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dirty="0">
                          <a:effectLst/>
                        </a:rPr>
                        <a:t>Tingkat Kemajuan</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0478253"/>
                  </a:ext>
                </a:extLst>
              </a:tr>
              <a:tr h="263106">
                <a:tc>
                  <a:txBody>
                    <a:bodyPr/>
                    <a:lstStyle/>
                    <a:p>
                      <a:pPr marL="0" marR="0" algn="ctr">
                        <a:lnSpc>
                          <a:spcPct val="115000"/>
                        </a:lnSpc>
                        <a:spcBef>
                          <a:spcPts val="0"/>
                        </a:spcBef>
                        <a:spcAft>
                          <a:spcPts val="0"/>
                        </a:spcAft>
                      </a:pPr>
                      <a:r>
                        <a:rPr lang="id-ID" sz="1300" b="0" dirty="0">
                          <a:effectLst/>
                        </a:rPr>
                        <a:t>1</a:t>
                      </a:r>
                      <a:endParaRPr lang="en-US"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8D7CD"/>
                    </a:solidFill>
                  </a:tcPr>
                </a:tc>
                <a:tc>
                  <a:txBody>
                    <a:bodyPr/>
                    <a:lstStyle/>
                    <a:p>
                      <a:pPr marL="0" marR="0" algn="ctr">
                        <a:lnSpc>
                          <a:spcPct val="115000"/>
                        </a:lnSpc>
                        <a:spcBef>
                          <a:spcPts val="0"/>
                        </a:spcBef>
                        <a:spcAft>
                          <a:spcPts val="0"/>
                        </a:spcAft>
                      </a:pPr>
                      <a:r>
                        <a:rPr lang="id-ID" sz="1300">
                          <a:effectLst/>
                        </a:rPr>
                        <a:t>2</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a:effectLst/>
                        </a:rPr>
                        <a:t>3</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a:effectLst/>
                        </a:rPr>
                        <a:t>4</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a:effectLst/>
                        </a:rPr>
                        <a:t>5</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dirty="0">
                          <a:effectLst/>
                        </a:rPr>
                        <a:t>6</a:t>
                      </a:r>
                      <a:r>
                        <a:rPr lang="en-US" sz="1300" dirty="0">
                          <a:effectLst/>
                        </a:rPr>
                        <a:t>=4/5*100</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2910980"/>
                  </a:ext>
                </a:extLst>
              </a:tr>
              <a:tr h="572643">
                <a:tc>
                  <a:txBody>
                    <a:bodyPr/>
                    <a:lstStyle/>
                    <a:p>
                      <a:pPr marL="0" marR="0" algn="ctr">
                        <a:lnSpc>
                          <a:spcPct val="115000"/>
                        </a:lnSpc>
                        <a:spcBef>
                          <a:spcPts val="0"/>
                        </a:spcBef>
                        <a:spcAft>
                          <a:spcPts val="0"/>
                        </a:spcAft>
                      </a:pPr>
                      <a:r>
                        <a:rPr lang="id-ID" sz="1300">
                          <a:effectLst/>
                        </a:rPr>
                        <a:t>1</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id-ID" sz="1300">
                          <a:effectLst/>
                        </a:rPr>
                        <a:t>Persentase </a:t>
                      </a:r>
                      <a:r>
                        <a:rPr lang="en-US" sz="1300">
                          <a:effectLst/>
                        </a:rPr>
                        <a:t>jumlah tenaga kerja konstruksi yang bersertifikat</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id-ID" sz="1300">
                          <a:effectLst/>
                        </a:rPr>
                        <a:t>%</a:t>
                      </a:r>
                      <a:endParaRPr lang="en-US"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300" b="1">
                          <a:effectLst/>
                        </a:rPr>
                        <a:t>41,70</a:t>
                      </a:r>
                      <a:endParaRPr lang="en-US" sz="13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300" b="1" dirty="0">
                          <a:effectLst/>
                        </a:rPr>
                        <a:t>36,06</a:t>
                      </a:r>
                      <a:endParaRPr lang="en-US" sz="13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300" b="1">
                          <a:effectLst/>
                        </a:rPr>
                        <a:t>115,64</a:t>
                      </a:r>
                      <a:endParaRPr lang="en-US" sz="13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6455387"/>
                  </a:ext>
                </a:extLst>
              </a:tr>
            </a:tbl>
          </a:graphicData>
        </a:graphic>
      </p:graphicFrame>
    </p:spTree>
    <p:extLst>
      <p:ext uri="{BB962C8B-B14F-4D97-AF65-F5344CB8AC3E}">
        <p14:creationId xmlns:p14="http://schemas.microsoft.com/office/powerpoint/2010/main" val="3199595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 y="0"/>
            <a:ext cx="12192000" cy="6858000"/>
          </a:xfrm>
          <a:prstGeom prst="rect">
            <a:avLst/>
          </a:prstGeom>
          <a:solidFill>
            <a:srgbClr val="00206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sp>
        <p:nvSpPr>
          <p:cNvPr id="9" name="TextBox 8"/>
          <p:cNvSpPr txBox="1"/>
          <p:nvPr/>
        </p:nvSpPr>
        <p:spPr>
          <a:xfrm>
            <a:off x="319087" y="2777987"/>
            <a:ext cx="11553826" cy="769423"/>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400" b="1" dirty="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sym typeface="Open Sans Semibold"/>
              </a:rPr>
              <a:t>DATA ASESOR KALIMANTAN TIMUR</a:t>
            </a:r>
            <a:endParaRPr lang="sv-SE" altLang="en-US" sz="4400" b="1" dirty="0">
              <a:solidFill>
                <a:schemeClr val="bg1"/>
              </a:solidFill>
              <a:effectLst>
                <a:reflection blurRad="6350" stA="50000" endA="300" endPos="50000" dist="60007" dir="5400000" sy="-100000" algn="bl" rotWithShape="0"/>
              </a:effectLst>
              <a:latin typeface="Tahoma" panose="020B0604030504040204" pitchFamily="34" charset="0"/>
              <a:ea typeface="Tahoma" panose="020B0604030504040204" pitchFamily="34" charset="0"/>
              <a:cs typeface="Tahoma" panose="020B0604030504040204" pitchFamily="34" charset="0"/>
              <a:sym typeface="Open Sans Semibold"/>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7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p:cNvSpPr/>
          <p:nvPr/>
        </p:nvSpPr>
        <p:spPr>
          <a:xfrm>
            <a:off x="9592508" y="87959"/>
            <a:ext cx="2747296" cy="415498"/>
          </a:xfrm>
          <a:prstGeom prst="rect">
            <a:avLst/>
          </a:prstGeom>
        </p:spPr>
        <p:txBody>
          <a:bodyPr wrap="square">
            <a:spAutoFit/>
          </a:bodyPr>
          <a:lstStyle/>
          <a:p>
            <a:pPr algn="ctr"/>
            <a:r>
              <a:rPr lang="en-AU" sz="700" b="1">
                <a:solidFill>
                  <a:srgbClr val="002060"/>
                </a:solidFill>
                <a:latin typeface="Century Gothic" panose="020B0502020202020204" pitchFamily="34" charset="0"/>
              </a:rPr>
              <a:t>DINAS PEKERJAAN UMUM PENATAAN RUANG</a:t>
            </a:r>
          </a:p>
          <a:p>
            <a:pPr algn="ctr"/>
            <a:r>
              <a:rPr lang="en-AU" sz="700" b="1">
                <a:solidFill>
                  <a:srgbClr val="002060"/>
                </a:solidFill>
                <a:latin typeface="Century Gothic" panose="020B0502020202020204" pitchFamily="34" charset="0"/>
              </a:rPr>
              <a:t>DAN PERUMAHAN RAKYAT PROVINSI</a:t>
            </a:r>
          </a:p>
          <a:p>
            <a:pPr algn="ctr"/>
            <a:r>
              <a:rPr lang="en-AU" sz="700" b="1">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sp>
        <p:nvSpPr>
          <p:cNvPr id="12" name="TextBox 11"/>
          <p:cNvSpPr txBox="1"/>
          <p:nvPr/>
        </p:nvSpPr>
        <p:spPr>
          <a:xfrm>
            <a:off x="195944" y="1235530"/>
            <a:ext cx="11489870" cy="4399915"/>
          </a:xfrm>
          <a:prstGeom prst="rect">
            <a:avLst/>
          </a:prstGeom>
          <a:noFill/>
        </p:spPr>
        <p:txBody>
          <a:bodyPr wrap="square">
            <a:spAutoFit/>
          </a:bodyPr>
          <a:lstStyle/>
          <a:p>
            <a:pPr marL="0" marR="0" algn="just">
              <a:spcBef>
                <a:spcPts val="0"/>
              </a:spcBef>
              <a:spcAft>
                <a:spcPts val="0"/>
              </a:spcAft>
            </a:pPr>
            <a:r>
              <a:rPr lang="en-US" sz="2800" dirty="0">
                <a:effectLst/>
                <a:latin typeface="Candara" panose="020E0502030303020204" pitchFamily="34" charset="0"/>
                <a:ea typeface="MS Mincho" panose="02020609040205080304" pitchFamily="49" charset="-128"/>
                <a:cs typeface="Tahoma" panose="020B0604030504040204" pitchFamily="34" charset="0"/>
              </a:rPr>
              <a:t>BERDASARKAN WEBSITE </a:t>
            </a:r>
            <a:r>
              <a:rPr lang="en-US" sz="2800" b="1" dirty="0">
                <a:effectLst/>
                <a:latin typeface="Candara" panose="020E0502030303020204" pitchFamily="34" charset="0"/>
                <a:ea typeface="MS Mincho" panose="02020609040205080304" pitchFamily="49" charset="-128"/>
                <a:cs typeface="Tahoma" panose="020B0604030504040204" pitchFamily="34" charset="0"/>
              </a:rPr>
              <a:t>BADAN NASIONAL SERTIFIKASI PROFESI (BNSP)</a:t>
            </a:r>
            <a:r>
              <a:rPr lang="en-US" sz="2800" dirty="0">
                <a:effectLst/>
                <a:latin typeface="Candara" panose="020E0502030303020204" pitchFamily="34" charset="0"/>
                <a:ea typeface="MS Mincho" panose="02020609040205080304" pitchFamily="49" charset="-128"/>
                <a:cs typeface="Tahoma" panose="020B0604030504040204" pitchFamily="34" charset="0"/>
              </a:rPr>
              <a:t>, PERLU DIKETAHUI BAHWA SEBARAN SUMBER DAYA DAN SERTIFIKASI ADALAH SEBAGAI BERIKUT :</a:t>
            </a:r>
          </a:p>
          <a:p>
            <a:pPr marL="0" marR="0" algn="just">
              <a:spcBef>
                <a:spcPts val="0"/>
              </a:spcBef>
              <a:spcAft>
                <a:spcPts val="0"/>
              </a:spcAft>
            </a:pPr>
            <a:endParaRPr lang="en-US" sz="2800" dirty="0">
              <a:effectLst/>
              <a:latin typeface="Times New Roman" panose="02020603050405020304" pitchFamily="18" charset="0"/>
              <a:ea typeface="MS Mincho" panose="02020609040205080304" pitchFamily="49" charset="-128"/>
            </a:endParaRPr>
          </a:p>
          <a:p>
            <a:pPr marL="342900" marR="0" lvl="0" indent="-342900" algn="just">
              <a:spcBef>
                <a:spcPts val="0"/>
              </a:spcBef>
              <a:spcAft>
                <a:spcPts val="0"/>
              </a:spcAft>
              <a:buFont typeface="+mj-lt"/>
              <a:buAutoNum type="arabicPeriod"/>
            </a:pPr>
            <a:r>
              <a:rPr lang="en-US" sz="2800" b="1" dirty="0">
                <a:effectLst/>
                <a:latin typeface="Candara" panose="020E0502030303020204" pitchFamily="34" charset="0"/>
                <a:ea typeface="MS Mincho" panose="02020609040205080304" pitchFamily="49" charset="-128"/>
                <a:cs typeface="Tahoma" panose="020B0604030504040204" pitchFamily="34" charset="0"/>
              </a:rPr>
              <a:t>JUMLAH ASESOR DI INDONESIA : 69.515</a:t>
            </a:r>
          </a:p>
          <a:p>
            <a:pPr marL="342900" marR="0" lvl="0" indent="-342900" algn="just">
              <a:spcBef>
                <a:spcPts val="0"/>
              </a:spcBef>
              <a:spcAft>
                <a:spcPts val="0"/>
              </a:spcAft>
              <a:buFont typeface="+mj-lt"/>
              <a:buAutoNum type="arabicPeriod"/>
            </a:pPr>
            <a:r>
              <a:rPr lang="en-US" sz="2800" b="1" dirty="0">
                <a:effectLst/>
                <a:latin typeface="Candara" panose="020E0502030303020204" pitchFamily="34" charset="0"/>
                <a:ea typeface="MS Mincho" panose="02020609040205080304" pitchFamily="49" charset="-128"/>
                <a:cs typeface="Tahoma" panose="020B0604030504040204" pitchFamily="34" charset="0"/>
              </a:rPr>
              <a:t>JUMLAH MASTER ASESOR DI INDONESIA : 134</a:t>
            </a:r>
            <a:endParaRPr lang="en-US" sz="2800" dirty="0">
              <a:effectLst/>
              <a:latin typeface="Times New Roman" panose="02020603050405020304" pitchFamily="18" charset="0"/>
              <a:ea typeface="MS Mincho" panose="02020609040205080304" pitchFamily="49" charset="-128"/>
            </a:endParaRPr>
          </a:p>
          <a:p>
            <a:pPr marL="342900" marR="0" lvl="0" indent="-342900" algn="just">
              <a:spcBef>
                <a:spcPts val="0"/>
              </a:spcBef>
              <a:spcAft>
                <a:spcPts val="0"/>
              </a:spcAft>
              <a:buFont typeface="+mj-lt"/>
              <a:buAutoNum type="arabicPeriod"/>
            </a:pPr>
            <a:r>
              <a:rPr lang="en-US" sz="2800" b="1" dirty="0">
                <a:effectLst/>
                <a:latin typeface="Candara" panose="020E0502030303020204" pitchFamily="34" charset="0"/>
                <a:ea typeface="MS Mincho" panose="02020609040205080304" pitchFamily="49" charset="-128"/>
                <a:cs typeface="Tahoma" panose="020B0604030504040204" pitchFamily="34" charset="0"/>
              </a:rPr>
              <a:t>JUMLAH LEMBAGA SERTIFIKASI PROFESI (LSP) DI INDONESIA : 2.230</a:t>
            </a:r>
            <a:endParaRPr lang="en-US" sz="2800" dirty="0">
              <a:effectLst/>
              <a:latin typeface="Times New Roman" panose="02020603050405020304" pitchFamily="18" charset="0"/>
              <a:ea typeface="MS Mincho" panose="02020609040205080304" pitchFamily="49" charset="-128"/>
            </a:endParaRPr>
          </a:p>
          <a:p>
            <a:pPr marL="342900" marR="0" lvl="0" indent="-342900" algn="just">
              <a:spcBef>
                <a:spcPts val="0"/>
              </a:spcBef>
              <a:spcAft>
                <a:spcPts val="0"/>
              </a:spcAft>
              <a:buFont typeface="+mj-lt"/>
              <a:buAutoNum type="arabicPeriod"/>
            </a:pPr>
            <a:r>
              <a:rPr lang="en-US" sz="2800" b="1" dirty="0">
                <a:effectLst/>
                <a:highlight>
                  <a:srgbClr val="FFFF00"/>
                </a:highlight>
                <a:latin typeface="Candara" panose="020E0502030303020204" pitchFamily="34" charset="0"/>
                <a:ea typeface="MS Mincho" panose="02020609040205080304" pitchFamily="49" charset="-128"/>
                <a:cs typeface="Tahoma" panose="020B0604030504040204" pitchFamily="34" charset="0"/>
              </a:rPr>
              <a:t>JUMLAH ASESOR DI KALTIM : 1.859</a:t>
            </a:r>
            <a:endParaRPr lang="en-US" sz="2800" dirty="0">
              <a:effectLst/>
              <a:highlight>
                <a:srgbClr val="FFFF00"/>
              </a:highlight>
              <a:latin typeface="Times New Roman" panose="02020603050405020304" pitchFamily="18" charset="0"/>
              <a:ea typeface="MS Mincho" panose="02020609040205080304" pitchFamily="49" charset="-128"/>
            </a:endParaRPr>
          </a:p>
          <a:p>
            <a:pPr marL="342900" marR="0" lvl="0" indent="-342900" algn="just">
              <a:spcBef>
                <a:spcPts val="0"/>
              </a:spcBef>
              <a:spcAft>
                <a:spcPts val="0"/>
              </a:spcAft>
              <a:buFont typeface="+mj-lt"/>
              <a:buAutoNum type="arabicPeriod"/>
            </a:pPr>
            <a:r>
              <a:rPr lang="en-US" sz="2800" b="1" dirty="0">
                <a:effectLst/>
                <a:highlight>
                  <a:srgbClr val="FFFF00"/>
                </a:highlight>
                <a:latin typeface="Candara" panose="020E0502030303020204" pitchFamily="34" charset="0"/>
                <a:ea typeface="MS Mincho" panose="02020609040205080304" pitchFamily="49" charset="-128"/>
                <a:cs typeface="Tahoma" panose="020B0604030504040204" pitchFamily="34" charset="0"/>
              </a:rPr>
              <a:t>JUMLAH MASTER ASESOR DI KALTIM : </a:t>
            </a:r>
            <a:r>
              <a:rPr lang="en-US" sz="2800" b="1" dirty="0">
                <a:solidFill>
                  <a:srgbClr val="00B0F0"/>
                </a:solidFill>
                <a:effectLst/>
                <a:highlight>
                  <a:srgbClr val="FFFF00"/>
                </a:highlight>
                <a:latin typeface="Candara" panose="020E0502030303020204" pitchFamily="34" charset="0"/>
                <a:ea typeface="MS Mincho" panose="02020609040205080304" pitchFamily="49" charset="-128"/>
                <a:cs typeface="Tahoma" panose="020B0604030504040204" pitchFamily="34" charset="0"/>
              </a:rPr>
              <a:t>TIDAK ADA</a:t>
            </a:r>
            <a:endParaRPr lang="en-US" sz="2800" dirty="0">
              <a:solidFill>
                <a:srgbClr val="00B0F0"/>
              </a:solidFill>
              <a:effectLst/>
              <a:highlight>
                <a:srgbClr val="FFFF00"/>
              </a:highlight>
              <a:latin typeface="Times New Roman" panose="02020603050405020304" pitchFamily="18" charset="0"/>
              <a:ea typeface="MS Mincho" panose="02020609040205080304" pitchFamily="49" charset="-128"/>
            </a:endParaRPr>
          </a:p>
          <a:p>
            <a:pPr marL="342900" marR="0" lvl="0" indent="-342900" algn="just">
              <a:spcBef>
                <a:spcPts val="0"/>
              </a:spcBef>
              <a:spcAft>
                <a:spcPts val="0"/>
              </a:spcAft>
              <a:buFont typeface="+mj-lt"/>
              <a:buAutoNum type="arabicPeriod"/>
            </a:pPr>
            <a:r>
              <a:rPr lang="en-US" sz="2800" b="1" dirty="0">
                <a:effectLst/>
                <a:highlight>
                  <a:srgbClr val="FFFF00"/>
                </a:highlight>
                <a:latin typeface="Candara" panose="020E0502030303020204" pitchFamily="34" charset="0"/>
                <a:ea typeface="MS Mincho" panose="02020609040205080304" pitchFamily="49" charset="-128"/>
                <a:cs typeface="Tahoma" panose="020B0604030504040204" pitchFamily="34" charset="0"/>
              </a:rPr>
              <a:t>JUMLAH LEMBAGA SERTIFIKASI PROFESI (LSP) DI KALTIM : 35</a:t>
            </a:r>
            <a:endParaRPr lang="en-US" sz="2800" dirty="0">
              <a:effectLst/>
              <a:highlight>
                <a:srgbClr val="FFFF00"/>
              </a:highlight>
              <a:latin typeface="Times New Roman" panose="02020603050405020304" pitchFamily="18" charset="0"/>
              <a:ea typeface="MS Mincho" panose="02020609040205080304" pitchFamily="49"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7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p:cNvSpPr/>
          <p:nvPr/>
        </p:nvSpPr>
        <p:spPr>
          <a:xfrm>
            <a:off x="9592508" y="87959"/>
            <a:ext cx="2747296" cy="415498"/>
          </a:xfrm>
          <a:prstGeom prst="rect">
            <a:avLst/>
          </a:prstGeom>
        </p:spPr>
        <p:txBody>
          <a:bodyPr wrap="square">
            <a:spAutoFit/>
          </a:bodyPr>
          <a:lstStyle/>
          <a:p>
            <a:pPr algn="ctr"/>
            <a:r>
              <a:rPr lang="en-AU" sz="700" b="1">
                <a:solidFill>
                  <a:srgbClr val="002060"/>
                </a:solidFill>
                <a:latin typeface="Century Gothic" panose="020B0502020202020204" pitchFamily="34" charset="0"/>
              </a:rPr>
              <a:t>DINAS PEKERJAAN UMUM PENATAAN RUANG</a:t>
            </a:r>
          </a:p>
          <a:p>
            <a:pPr algn="ctr"/>
            <a:r>
              <a:rPr lang="en-AU" sz="700" b="1">
                <a:solidFill>
                  <a:srgbClr val="002060"/>
                </a:solidFill>
                <a:latin typeface="Century Gothic" panose="020B0502020202020204" pitchFamily="34" charset="0"/>
              </a:rPr>
              <a:t>DAN PERUMAHAN RAKYAT PROVINSI</a:t>
            </a:r>
          </a:p>
          <a:p>
            <a:pPr algn="ctr"/>
            <a:r>
              <a:rPr lang="en-AU" sz="700" b="1">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2" name="Content Placeholder 1"/>
          <p:cNvPicPr>
            <a:picLocks noGrp="1" noChangeAspect="1"/>
          </p:cNvPicPr>
          <p:nvPr>
            <p:ph idx="1"/>
          </p:nvPr>
        </p:nvPicPr>
        <p:blipFill>
          <a:blip r:embed="rId4"/>
          <a:stretch>
            <a:fillRect/>
          </a:stretch>
        </p:blipFill>
        <p:spPr>
          <a:xfrm>
            <a:off x="95885" y="604520"/>
            <a:ext cx="10968990" cy="62103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p:nvPr/>
        </p:nvSpPr>
        <p:spPr bwMode="auto">
          <a:xfrm>
            <a:off x="4226078" y="806705"/>
            <a:ext cx="45719" cy="4880460"/>
          </a:xfrm>
          <a:custGeom>
            <a:avLst/>
            <a:gdLst>
              <a:gd name="T0" fmla="*/ 0 h 3360420"/>
              <a:gd name="T1" fmla="*/ 4320379 h 3360420"/>
              <a:gd name="T2" fmla="*/ 0 60000 65536"/>
              <a:gd name="T3" fmla="*/ 0 60000 65536"/>
            </a:gdLst>
            <a:ahLst/>
            <a:cxnLst>
              <a:cxn ang="T2">
                <a:pos x="0" y="T0"/>
              </a:cxn>
              <a:cxn ang="T3">
                <a:pos x="0" y="T1"/>
              </a:cxn>
            </a:cxnLst>
            <a:rect l="0" t="0" r="r" b="b"/>
            <a:pathLst>
              <a:path h="3360420">
                <a:moveTo>
                  <a:pt x="0" y="0"/>
                </a:moveTo>
                <a:lnTo>
                  <a:pt x="0" y="3359801"/>
                </a:lnTo>
              </a:path>
            </a:pathLst>
          </a:custGeom>
          <a:noFill/>
          <a:ln w="17999">
            <a:solidFill>
              <a:srgbClr val="B3B3B3"/>
            </a:solidFill>
            <a:prstDash val="dash"/>
            <a:round/>
          </a:ln>
          <a:extLst>
            <a:ext uri="{909E8E84-426E-40DD-AFC4-6F175D3DCCD1}">
              <a14:hiddenFill xmlns:a14="http://schemas.microsoft.com/office/drawing/2010/main">
                <a:solidFill>
                  <a:srgbClr val="FFFFFF"/>
                </a:solidFill>
              </a14:hiddenFill>
            </a:ext>
          </a:extLst>
        </p:spPr>
        <p:txBody>
          <a:bodyPr lIns="0" tIns="0" rIns="0" bIns="0"/>
          <a:lstStyle/>
          <a:p>
            <a:endParaRPr lang="en-US" sz="2400"/>
          </a:p>
        </p:txBody>
      </p:sp>
      <p:sp>
        <p:nvSpPr>
          <p:cNvPr id="8" name="Slide Number Placeholder 1"/>
          <p:cNvSpPr>
            <a:spLocks noGrp="1"/>
          </p:cNvSpPr>
          <p:nvPr>
            <p:ph type="sldNum" sz="quarter" idx="12"/>
          </p:nvPr>
        </p:nvSpPr>
        <p:spPr>
          <a:xfrm>
            <a:off x="328658" y="6237433"/>
            <a:ext cx="438207" cy="392023"/>
          </a:xfrm>
          <a:solidFill>
            <a:schemeClr val="accent5">
              <a:lumMod val="50000"/>
            </a:schemeClr>
          </a:solidFill>
          <a:ln>
            <a:solidFill>
              <a:schemeClr val="accent5">
                <a:lumMod val="50000"/>
              </a:schemeClr>
            </a:solidFill>
          </a:ln>
        </p:spPr>
        <p:txBody>
          <a:bodyPr/>
          <a:lstStyle/>
          <a:p>
            <a:pPr algn="ctr" defTabSz="914400">
              <a:defRPr/>
            </a:pPr>
            <a:r>
              <a:rPr lang="en-US" dirty="0">
                <a:solidFill>
                  <a:schemeClr val="bg1">
                    <a:lumMod val="95000"/>
                  </a:schemeClr>
                </a:solidFill>
                <a:latin typeface="Century Gothic" panose="020B0502020202020204" pitchFamily="34" charset="0"/>
              </a:rPr>
              <a:t>5</a:t>
            </a:r>
          </a:p>
        </p:txBody>
      </p:sp>
      <p:cxnSp>
        <p:nvCxnSpPr>
          <p:cNvPr id="9" name="Straight Connector 8"/>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sp>
        <p:nvSpPr>
          <p:cNvPr id="11" name="object 14"/>
          <p:cNvSpPr/>
          <p:nvPr/>
        </p:nvSpPr>
        <p:spPr>
          <a:xfrm>
            <a:off x="440824" y="806707"/>
            <a:ext cx="3734963" cy="5164137"/>
          </a:xfrm>
          <a:custGeom>
            <a:avLst/>
            <a:gdLst/>
            <a:ahLst/>
            <a:cxnLst/>
            <a:rect l="l" t="t" r="r" b="b"/>
            <a:pathLst>
              <a:path w="2008632" h="3375660">
                <a:moveTo>
                  <a:pt x="0" y="0"/>
                </a:moveTo>
                <a:lnTo>
                  <a:pt x="0" y="3018840"/>
                </a:lnTo>
                <a:lnTo>
                  <a:pt x="1182" y="3048105"/>
                </a:lnTo>
                <a:lnTo>
                  <a:pt x="10370" y="3104588"/>
                </a:lnTo>
                <a:lnTo>
                  <a:pt x="28040" y="3157730"/>
                </a:lnTo>
                <a:lnTo>
                  <a:pt x="53459" y="3206797"/>
                </a:lnTo>
                <a:lnTo>
                  <a:pt x="85892" y="3251054"/>
                </a:lnTo>
                <a:lnTo>
                  <a:pt x="124605" y="3289767"/>
                </a:lnTo>
                <a:lnTo>
                  <a:pt x="168862" y="3322200"/>
                </a:lnTo>
                <a:lnTo>
                  <a:pt x="217929" y="3347619"/>
                </a:lnTo>
                <a:lnTo>
                  <a:pt x="271071" y="3365289"/>
                </a:lnTo>
                <a:lnTo>
                  <a:pt x="327554" y="3374477"/>
                </a:lnTo>
                <a:lnTo>
                  <a:pt x="356819" y="3375660"/>
                </a:lnTo>
                <a:lnTo>
                  <a:pt x="2008632" y="3375660"/>
                </a:lnTo>
                <a:lnTo>
                  <a:pt x="2008632" y="356870"/>
                </a:lnTo>
                <a:lnTo>
                  <a:pt x="2007449" y="327599"/>
                </a:lnTo>
                <a:lnTo>
                  <a:pt x="1998260" y="271106"/>
                </a:lnTo>
                <a:lnTo>
                  <a:pt x="1980588" y="217955"/>
                </a:lnTo>
                <a:lnTo>
                  <a:pt x="1955167" y="168881"/>
                </a:lnTo>
                <a:lnTo>
                  <a:pt x="1922730" y="124618"/>
                </a:lnTo>
                <a:lnTo>
                  <a:pt x="1884013" y="85901"/>
                </a:lnTo>
                <a:lnTo>
                  <a:pt x="1839750" y="53464"/>
                </a:lnTo>
                <a:lnTo>
                  <a:pt x="1790676" y="28043"/>
                </a:lnTo>
                <a:lnTo>
                  <a:pt x="1737525" y="10371"/>
                </a:lnTo>
                <a:lnTo>
                  <a:pt x="1681032" y="1182"/>
                </a:lnTo>
                <a:lnTo>
                  <a:pt x="1651762" y="0"/>
                </a:lnTo>
                <a:lnTo>
                  <a:pt x="0" y="0"/>
                </a:lnTo>
                <a:close/>
              </a:path>
            </a:pathLst>
          </a:custGeom>
          <a:noFill/>
        </p:spPr>
        <p:txBody>
          <a:bodyPr lIns="0" tIns="0" rIns="0" bIns="0"/>
          <a:lstStyle/>
          <a:p>
            <a:pPr marL="342900" indent="-342900">
              <a:buFont typeface="+mj-lt"/>
              <a:buAutoNum type="alphaLcPeriod"/>
              <a:defRPr/>
            </a:pPr>
            <a:endParaRPr lang="fi-FI" sz="1600" dirty="0">
              <a:latin typeface="Century Gothic" panose="020B0502020202020204" pitchFamily="34" charset="0"/>
            </a:endParaRPr>
          </a:p>
          <a:p>
            <a:pPr eaLnBrk="1" hangingPunct="1">
              <a:defRPr/>
            </a:pPr>
            <a:endParaRPr lang="fi-FI" sz="1600" dirty="0">
              <a:latin typeface="Century Gothic" panose="020B0502020202020204" pitchFamily="34" charset="0"/>
            </a:endParaRPr>
          </a:p>
          <a:p>
            <a:pPr marL="342900" indent="-342900">
              <a:buFont typeface="+mj-lt"/>
              <a:buAutoNum type="alphaLcPeriod"/>
              <a:defRPr/>
            </a:pPr>
            <a:r>
              <a:rPr lang="fi-FI" sz="1600" dirty="0">
                <a:latin typeface="Century Gothic" panose="020B0502020202020204" pitchFamily="34" charset="0"/>
              </a:rPr>
              <a:t>Penyelenggaraan </a:t>
            </a:r>
            <a:r>
              <a:rPr lang="fi-FI" sz="1600" b="1" dirty="0">
                <a:latin typeface="Century Gothic" panose="020B0502020202020204" pitchFamily="34" charset="0"/>
              </a:rPr>
              <a:t>pelatihan tenaga kerja konstruksi percontohan</a:t>
            </a:r>
          </a:p>
          <a:p>
            <a:pPr marL="342900" indent="-342900">
              <a:buFont typeface="+mj-lt"/>
              <a:buAutoNum type="alphaLcPeriod"/>
              <a:defRPr/>
            </a:pPr>
            <a:endParaRPr lang="fi-FI" sz="1600" dirty="0">
              <a:latin typeface="Century Gothic" panose="020B0502020202020204" pitchFamily="34" charset="0"/>
            </a:endParaRPr>
          </a:p>
          <a:p>
            <a:pPr marL="342900" indent="-342900">
              <a:buFont typeface="+mj-lt"/>
              <a:buAutoNum type="alphaLcPeriod"/>
              <a:defRPr/>
            </a:pPr>
            <a:r>
              <a:rPr lang="en-US" sz="1600" dirty="0" err="1">
                <a:latin typeface="Century Gothic" panose="020B0502020202020204" pitchFamily="34" charset="0"/>
              </a:rPr>
              <a:t>Pengembangan</a:t>
            </a:r>
            <a:r>
              <a:rPr lang="en-US" sz="1600" dirty="0">
                <a:latin typeface="Century Gothic" panose="020B0502020202020204" pitchFamily="34" charset="0"/>
              </a:rPr>
              <a:t> </a:t>
            </a:r>
            <a:r>
              <a:rPr lang="en-US" sz="1600" b="1" dirty="0" err="1">
                <a:latin typeface="Century Gothic" panose="020B0502020202020204" pitchFamily="34" charset="0"/>
              </a:rPr>
              <a:t>sistem</a:t>
            </a:r>
            <a:r>
              <a:rPr lang="en-US" sz="1600" b="1" dirty="0">
                <a:latin typeface="Century Gothic" panose="020B0502020202020204" pitchFamily="34" charset="0"/>
              </a:rPr>
              <a:t> </a:t>
            </a:r>
            <a:r>
              <a:rPr lang="en-US" sz="1600" b="1" dirty="0" err="1">
                <a:latin typeface="Century Gothic" panose="020B0502020202020204" pitchFamily="34" charset="0"/>
              </a:rPr>
              <a:t>informasi</a:t>
            </a:r>
            <a:r>
              <a:rPr lang="en-US" sz="1600" b="1" dirty="0">
                <a:latin typeface="Century Gothic" panose="020B0502020202020204" pitchFamily="34" charset="0"/>
              </a:rPr>
              <a:t> </a:t>
            </a:r>
            <a:r>
              <a:rPr lang="en-US" sz="1600" b="1" dirty="0" err="1">
                <a:latin typeface="Century Gothic" panose="020B0502020202020204" pitchFamily="34" charset="0"/>
              </a:rPr>
              <a:t>jasa</a:t>
            </a:r>
            <a:r>
              <a:rPr lang="en-US" sz="1600" b="1" dirty="0">
                <a:latin typeface="Century Gothic" panose="020B0502020202020204" pitchFamily="34" charset="0"/>
              </a:rPr>
              <a:t> </a:t>
            </a:r>
            <a:r>
              <a:rPr lang="en-US" sz="1600" b="1" dirty="0" err="1">
                <a:latin typeface="Century Gothic" panose="020B0502020202020204" pitchFamily="34" charset="0"/>
              </a:rPr>
              <a:t>konstruksi</a:t>
            </a:r>
            <a:r>
              <a:rPr lang="en-US" sz="1600" b="1" dirty="0">
                <a:latin typeface="Century Gothic" panose="020B0502020202020204" pitchFamily="34" charset="0"/>
              </a:rPr>
              <a:t> </a:t>
            </a:r>
            <a:r>
              <a:rPr lang="en-US" sz="1600" b="1" dirty="0" err="1">
                <a:latin typeface="Century Gothic" panose="020B0502020202020204" pitchFamily="34" charset="0"/>
              </a:rPr>
              <a:t>cakupan</a:t>
            </a:r>
            <a:r>
              <a:rPr lang="en-US" sz="1600" b="1" dirty="0">
                <a:latin typeface="Century Gothic" panose="020B0502020202020204" pitchFamily="34" charset="0"/>
              </a:rPr>
              <a:t> </a:t>
            </a:r>
            <a:r>
              <a:rPr lang="en-US" sz="1600" b="1" dirty="0" err="1">
                <a:latin typeface="Century Gothic" panose="020B0502020202020204" pitchFamily="34" charset="0"/>
              </a:rPr>
              <a:t>nasional</a:t>
            </a:r>
            <a:endParaRPr lang="en-US" sz="1600" b="1" dirty="0">
              <a:latin typeface="Century Gothic" panose="020B0502020202020204" pitchFamily="34" charset="0"/>
            </a:endParaRPr>
          </a:p>
          <a:p>
            <a:pPr marL="342900" indent="-342900">
              <a:buFont typeface="+mj-lt"/>
              <a:buAutoNum type="alphaLcPeriod"/>
              <a:defRPr/>
            </a:pPr>
            <a:endParaRPr lang="en-US" sz="1600" dirty="0">
              <a:latin typeface="Century Gothic" panose="020B0502020202020204" pitchFamily="34" charset="0"/>
            </a:endParaRPr>
          </a:p>
          <a:p>
            <a:pPr marL="342900" indent="-342900">
              <a:buFont typeface="+mj-lt"/>
              <a:buAutoNum type="alphaLcPeriod"/>
              <a:defRPr/>
            </a:pPr>
            <a:r>
              <a:rPr lang="fi-FI" sz="1600" dirty="0">
                <a:latin typeface="Century Gothic" panose="020B0502020202020204" pitchFamily="34" charset="0"/>
              </a:rPr>
              <a:t>Penerbitan Izin Usaha Jasa Konstruksi Asing</a:t>
            </a:r>
          </a:p>
          <a:p>
            <a:pPr marL="342900" indent="-342900">
              <a:buFont typeface="+mj-lt"/>
              <a:buAutoNum type="alphaLcPeriod"/>
              <a:defRPr/>
            </a:pPr>
            <a:endParaRPr lang="fi-FI" sz="1600" dirty="0">
              <a:latin typeface="Century Gothic" panose="020B0502020202020204" pitchFamily="34" charset="0"/>
            </a:endParaRPr>
          </a:p>
          <a:p>
            <a:pPr marL="342900" indent="-342900">
              <a:buFont typeface="+mj-lt"/>
              <a:buAutoNum type="alphaLcPeriod"/>
              <a:defRPr/>
            </a:pPr>
            <a:r>
              <a:rPr lang="en-US" sz="1600" dirty="0" err="1">
                <a:latin typeface="Century Gothic" panose="020B0502020202020204" pitchFamily="34" charset="0"/>
              </a:rPr>
              <a:t>Pengembangan</a:t>
            </a:r>
            <a:r>
              <a:rPr lang="en-US" sz="1600" dirty="0">
                <a:latin typeface="Century Gothic" panose="020B0502020202020204" pitchFamily="34" charset="0"/>
              </a:rPr>
              <a:t> </a:t>
            </a:r>
            <a:r>
              <a:rPr lang="en-US" sz="1600" dirty="0" err="1">
                <a:latin typeface="Century Gothic" panose="020B0502020202020204" pitchFamily="34" charset="0"/>
              </a:rPr>
              <a:t>standar</a:t>
            </a:r>
            <a:r>
              <a:rPr lang="en-US" sz="1600" dirty="0">
                <a:latin typeface="Century Gothic" panose="020B0502020202020204" pitchFamily="34" charset="0"/>
              </a:rPr>
              <a:t> </a:t>
            </a:r>
            <a:r>
              <a:rPr lang="en-US" sz="1600" dirty="0" err="1">
                <a:latin typeface="Century Gothic" panose="020B0502020202020204" pitchFamily="34" charset="0"/>
              </a:rPr>
              <a:t>kompetensi</a:t>
            </a:r>
            <a:r>
              <a:rPr lang="en-US" sz="1600" dirty="0">
                <a:latin typeface="Century Gothic" panose="020B0502020202020204" pitchFamily="34" charset="0"/>
              </a:rPr>
              <a:t> </a:t>
            </a:r>
            <a:r>
              <a:rPr lang="en-US" sz="1600" dirty="0" err="1">
                <a:latin typeface="Century Gothic" panose="020B0502020202020204" pitchFamily="34" charset="0"/>
              </a:rPr>
              <a:t>kerja</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pelatihan</a:t>
            </a:r>
            <a:r>
              <a:rPr lang="en-US" sz="1600" dirty="0">
                <a:latin typeface="Century Gothic" panose="020B0502020202020204" pitchFamily="34" charset="0"/>
              </a:rPr>
              <a:t> </a:t>
            </a:r>
            <a:r>
              <a:rPr lang="en-US" sz="1600" dirty="0" err="1">
                <a:latin typeface="Century Gothic" panose="020B0502020202020204" pitchFamily="34" charset="0"/>
              </a:rPr>
              <a:t>jasa</a:t>
            </a:r>
            <a:r>
              <a:rPr lang="en-US" sz="1600" dirty="0">
                <a:latin typeface="Century Gothic" panose="020B0502020202020204" pitchFamily="34" charset="0"/>
              </a:rPr>
              <a:t> </a:t>
            </a:r>
            <a:r>
              <a:rPr lang="en-US" sz="1600" dirty="0" err="1">
                <a:latin typeface="Century Gothic" panose="020B0502020202020204" pitchFamily="34" charset="0"/>
              </a:rPr>
              <a:t>konstruksi</a:t>
            </a:r>
            <a:endParaRPr lang="en-US" sz="1600" dirty="0">
              <a:latin typeface="Century Gothic" panose="020B0502020202020204" pitchFamily="34" charset="0"/>
            </a:endParaRPr>
          </a:p>
          <a:p>
            <a:pPr marL="342900" indent="-342900">
              <a:buFont typeface="+mj-lt"/>
              <a:buAutoNum type="alphaLcPeriod"/>
              <a:defRPr/>
            </a:pPr>
            <a:endParaRPr lang="en-US" sz="1600" dirty="0">
              <a:latin typeface="Century Gothic" panose="020B0502020202020204" pitchFamily="34" charset="0"/>
            </a:endParaRPr>
          </a:p>
          <a:p>
            <a:pPr marL="342900" indent="-342900">
              <a:buFont typeface="+mj-lt"/>
              <a:buAutoNum type="alphaLcPeriod"/>
              <a:defRPr/>
            </a:pPr>
            <a:r>
              <a:rPr lang="en-US" sz="1600" dirty="0" err="1">
                <a:latin typeface="Century Gothic" panose="020B0502020202020204" pitchFamily="34" charset="0"/>
              </a:rPr>
              <a:t>Pengembangan</a:t>
            </a:r>
            <a:r>
              <a:rPr lang="en-US" sz="1600" dirty="0">
                <a:latin typeface="Century Gothic" panose="020B0502020202020204" pitchFamily="34" charset="0"/>
              </a:rPr>
              <a:t> </a:t>
            </a:r>
            <a:r>
              <a:rPr lang="en-US" sz="1600" dirty="0" err="1">
                <a:latin typeface="Century Gothic" panose="020B0502020202020204" pitchFamily="34" charset="0"/>
              </a:rPr>
              <a:t>pasar</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kerja</a:t>
            </a:r>
            <a:r>
              <a:rPr lang="en-US" sz="1600" dirty="0">
                <a:latin typeface="Century Gothic" panose="020B0502020202020204" pitchFamily="34" charset="0"/>
              </a:rPr>
              <a:t> </a:t>
            </a:r>
            <a:r>
              <a:rPr lang="en-US" sz="1600" dirty="0" err="1">
                <a:latin typeface="Century Gothic" panose="020B0502020202020204" pitchFamily="34" charset="0"/>
              </a:rPr>
              <a:t>sama</a:t>
            </a:r>
            <a:r>
              <a:rPr lang="en-US" sz="1600" dirty="0">
                <a:latin typeface="Century Gothic" panose="020B0502020202020204" pitchFamily="34" charset="0"/>
              </a:rPr>
              <a:t> </a:t>
            </a:r>
            <a:r>
              <a:rPr lang="en-US" sz="1600" dirty="0" err="1">
                <a:latin typeface="Century Gothic" panose="020B0502020202020204" pitchFamily="34" charset="0"/>
              </a:rPr>
              <a:t>konstruksi</a:t>
            </a:r>
            <a:r>
              <a:rPr lang="en-US" sz="1600" dirty="0">
                <a:latin typeface="Century Gothic" panose="020B0502020202020204" pitchFamily="34" charset="0"/>
              </a:rPr>
              <a:t> </a:t>
            </a:r>
            <a:r>
              <a:rPr lang="en-US" sz="1600" dirty="0" err="1">
                <a:latin typeface="Century Gothic" panose="020B0502020202020204" pitchFamily="34" charset="0"/>
              </a:rPr>
              <a:t>luar</a:t>
            </a:r>
            <a:r>
              <a:rPr lang="en-US" sz="1600" dirty="0">
                <a:latin typeface="Century Gothic" panose="020B0502020202020204" pitchFamily="34" charset="0"/>
              </a:rPr>
              <a:t> </a:t>
            </a:r>
            <a:r>
              <a:rPr lang="en-US" sz="1600" dirty="0" err="1">
                <a:latin typeface="Century Gothic" panose="020B0502020202020204" pitchFamily="34" charset="0"/>
              </a:rPr>
              <a:t>negeri</a:t>
            </a:r>
            <a:endParaRPr sz="1600" dirty="0">
              <a:latin typeface="Century Gothic" panose="020B0502020202020204" pitchFamily="34" charset="0"/>
            </a:endParaRPr>
          </a:p>
        </p:txBody>
      </p:sp>
      <p:sp>
        <p:nvSpPr>
          <p:cNvPr id="12" name="object 14"/>
          <p:cNvSpPr/>
          <p:nvPr/>
        </p:nvSpPr>
        <p:spPr bwMode="auto">
          <a:xfrm flipH="1">
            <a:off x="4655842" y="806705"/>
            <a:ext cx="2974503" cy="5172075"/>
          </a:xfrm>
          <a:custGeom>
            <a:avLst/>
            <a:gdLst>
              <a:gd name="T0" fmla="*/ 0 w 2008632"/>
              <a:gd name="T1" fmla="*/ 0 h 3375660"/>
              <a:gd name="T2" fmla="*/ 2008632 w 2008632"/>
              <a:gd name="T3" fmla="*/ 3375660 h 3375660"/>
            </a:gdLst>
            <a:ahLst/>
            <a:cxnLst/>
            <a:rect l="T0" t="T1" r="T2" b="T3"/>
            <a:pathLst>
              <a:path w="2008632" h="3375660">
                <a:moveTo>
                  <a:pt x="0" y="0"/>
                </a:moveTo>
                <a:lnTo>
                  <a:pt x="0" y="3018840"/>
                </a:lnTo>
                <a:lnTo>
                  <a:pt x="1182" y="3048105"/>
                </a:lnTo>
                <a:lnTo>
                  <a:pt x="10370" y="3104588"/>
                </a:lnTo>
                <a:lnTo>
                  <a:pt x="28040" y="3157730"/>
                </a:lnTo>
                <a:lnTo>
                  <a:pt x="53459" y="3206797"/>
                </a:lnTo>
                <a:lnTo>
                  <a:pt x="85892" y="3251054"/>
                </a:lnTo>
                <a:lnTo>
                  <a:pt x="124605" y="3289767"/>
                </a:lnTo>
                <a:lnTo>
                  <a:pt x="168862" y="3322200"/>
                </a:lnTo>
                <a:lnTo>
                  <a:pt x="217929" y="3347619"/>
                </a:lnTo>
                <a:lnTo>
                  <a:pt x="271071" y="3365289"/>
                </a:lnTo>
                <a:lnTo>
                  <a:pt x="327554" y="3374477"/>
                </a:lnTo>
                <a:lnTo>
                  <a:pt x="356819" y="3375660"/>
                </a:lnTo>
                <a:lnTo>
                  <a:pt x="2008632" y="3375660"/>
                </a:lnTo>
                <a:lnTo>
                  <a:pt x="2008632" y="356870"/>
                </a:lnTo>
                <a:lnTo>
                  <a:pt x="2007449" y="327599"/>
                </a:lnTo>
                <a:lnTo>
                  <a:pt x="1998260" y="271106"/>
                </a:lnTo>
                <a:lnTo>
                  <a:pt x="1980588" y="217955"/>
                </a:lnTo>
                <a:lnTo>
                  <a:pt x="1955167" y="168881"/>
                </a:lnTo>
                <a:lnTo>
                  <a:pt x="1922730" y="124618"/>
                </a:lnTo>
                <a:lnTo>
                  <a:pt x="1884013" y="85901"/>
                </a:lnTo>
                <a:lnTo>
                  <a:pt x="1839750" y="53464"/>
                </a:lnTo>
                <a:lnTo>
                  <a:pt x="1790676" y="28043"/>
                </a:lnTo>
                <a:lnTo>
                  <a:pt x="1737525" y="10371"/>
                </a:lnTo>
                <a:lnTo>
                  <a:pt x="1681032" y="1182"/>
                </a:lnTo>
                <a:lnTo>
                  <a:pt x="1651762" y="0"/>
                </a:lnTo>
                <a:lnTo>
                  <a:pt x="0" y="0"/>
                </a:lnTo>
                <a:close/>
              </a:path>
            </a:pathLst>
          </a:custGeom>
          <a:noFill/>
          <a:ln>
            <a:noFill/>
          </a:ln>
        </p:spPr>
        <p:txBody>
          <a:bodyPr lIns="0" tIns="0" rIns="0" bIns="0"/>
          <a:lstStyle/>
          <a:p>
            <a:pPr marL="342900" indent="-342900">
              <a:buFont typeface="Calibri Light" panose="020F0302020204030204" pitchFamily="34" charset="0"/>
              <a:buAutoNum type="alphaLcPeriod"/>
            </a:pPr>
            <a:endParaRPr lang="fi-FI" sz="1600" dirty="0">
              <a:latin typeface="Century Gothic" panose="020B0502020202020204" pitchFamily="34" charset="0"/>
            </a:endParaRPr>
          </a:p>
          <a:p>
            <a:pPr marL="342900" indent="-342900">
              <a:buFont typeface="Calibri Light" panose="020F0302020204030204" pitchFamily="34" charset="0"/>
              <a:buAutoNum type="alphaLcPeriod"/>
            </a:pPr>
            <a:endParaRPr lang="fi-FI" sz="1600" dirty="0">
              <a:latin typeface="Century Gothic" panose="020B0502020202020204" pitchFamily="34" charset="0"/>
            </a:endParaRPr>
          </a:p>
          <a:p>
            <a:pPr marL="342900" indent="-342900">
              <a:buFont typeface="Calibri Light" panose="020F0302020204030204" pitchFamily="34" charset="0"/>
              <a:buAutoNum type="alphaLcPeriod"/>
            </a:pPr>
            <a:r>
              <a:rPr lang="fi-FI" sz="1600" dirty="0">
                <a:latin typeface="Century Gothic" panose="020B0502020202020204" pitchFamily="34" charset="0"/>
              </a:rPr>
              <a:t>Penyelenggaraan </a:t>
            </a:r>
            <a:r>
              <a:rPr lang="fi-FI" sz="1600" b="1" dirty="0">
                <a:latin typeface="Century Gothic" panose="020B0502020202020204" pitchFamily="34" charset="0"/>
              </a:rPr>
              <a:t>pelatihan tenaga ahli konstruksi</a:t>
            </a:r>
          </a:p>
          <a:p>
            <a:pPr marL="342900" indent="-342900">
              <a:buFont typeface="Calibri Light" panose="020F0302020204030204" pitchFamily="34" charset="0"/>
              <a:buAutoNum type="alphaLcPeriod"/>
            </a:pPr>
            <a:endParaRPr lang="fi-FI" sz="1600" dirty="0">
              <a:latin typeface="Century Gothic" panose="020B0502020202020204" pitchFamily="34" charset="0"/>
            </a:endParaRPr>
          </a:p>
          <a:p>
            <a:pPr marL="342900" indent="-342900">
              <a:buFont typeface="Calibri Light" panose="020F0302020204030204" pitchFamily="34" charset="0"/>
              <a:buAutoNum type="alphaLcPeriod"/>
            </a:pPr>
            <a:r>
              <a:rPr lang="fi-FI" sz="1600" dirty="0">
                <a:latin typeface="Century Gothic" panose="020B0502020202020204" pitchFamily="34" charset="0"/>
              </a:rPr>
              <a:t>Penyelenggaraan </a:t>
            </a:r>
            <a:r>
              <a:rPr lang="fi-FI" sz="1600" b="1" dirty="0">
                <a:latin typeface="Century Gothic" panose="020B0502020202020204" pitchFamily="34" charset="0"/>
              </a:rPr>
              <a:t>sistem informasi jasa konstruksi cakupan daerah provinsi</a:t>
            </a:r>
          </a:p>
        </p:txBody>
      </p:sp>
      <p:sp>
        <p:nvSpPr>
          <p:cNvPr id="13" name="object 3"/>
          <p:cNvSpPr/>
          <p:nvPr/>
        </p:nvSpPr>
        <p:spPr bwMode="auto">
          <a:xfrm flipH="1">
            <a:off x="8112223" y="806705"/>
            <a:ext cx="45719" cy="4880460"/>
          </a:xfrm>
          <a:custGeom>
            <a:avLst/>
            <a:gdLst>
              <a:gd name="T0" fmla="*/ 0 h 3360420"/>
              <a:gd name="T1" fmla="*/ 4320379 h 3360420"/>
              <a:gd name="T2" fmla="*/ 0 60000 65536"/>
              <a:gd name="T3" fmla="*/ 0 60000 65536"/>
            </a:gdLst>
            <a:ahLst/>
            <a:cxnLst>
              <a:cxn ang="T2">
                <a:pos x="0" y="T0"/>
              </a:cxn>
              <a:cxn ang="T3">
                <a:pos x="0" y="T1"/>
              </a:cxn>
            </a:cxnLst>
            <a:rect l="0" t="0" r="r" b="b"/>
            <a:pathLst>
              <a:path h="3360420">
                <a:moveTo>
                  <a:pt x="0" y="0"/>
                </a:moveTo>
                <a:lnTo>
                  <a:pt x="0" y="3359801"/>
                </a:lnTo>
              </a:path>
            </a:pathLst>
          </a:custGeom>
          <a:noFill/>
          <a:ln w="17999">
            <a:solidFill>
              <a:srgbClr val="B3B3B3"/>
            </a:solidFill>
            <a:prstDash val="dash"/>
            <a:round/>
          </a:ln>
          <a:extLst>
            <a:ext uri="{909E8E84-426E-40DD-AFC4-6F175D3DCCD1}">
              <a14:hiddenFill xmlns:a14="http://schemas.microsoft.com/office/drawing/2010/main">
                <a:solidFill>
                  <a:srgbClr val="FFFFFF"/>
                </a:solidFill>
              </a14:hiddenFill>
            </a:ext>
          </a:extLst>
        </p:spPr>
        <p:txBody>
          <a:bodyPr lIns="0" tIns="0" rIns="0" bIns="0"/>
          <a:lstStyle/>
          <a:p>
            <a:endParaRPr lang="en-US" sz="2400"/>
          </a:p>
        </p:txBody>
      </p:sp>
      <p:sp>
        <p:nvSpPr>
          <p:cNvPr id="14" name="object 14"/>
          <p:cNvSpPr/>
          <p:nvPr/>
        </p:nvSpPr>
        <p:spPr>
          <a:xfrm>
            <a:off x="8604252" y="748294"/>
            <a:ext cx="3168352" cy="5167312"/>
          </a:xfrm>
          <a:custGeom>
            <a:avLst/>
            <a:gdLst/>
            <a:ahLst/>
            <a:cxnLst/>
            <a:rect l="l" t="t" r="r" b="b"/>
            <a:pathLst>
              <a:path w="2008632" h="3375660">
                <a:moveTo>
                  <a:pt x="0" y="0"/>
                </a:moveTo>
                <a:lnTo>
                  <a:pt x="0" y="3018840"/>
                </a:lnTo>
                <a:lnTo>
                  <a:pt x="1182" y="3048105"/>
                </a:lnTo>
                <a:lnTo>
                  <a:pt x="10370" y="3104588"/>
                </a:lnTo>
                <a:lnTo>
                  <a:pt x="28040" y="3157730"/>
                </a:lnTo>
                <a:lnTo>
                  <a:pt x="53459" y="3206797"/>
                </a:lnTo>
                <a:lnTo>
                  <a:pt x="85892" y="3251054"/>
                </a:lnTo>
                <a:lnTo>
                  <a:pt x="124605" y="3289767"/>
                </a:lnTo>
                <a:lnTo>
                  <a:pt x="168862" y="3322200"/>
                </a:lnTo>
                <a:lnTo>
                  <a:pt x="217929" y="3347619"/>
                </a:lnTo>
                <a:lnTo>
                  <a:pt x="271071" y="3365289"/>
                </a:lnTo>
                <a:lnTo>
                  <a:pt x="327554" y="3374477"/>
                </a:lnTo>
                <a:lnTo>
                  <a:pt x="356819" y="3375660"/>
                </a:lnTo>
                <a:lnTo>
                  <a:pt x="2008632" y="3375660"/>
                </a:lnTo>
                <a:lnTo>
                  <a:pt x="2008632" y="356870"/>
                </a:lnTo>
                <a:lnTo>
                  <a:pt x="2007449" y="327599"/>
                </a:lnTo>
                <a:lnTo>
                  <a:pt x="1998260" y="271106"/>
                </a:lnTo>
                <a:lnTo>
                  <a:pt x="1980588" y="217955"/>
                </a:lnTo>
                <a:lnTo>
                  <a:pt x="1955167" y="168881"/>
                </a:lnTo>
                <a:lnTo>
                  <a:pt x="1922730" y="124618"/>
                </a:lnTo>
                <a:lnTo>
                  <a:pt x="1884013" y="85901"/>
                </a:lnTo>
                <a:lnTo>
                  <a:pt x="1839750" y="53464"/>
                </a:lnTo>
                <a:lnTo>
                  <a:pt x="1790676" y="28043"/>
                </a:lnTo>
                <a:lnTo>
                  <a:pt x="1737525" y="10371"/>
                </a:lnTo>
                <a:lnTo>
                  <a:pt x="1681032" y="1182"/>
                </a:lnTo>
                <a:lnTo>
                  <a:pt x="1651762" y="0"/>
                </a:lnTo>
                <a:lnTo>
                  <a:pt x="0" y="0"/>
                </a:lnTo>
                <a:close/>
              </a:path>
            </a:pathLst>
          </a:custGeom>
          <a:noFill/>
        </p:spPr>
        <p:txBody>
          <a:bodyPr lIns="0" tIns="0" rIns="0" bIns="0"/>
          <a:lstStyle/>
          <a:p>
            <a:pPr>
              <a:defRPr/>
            </a:pPr>
            <a:endParaRPr lang="fi-FI" sz="1600" dirty="0">
              <a:latin typeface="Century Gothic" panose="020B0502020202020204" pitchFamily="34" charset="0"/>
            </a:endParaRPr>
          </a:p>
          <a:p>
            <a:pPr eaLnBrk="1" hangingPunct="1">
              <a:defRPr/>
            </a:pPr>
            <a:endParaRPr lang="fi-FI" sz="1600" dirty="0">
              <a:latin typeface="Century Gothic" panose="020B0502020202020204" pitchFamily="34" charset="0"/>
            </a:endParaRPr>
          </a:p>
          <a:p>
            <a:pPr marL="342900" indent="-342900">
              <a:buFont typeface="+mj-lt"/>
              <a:buAutoNum type="alphaLcPeriod"/>
              <a:defRPr/>
            </a:pPr>
            <a:r>
              <a:rPr lang="fi-FI" sz="1600" dirty="0">
                <a:latin typeface="Century Gothic" panose="020B0502020202020204" pitchFamily="34" charset="0"/>
              </a:rPr>
              <a:t>Penyelenggaraan </a:t>
            </a:r>
            <a:r>
              <a:rPr lang="fi-FI" sz="1600" b="1" dirty="0">
                <a:latin typeface="Century Gothic" panose="020B0502020202020204" pitchFamily="34" charset="0"/>
              </a:rPr>
              <a:t>pelatihan tenaga terampil konstruksi</a:t>
            </a:r>
          </a:p>
          <a:p>
            <a:pPr marL="342900" indent="-342900">
              <a:buFont typeface="+mj-lt"/>
              <a:buAutoNum type="alphaLcPeriod"/>
              <a:defRPr/>
            </a:pPr>
            <a:endParaRPr lang="fi-FI" sz="1600" dirty="0">
              <a:latin typeface="Century Gothic" panose="020B0502020202020204" pitchFamily="34" charset="0"/>
            </a:endParaRPr>
          </a:p>
          <a:p>
            <a:pPr marL="342900" indent="-342900">
              <a:buFont typeface="+mj-lt"/>
              <a:buAutoNum type="alphaLcPeriod"/>
              <a:defRPr/>
            </a:pPr>
            <a:r>
              <a:rPr lang="en-US" sz="1600" dirty="0" err="1">
                <a:latin typeface="Century Gothic" panose="020B0502020202020204" pitchFamily="34" charset="0"/>
              </a:rPr>
              <a:t>Penyelenggaraan</a:t>
            </a:r>
            <a:r>
              <a:rPr lang="en-US" sz="1600" dirty="0">
                <a:latin typeface="Century Gothic" panose="020B0502020202020204" pitchFamily="34" charset="0"/>
              </a:rPr>
              <a:t> </a:t>
            </a:r>
            <a:r>
              <a:rPr lang="en-US" sz="1600" b="1" dirty="0" err="1">
                <a:latin typeface="Century Gothic" panose="020B0502020202020204" pitchFamily="34" charset="0"/>
              </a:rPr>
              <a:t>sistem</a:t>
            </a:r>
            <a:r>
              <a:rPr lang="en-US" sz="1600" b="1" dirty="0">
                <a:latin typeface="Century Gothic" panose="020B0502020202020204" pitchFamily="34" charset="0"/>
              </a:rPr>
              <a:t> </a:t>
            </a:r>
            <a:r>
              <a:rPr lang="en-US" sz="1600" b="1" dirty="0" err="1">
                <a:latin typeface="Century Gothic" panose="020B0502020202020204" pitchFamily="34" charset="0"/>
              </a:rPr>
              <a:t>informasi</a:t>
            </a:r>
            <a:r>
              <a:rPr lang="en-US" sz="1600" b="1" dirty="0">
                <a:latin typeface="Century Gothic" panose="020B0502020202020204" pitchFamily="34" charset="0"/>
              </a:rPr>
              <a:t> </a:t>
            </a:r>
            <a:r>
              <a:rPr lang="en-US" sz="1600" b="1" dirty="0" err="1">
                <a:latin typeface="Century Gothic" panose="020B0502020202020204" pitchFamily="34" charset="0"/>
              </a:rPr>
              <a:t>jasa</a:t>
            </a:r>
            <a:r>
              <a:rPr lang="en-US" sz="1600" b="1" dirty="0">
                <a:latin typeface="Century Gothic" panose="020B0502020202020204" pitchFamily="34" charset="0"/>
              </a:rPr>
              <a:t> </a:t>
            </a:r>
            <a:r>
              <a:rPr lang="en-US" sz="1600" b="1" dirty="0" err="1">
                <a:latin typeface="Century Gothic" panose="020B0502020202020204" pitchFamily="34" charset="0"/>
              </a:rPr>
              <a:t>konstruksi</a:t>
            </a:r>
            <a:r>
              <a:rPr lang="en-US" sz="1600" b="1" dirty="0">
                <a:latin typeface="Century Gothic" panose="020B0502020202020204" pitchFamily="34" charset="0"/>
              </a:rPr>
              <a:t> </a:t>
            </a:r>
            <a:r>
              <a:rPr lang="en-US" sz="1600" b="1" dirty="0" err="1">
                <a:latin typeface="Century Gothic" panose="020B0502020202020204" pitchFamily="34" charset="0"/>
              </a:rPr>
              <a:t>cakupan</a:t>
            </a:r>
            <a:r>
              <a:rPr lang="en-US" sz="1600" b="1" dirty="0">
                <a:latin typeface="Century Gothic" panose="020B0502020202020204" pitchFamily="34" charset="0"/>
              </a:rPr>
              <a:t> </a:t>
            </a:r>
            <a:r>
              <a:rPr lang="en-US" sz="1600" b="1" dirty="0" err="1">
                <a:latin typeface="Century Gothic" panose="020B0502020202020204" pitchFamily="34" charset="0"/>
              </a:rPr>
              <a:t>daerah</a:t>
            </a:r>
            <a:r>
              <a:rPr lang="en-US" sz="1600" b="1" dirty="0">
                <a:latin typeface="Century Gothic" panose="020B0502020202020204" pitchFamily="34" charset="0"/>
              </a:rPr>
              <a:t> </a:t>
            </a:r>
            <a:r>
              <a:rPr lang="en-US" sz="1600" b="1" dirty="0" err="1">
                <a:latin typeface="Century Gothic" panose="020B0502020202020204" pitchFamily="34" charset="0"/>
              </a:rPr>
              <a:t>kabupaten</a:t>
            </a:r>
            <a:r>
              <a:rPr lang="en-US" sz="1600" b="1" dirty="0">
                <a:latin typeface="Century Gothic" panose="020B0502020202020204" pitchFamily="34" charset="0"/>
              </a:rPr>
              <a:t>/</a:t>
            </a:r>
            <a:r>
              <a:rPr lang="en-US" sz="1600" b="1" dirty="0" err="1">
                <a:latin typeface="Century Gothic" panose="020B0502020202020204" pitchFamily="34" charset="0"/>
              </a:rPr>
              <a:t>kota</a:t>
            </a:r>
            <a:endParaRPr lang="en-US" sz="1600" b="1" dirty="0">
              <a:latin typeface="Century Gothic" panose="020B0502020202020204" pitchFamily="34" charset="0"/>
            </a:endParaRPr>
          </a:p>
          <a:p>
            <a:pPr marL="342900" indent="-342900">
              <a:buFont typeface="+mj-lt"/>
              <a:buAutoNum type="alphaLcPeriod"/>
              <a:defRPr/>
            </a:pPr>
            <a:endParaRPr lang="en-US" sz="1600" dirty="0">
              <a:latin typeface="Century Gothic" panose="020B0502020202020204" pitchFamily="34" charset="0"/>
            </a:endParaRPr>
          </a:p>
          <a:p>
            <a:pPr marL="342900" indent="-342900">
              <a:buFont typeface="+mj-lt"/>
              <a:buAutoNum type="alphaLcPeriod"/>
              <a:defRPr/>
            </a:pPr>
            <a:r>
              <a:rPr lang="en-US" sz="1600" dirty="0" err="1">
                <a:highlight>
                  <a:srgbClr val="FF0000"/>
                </a:highlight>
                <a:latin typeface="Century Gothic" panose="020B0502020202020204" pitchFamily="34" charset="0"/>
              </a:rPr>
              <a:t>Penerbitan</a:t>
            </a:r>
            <a:r>
              <a:rPr lang="en-US" sz="1600" dirty="0">
                <a:highlight>
                  <a:srgbClr val="FF0000"/>
                </a:highlight>
                <a:latin typeface="Century Gothic" panose="020B0502020202020204" pitchFamily="34" charset="0"/>
              </a:rPr>
              <a:t> </a:t>
            </a:r>
            <a:r>
              <a:rPr lang="en-US" sz="1600" dirty="0" err="1">
                <a:highlight>
                  <a:srgbClr val="FF0000"/>
                </a:highlight>
                <a:latin typeface="Century Gothic" panose="020B0502020202020204" pitchFamily="34" charset="0"/>
              </a:rPr>
              <a:t>izin</a:t>
            </a:r>
            <a:r>
              <a:rPr lang="en-US" sz="1600" dirty="0">
                <a:highlight>
                  <a:srgbClr val="FF0000"/>
                </a:highlight>
                <a:latin typeface="Century Gothic" panose="020B0502020202020204" pitchFamily="34" charset="0"/>
              </a:rPr>
              <a:t> </a:t>
            </a:r>
            <a:r>
              <a:rPr lang="en-US" sz="1600" dirty="0" err="1">
                <a:highlight>
                  <a:srgbClr val="FF0000"/>
                </a:highlight>
                <a:latin typeface="Century Gothic" panose="020B0502020202020204" pitchFamily="34" charset="0"/>
              </a:rPr>
              <a:t>usaha</a:t>
            </a:r>
            <a:r>
              <a:rPr lang="en-US" sz="1600" dirty="0">
                <a:highlight>
                  <a:srgbClr val="FF0000"/>
                </a:highlight>
                <a:latin typeface="Century Gothic" panose="020B0502020202020204" pitchFamily="34" charset="0"/>
              </a:rPr>
              <a:t> </a:t>
            </a:r>
            <a:r>
              <a:rPr lang="en-US" sz="1600" dirty="0" err="1">
                <a:highlight>
                  <a:srgbClr val="FF0000"/>
                </a:highlight>
                <a:latin typeface="Century Gothic" panose="020B0502020202020204" pitchFamily="34" charset="0"/>
              </a:rPr>
              <a:t>jasa</a:t>
            </a:r>
            <a:r>
              <a:rPr lang="en-US" sz="1600" dirty="0">
                <a:highlight>
                  <a:srgbClr val="FF0000"/>
                </a:highlight>
                <a:latin typeface="Century Gothic" panose="020B0502020202020204" pitchFamily="34" charset="0"/>
              </a:rPr>
              <a:t> </a:t>
            </a:r>
            <a:r>
              <a:rPr lang="en-US" sz="1600" dirty="0" err="1">
                <a:highlight>
                  <a:srgbClr val="FF0000"/>
                </a:highlight>
                <a:latin typeface="Century Gothic" panose="020B0502020202020204" pitchFamily="34" charset="0"/>
              </a:rPr>
              <a:t>konstruksi</a:t>
            </a:r>
            <a:r>
              <a:rPr lang="en-US" sz="1600" dirty="0">
                <a:highlight>
                  <a:srgbClr val="FF0000"/>
                </a:highlight>
                <a:latin typeface="Century Gothic" panose="020B0502020202020204" pitchFamily="34" charset="0"/>
              </a:rPr>
              <a:t> </a:t>
            </a:r>
            <a:r>
              <a:rPr lang="en-US" sz="1600" dirty="0" err="1">
                <a:highlight>
                  <a:srgbClr val="FF0000"/>
                </a:highlight>
                <a:latin typeface="Century Gothic" panose="020B0502020202020204" pitchFamily="34" charset="0"/>
              </a:rPr>
              <a:t>nasional</a:t>
            </a:r>
            <a:endParaRPr lang="en-US" sz="1600" dirty="0">
              <a:highlight>
                <a:srgbClr val="FF0000"/>
              </a:highlight>
              <a:latin typeface="Century Gothic" panose="020B0502020202020204" pitchFamily="34" charset="0"/>
            </a:endParaRPr>
          </a:p>
          <a:p>
            <a:pPr marL="342900" indent="-342900">
              <a:buFont typeface="+mj-lt"/>
              <a:buAutoNum type="alphaLcPeriod"/>
              <a:defRPr/>
            </a:pPr>
            <a:endParaRPr lang="en-US" sz="1600" dirty="0">
              <a:latin typeface="Century Gothic" panose="020B0502020202020204" pitchFamily="34" charset="0"/>
            </a:endParaRPr>
          </a:p>
          <a:p>
            <a:pPr marL="342900" indent="-342900">
              <a:buFont typeface="+mj-lt"/>
              <a:buAutoNum type="alphaLcPeriod"/>
              <a:defRPr/>
            </a:pPr>
            <a:r>
              <a:rPr lang="en-US" sz="1600" dirty="0">
                <a:latin typeface="Century Gothic" panose="020B0502020202020204" pitchFamily="34" charset="0"/>
              </a:rPr>
              <a:t>Pengawasan </a:t>
            </a:r>
            <a:r>
              <a:rPr lang="en-US" sz="1600" dirty="0" err="1">
                <a:latin typeface="Century Gothic" panose="020B0502020202020204" pitchFamily="34" charset="0"/>
              </a:rPr>
              <a:t>tertib</a:t>
            </a:r>
            <a:r>
              <a:rPr lang="en-US" sz="1600" dirty="0">
                <a:latin typeface="Century Gothic" panose="020B0502020202020204" pitchFamily="34" charset="0"/>
              </a:rPr>
              <a:t> </a:t>
            </a:r>
            <a:r>
              <a:rPr lang="en-US" sz="1600" dirty="0" err="1">
                <a:latin typeface="Century Gothic" panose="020B0502020202020204" pitchFamily="34" charset="0"/>
              </a:rPr>
              <a:t>usaha</a:t>
            </a:r>
            <a:r>
              <a:rPr lang="en-US" sz="1600" dirty="0">
                <a:latin typeface="Century Gothic" panose="020B0502020202020204" pitchFamily="34" charset="0"/>
              </a:rPr>
              <a:t>, </a:t>
            </a:r>
            <a:r>
              <a:rPr lang="en-US" sz="1600" dirty="0" err="1">
                <a:latin typeface="Century Gothic" panose="020B0502020202020204" pitchFamily="34" charset="0"/>
              </a:rPr>
              <a:t>tertib</a:t>
            </a:r>
            <a:r>
              <a:rPr lang="en-US" sz="1600" dirty="0">
                <a:latin typeface="Century Gothic" panose="020B0502020202020204" pitchFamily="34" charset="0"/>
              </a:rPr>
              <a:t> </a:t>
            </a:r>
            <a:r>
              <a:rPr lang="en-US" sz="1600" dirty="0" err="1">
                <a:latin typeface="Century Gothic" panose="020B0502020202020204" pitchFamily="34" charset="0"/>
              </a:rPr>
              <a:t>penyelenggaraan</a:t>
            </a:r>
            <a:r>
              <a:rPr lang="en-US" sz="1600" dirty="0">
                <a:latin typeface="Century Gothic" panose="020B0502020202020204" pitchFamily="34" charset="0"/>
              </a:rPr>
              <a:t> dan </a:t>
            </a:r>
            <a:r>
              <a:rPr lang="en-US" sz="1600" dirty="0" err="1">
                <a:latin typeface="Century Gothic" panose="020B0502020202020204" pitchFamily="34" charset="0"/>
              </a:rPr>
              <a:t>tertib</a:t>
            </a:r>
            <a:r>
              <a:rPr lang="en-US" sz="1600" dirty="0">
                <a:latin typeface="Century Gothic" panose="020B0502020202020204" pitchFamily="34" charset="0"/>
              </a:rPr>
              <a:t> </a:t>
            </a:r>
            <a:r>
              <a:rPr lang="en-US" sz="1600" dirty="0" err="1">
                <a:latin typeface="Century Gothic" panose="020B0502020202020204" pitchFamily="34" charset="0"/>
              </a:rPr>
              <a:t>pemanfaatan</a:t>
            </a:r>
            <a:r>
              <a:rPr lang="en-US" sz="1600" dirty="0">
                <a:latin typeface="Century Gothic" panose="020B0502020202020204" pitchFamily="34" charset="0"/>
              </a:rPr>
              <a:t> </a:t>
            </a:r>
            <a:r>
              <a:rPr lang="en-US" sz="1600" dirty="0" err="1">
                <a:latin typeface="Century Gothic" panose="020B0502020202020204" pitchFamily="34" charset="0"/>
              </a:rPr>
              <a:t>jasa</a:t>
            </a:r>
            <a:r>
              <a:rPr lang="en-US" sz="1600" dirty="0">
                <a:latin typeface="Century Gothic" panose="020B0502020202020204" pitchFamily="34" charset="0"/>
              </a:rPr>
              <a:t> </a:t>
            </a:r>
            <a:r>
              <a:rPr lang="en-US" sz="1600" dirty="0" err="1">
                <a:latin typeface="Century Gothic" panose="020B0502020202020204" pitchFamily="34" charset="0"/>
              </a:rPr>
              <a:t>konstruksi</a:t>
            </a:r>
            <a:endParaRPr lang="en-US" sz="1600" dirty="0">
              <a:latin typeface="Century Gothic" panose="020B0502020202020204" pitchFamily="34" charset="0"/>
            </a:endParaRPr>
          </a:p>
          <a:p>
            <a:pPr marL="342900" indent="-342900">
              <a:buFont typeface="+mj-lt"/>
              <a:buAutoNum type="alphaLcPeriod"/>
              <a:defRPr/>
            </a:pPr>
            <a:endParaRPr lang="en-US" sz="1600" dirty="0">
              <a:latin typeface="Century Gothic" panose="020B0502020202020204" pitchFamily="34" charset="0"/>
            </a:endParaRPr>
          </a:p>
          <a:p>
            <a:pPr marL="342900" indent="-342900">
              <a:buFont typeface="+mj-lt"/>
              <a:buAutoNum type="alphaLcPeriod"/>
              <a:defRPr/>
            </a:pPr>
            <a:endParaRPr lang="en-US" sz="1600" dirty="0">
              <a:latin typeface="Century Gothic" panose="020B0502020202020204" pitchFamily="34" charset="0"/>
            </a:endParaRPr>
          </a:p>
          <a:p>
            <a:pPr marL="342900" indent="-342900">
              <a:buFont typeface="+mj-lt"/>
              <a:buAutoNum type="alphaLcPeriod"/>
              <a:defRPr/>
            </a:pPr>
            <a:endParaRPr lang="en-US" sz="1600" dirty="0">
              <a:latin typeface="Century Gothic" panose="020B0502020202020204" pitchFamily="34" charset="0"/>
            </a:endParaRPr>
          </a:p>
          <a:p>
            <a:pPr>
              <a:defRPr/>
            </a:pPr>
            <a:endParaRPr sz="1600" dirty="0">
              <a:latin typeface="Century Gothic" panose="020B0502020202020204" pitchFamily="34" charset="0"/>
            </a:endParaRPr>
          </a:p>
        </p:txBody>
      </p:sp>
      <p:sp>
        <p:nvSpPr>
          <p:cNvPr id="15" name="object 11"/>
          <p:cNvSpPr txBox="1"/>
          <p:nvPr/>
        </p:nvSpPr>
        <p:spPr>
          <a:xfrm>
            <a:off x="440826" y="748295"/>
            <a:ext cx="2678844" cy="258763"/>
          </a:xfrm>
          <a:prstGeom prst="rect">
            <a:avLst/>
          </a:prstGeom>
        </p:spPr>
        <p:txBody>
          <a:bodyPr lIns="0" tIns="12616" rIns="0" bIns="0"/>
          <a:lstStyle/>
          <a:p>
            <a:pPr marL="15875">
              <a:lnSpc>
                <a:spcPts val="1985"/>
              </a:lnSpc>
              <a:defRPr/>
            </a:pPr>
            <a:r>
              <a:rPr b="1" i="1" dirty="0">
                <a:solidFill>
                  <a:schemeClr val="accent5">
                    <a:lumMod val="50000"/>
                  </a:schemeClr>
                </a:solidFill>
                <a:latin typeface="Century Gothic" panose="020B0502020202020204"/>
                <a:cs typeface="Century Gothic" panose="020B0502020202020204"/>
              </a:rPr>
              <a:t>PEMERINTAH </a:t>
            </a:r>
            <a:r>
              <a:rPr lang="en-US" b="1" i="1" dirty="0">
                <a:solidFill>
                  <a:schemeClr val="accent5">
                    <a:lumMod val="50000"/>
                  </a:schemeClr>
                </a:solidFill>
                <a:latin typeface="Century Gothic" panose="020B0502020202020204"/>
                <a:cs typeface="Century Gothic" panose="020B0502020202020204"/>
              </a:rPr>
              <a:t>PUSAT</a:t>
            </a:r>
            <a:endParaRPr dirty="0">
              <a:solidFill>
                <a:schemeClr val="accent5">
                  <a:lumMod val="50000"/>
                </a:schemeClr>
              </a:solidFill>
              <a:latin typeface="Century Gothic" panose="020B0502020202020204"/>
              <a:cs typeface="Century Gothic" panose="020B0502020202020204"/>
            </a:endParaRPr>
          </a:p>
        </p:txBody>
      </p:sp>
      <p:sp>
        <p:nvSpPr>
          <p:cNvPr id="16" name="object 11"/>
          <p:cNvSpPr txBox="1"/>
          <p:nvPr/>
        </p:nvSpPr>
        <p:spPr>
          <a:xfrm>
            <a:off x="4655842" y="746584"/>
            <a:ext cx="3168351" cy="260473"/>
          </a:xfrm>
          <a:prstGeom prst="rect">
            <a:avLst/>
          </a:prstGeom>
        </p:spPr>
        <p:txBody>
          <a:bodyPr lIns="0" tIns="12616" rIns="0" bIns="0"/>
          <a:lstStyle/>
          <a:p>
            <a:pPr marL="15875">
              <a:lnSpc>
                <a:spcPts val="1985"/>
              </a:lnSpc>
              <a:defRPr/>
            </a:pPr>
            <a:r>
              <a:rPr b="1" i="1" dirty="0">
                <a:solidFill>
                  <a:schemeClr val="accent5">
                    <a:lumMod val="50000"/>
                  </a:schemeClr>
                </a:solidFill>
                <a:latin typeface="Century Gothic" panose="020B0502020202020204"/>
                <a:cs typeface="Century Gothic" panose="020B0502020202020204"/>
              </a:rPr>
              <a:t>PEMERINTAH </a:t>
            </a:r>
            <a:r>
              <a:rPr lang="en-US" b="1" i="1" dirty="0">
                <a:solidFill>
                  <a:schemeClr val="accent5">
                    <a:lumMod val="50000"/>
                  </a:schemeClr>
                </a:solidFill>
                <a:latin typeface="Century Gothic" panose="020B0502020202020204"/>
                <a:cs typeface="Century Gothic" panose="020B0502020202020204"/>
              </a:rPr>
              <a:t>PROVINSI</a:t>
            </a:r>
            <a:endParaRPr dirty="0">
              <a:solidFill>
                <a:schemeClr val="accent5">
                  <a:lumMod val="50000"/>
                </a:schemeClr>
              </a:solidFill>
              <a:latin typeface="Century Gothic" panose="020B0502020202020204"/>
              <a:cs typeface="Century Gothic" panose="020B0502020202020204"/>
            </a:endParaRPr>
          </a:p>
        </p:txBody>
      </p:sp>
      <p:sp>
        <p:nvSpPr>
          <p:cNvPr id="17" name="object 11"/>
          <p:cNvSpPr txBox="1"/>
          <p:nvPr/>
        </p:nvSpPr>
        <p:spPr>
          <a:xfrm>
            <a:off x="8604254" y="746583"/>
            <a:ext cx="3168351" cy="289744"/>
          </a:xfrm>
          <a:prstGeom prst="rect">
            <a:avLst/>
          </a:prstGeom>
        </p:spPr>
        <p:txBody>
          <a:bodyPr lIns="0" tIns="12616" rIns="0" bIns="0"/>
          <a:lstStyle/>
          <a:p>
            <a:pPr marL="15875">
              <a:lnSpc>
                <a:spcPts val="1985"/>
              </a:lnSpc>
              <a:defRPr/>
            </a:pPr>
            <a:r>
              <a:rPr b="1" i="1" dirty="0">
                <a:solidFill>
                  <a:schemeClr val="accent5">
                    <a:lumMod val="50000"/>
                  </a:schemeClr>
                </a:solidFill>
                <a:latin typeface="Century Gothic" panose="020B0502020202020204"/>
                <a:cs typeface="Century Gothic" panose="020B0502020202020204"/>
              </a:rPr>
              <a:t>PEMERINTAH </a:t>
            </a:r>
            <a:r>
              <a:rPr lang="en-US" b="1" i="1" dirty="0">
                <a:solidFill>
                  <a:schemeClr val="accent5">
                    <a:lumMod val="50000"/>
                  </a:schemeClr>
                </a:solidFill>
                <a:latin typeface="Century Gothic" panose="020B0502020202020204"/>
                <a:cs typeface="Century Gothic" panose="020B0502020202020204"/>
              </a:rPr>
              <a:t>KAB/KOTA</a:t>
            </a:r>
            <a:endParaRPr dirty="0">
              <a:solidFill>
                <a:schemeClr val="accent5">
                  <a:lumMod val="50000"/>
                </a:schemeClr>
              </a:solidFill>
              <a:latin typeface="Century Gothic" panose="020B0502020202020204"/>
              <a:cs typeface="Century Gothic" panose="020B0502020202020204"/>
            </a:endParaRPr>
          </a:p>
        </p:txBody>
      </p:sp>
      <p:sp>
        <p:nvSpPr>
          <p:cNvPr id="2" name="Rectangle 1"/>
          <p:cNvSpPr/>
          <p:nvPr/>
        </p:nvSpPr>
        <p:spPr>
          <a:xfrm>
            <a:off x="241989" y="96987"/>
            <a:ext cx="7247382" cy="369332"/>
          </a:xfrm>
          <a:prstGeom prst="rect">
            <a:avLst/>
          </a:prstGeom>
        </p:spPr>
        <p:txBody>
          <a:bodyPr wrap="square">
            <a:spAutoFit/>
          </a:bodyPr>
          <a:lstStyle/>
          <a:p>
            <a:pPr marL="12700" algn="ctr" defTabSz="914400">
              <a:spcBef>
                <a:spcPts val="100"/>
              </a:spcBef>
              <a:tabLst>
                <a:tab pos="2719070" algn="l"/>
              </a:tabLst>
              <a:defRPr/>
            </a:pPr>
            <a:r>
              <a:rPr lang="en-ID" b="1" i="1" kern="0" spc="300" dirty="0">
                <a:solidFill>
                  <a:srgbClr val="002060"/>
                </a:solidFill>
                <a:effectLst>
                  <a:glow rad="228600">
                    <a:schemeClr val="accent2">
                      <a:satMod val="175000"/>
                      <a:alpha val="40000"/>
                    </a:schemeClr>
                  </a:glow>
                </a:effectLst>
                <a:latin typeface="Century Gothic" panose="020B0502020202020204" pitchFamily="34" charset="0"/>
              </a:rPr>
              <a:t>UU No. 23/2014 </a:t>
            </a:r>
            <a:r>
              <a:rPr lang="en-ID" b="1" i="1" kern="0" spc="300" dirty="0" err="1">
                <a:solidFill>
                  <a:srgbClr val="002060"/>
                </a:solidFill>
                <a:effectLst>
                  <a:glow rad="228600">
                    <a:schemeClr val="accent2">
                      <a:satMod val="175000"/>
                      <a:alpha val="40000"/>
                    </a:schemeClr>
                  </a:glow>
                </a:effectLst>
                <a:latin typeface="Century Gothic" panose="020B0502020202020204" pitchFamily="34" charset="0"/>
              </a:rPr>
              <a:t>tentang</a:t>
            </a:r>
            <a:r>
              <a:rPr lang="en-ID" b="1" i="1" kern="0" spc="300" dirty="0">
                <a:solidFill>
                  <a:srgbClr val="002060"/>
                </a:solidFill>
                <a:effectLst>
                  <a:glow rad="228600">
                    <a:schemeClr val="accent2">
                      <a:satMod val="175000"/>
                      <a:alpha val="40000"/>
                    </a:schemeClr>
                  </a:glow>
                </a:effectLst>
                <a:latin typeface="Century Gothic" panose="020B0502020202020204" pitchFamily="34" charset="0"/>
              </a:rPr>
              <a:t> </a:t>
            </a:r>
            <a:r>
              <a:rPr lang="en-ID" b="1" i="1" kern="0" spc="300" dirty="0" err="1">
                <a:solidFill>
                  <a:srgbClr val="002060"/>
                </a:solidFill>
                <a:effectLst>
                  <a:glow rad="228600">
                    <a:schemeClr val="accent2">
                      <a:satMod val="175000"/>
                      <a:alpha val="40000"/>
                    </a:schemeClr>
                  </a:glow>
                </a:effectLst>
                <a:latin typeface="Century Gothic" panose="020B0502020202020204" pitchFamily="34" charset="0"/>
              </a:rPr>
              <a:t>Pemerintahan</a:t>
            </a:r>
            <a:r>
              <a:rPr lang="en-ID" b="1" i="1" kern="0" spc="300" dirty="0">
                <a:solidFill>
                  <a:srgbClr val="002060"/>
                </a:solidFill>
                <a:effectLst>
                  <a:glow rad="228600">
                    <a:schemeClr val="accent2">
                      <a:satMod val="175000"/>
                      <a:alpha val="40000"/>
                    </a:schemeClr>
                  </a:glow>
                </a:effectLst>
                <a:latin typeface="Century Gothic" panose="020B0502020202020204" pitchFamily="34" charset="0"/>
              </a:rPr>
              <a:t> Daerah</a:t>
            </a:r>
            <a:endParaRPr lang="fi-FI" b="1" i="1" kern="0" spc="300" dirty="0">
              <a:solidFill>
                <a:srgbClr val="002060"/>
              </a:solidFill>
              <a:effectLst>
                <a:glow rad="228600">
                  <a:schemeClr val="accent2">
                    <a:satMod val="175000"/>
                    <a:alpha val="40000"/>
                  </a:schemeClr>
                </a:glow>
              </a:effectLst>
              <a:latin typeface="Century Gothic" panose="020B0502020202020204" pitchFamily="34" charset="0"/>
            </a:endParaRPr>
          </a:p>
        </p:txBody>
      </p:sp>
      <p:sp>
        <p:nvSpPr>
          <p:cNvPr id="18" name="Oval 17"/>
          <p:cNvSpPr/>
          <p:nvPr/>
        </p:nvSpPr>
        <p:spPr>
          <a:xfrm>
            <a:off x="4998509" y="3827374"/>
            <a:ext cx="2028889" cy="1835102"/>
          </a:xfrm>
          <a:prstGeom prst="ellipse">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KEWENANGAN</a:t>
            </a:r>
          </a:p>
        </p:txBody>
      </p:sp>
      <p:sp>
        <p:nvSpPr>
          <p:cNvPr id="19" name="Up Arrow 18"/>
          <p:cNvSpPr/>
          <p:nvPr/>
        </p:nvSpPr>
        <p:spPr>
          <a:xfrm rot="19501133">
            <a:off x="4470428" y="4101382"/>
            <a:ext cx="914400" cy="513708"/>
          </a:xfrm>
          <a:prstGeom prst="upArrow">
            <a:avLst/>
          </a:prstGeom>
          <a:solidFill>
            <a:srgbClr val="FAE523"/>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Verdana" panose="020B0604030504040204" pitchFamily="34" charset="0"/>
              <a:ea typeface="Verdana" panose="020B0604030504040204" pitchFamily="34" charset="0"/>
              <a:cs typeface="Verdana" panose="020B0604030504040204" pitchFamily="34" charset="0"/>
            </a:endParaRPr>
          </a:p>
        </p:txBody>
      </p:sp>
      <p:sp>
        <p:nvSpPr>
          <p:cNvPr id="20" name="Up Arrow 19"/>
          <p:cNvSpPr/>
          <p:nvPr/>
        </p:nvSpPr>
        <p:spPr>
          <a:xfrm rot="2098867" flipH="1">
            <a:off x="6651288" y="4101381"/>
            <a:ext cx="914400" cy="513708"/>
          </a:xfrm>
          <a:prstGeom prst="upArrow">
            <a:avLst/>
          </a:prstGeom>
          <a:solidFill>
            <a:srgbClr val="FAE523"/>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Verdana" panose="020B0604030504040204" pitchFamily="34" charset="0"/>
              <a:ea typeface="Verdana" panose="020B0604030504040204" pitchFamily="34" charset="0"/>
              <a:cs typeface="Verdana" panose="020B0604030504040204" pitchFamily="34" charset="0"/>
            </a:endParaRPr>
          </a:p>
        </p:txBody>
      </p:sp>
      <p:sp>
        <p:nvSpPr>
          <p:cNvPr id="21" name="Up Arrow 20"/>
          <p:cNvSpPr/>
          <p:nvPr/>
        </p:nvSpPr>
        <p:spPr>
          <a:xfrm rot="10800000" flipV="1">
            <a:off x="5547193" y="3509903"/>
            <a:ext cx="914400" cy="634942"/>
          </a:xfrm>
          <a:prstGeom prst="upArrow">
            <a:avLst/>
          </a:prstGeom>
          <a:solidFill>
            <a:srgbClr val="FAE523"/>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Verdana" panose="020B0604030504040204" pitchFamily="34" charset="0"/>
              <a:ea typeface="Verdana" panose="020B0604030504040204" pitchFamily="34" charset="0"/>
              <a:cs typeface="Verdana" panose="020B0604030504040204" pitchFamily="34"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23" name="Rectangle 22"/>
          <p:cNvSpPr/>
          <p:nvPr/>
        </p:nvSpPr>
        <p:spPr>
          <a:xfrm>
            <a:off x="9592508" y="87959"/>
            <a:ext cx="2747296" cy="415498"/>
          </a:xfrm>
          <a:prstGeom prst="rect">
            <a:avLst/>
          </a:prstGeom>
        </p:spPr>
        <p:txBody>
          <a:bodyPr wrap="square">
            <a:spAutoFit/>
          </a:bodyPr>
          <a:lstStyle/>
          <a:p>
            <a:pPr algn="ctr"/>
            <a:r>
              <a:rPr lang="en-AU" sz="700" dirty="0">
                <a:solidFill>
                  <a:srgbClr val="002060"/>
                </a:solidFill>
                <a:latin typeface="Century Gothic" panose="020B0502020202020204" pitchFamily="34" charset="0"/>
              </a:rPr>
              <a:t>DINAS PEKERJAAN UMUM PENATAAN RUANG</a:t>
            </a:r>
          </a:p>
          <a:p>
            <a:pPr algn="ctr"/>
            <a:r>
              <a:rPr lang="en-AU" sz="700" dirty="0">
                <a:solidFill>
                  <a:srgbClr val="002060"/>
                </a:solidFill>
                <a:latin typeface="Century Gothic" panose="020B0502020202020204" pitchFamily="34" charset="0"/>
              </a:rPr>
              <a:t>DAN PERUMAHAN RAKYAT PROVINSI</a:t>
            </a:r>
          </a:p>
          <a:p>
            <a:pPr algn="ctr"/>
            <a:r>
              <a:rPr lang="en-AU" sz="700" dirty="0">
                <a:solidFill>
                  <a:srgbClr val="002060"/>
                </a:solidFill>
                <a:latin typeface="Century Gothic" panose="020B0502020202020204" pitchFamily="34" charset="0"/>
              </a:rPr>
              <a:t>KALIMANTAN TIMUR</a:t>
            </a:r>
            <a:endParaRPr lang="id-ID" sz="700" dirty="0">
              <a:solidFill>
                <a:srgbClr val="002060"/>
              </a:solidFill>
              <a:latin typeface="Century Gothic" panose="020B0502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7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p:cNvSpPr/>
          <p:nvPr/>
        </p:nvSpPr>
        <p:spPr>
          <a:xfrm>
            <a:off x="9592508" y="87959"/>
            <a:ext cx="2747296" cy="415498"/>
          </a:xfrm>
          <a:prstGeom prst="rect">
            <a:avLst/>
          </a:prstGeom>
        </p:spPr>
        <p:txBody>
          <a:bodyPr wrap="square">
            <a:spAutoFit/>
          </a:bodyPr>
          <a:lstStyle/>
          <a:p>
            <a:pPr algn="ctr"/>
            <a:r>
              <a:rPr lang="en-AU" sz="700" b="1">
                <a:solidFill>
                  <a:srgbClr val="002060"/>
                </a:solidFill>
                <a:latin typeface="Century Gothic" panose="020B0502020202020204" pitchFamily="34" charset="0"/>
              </a:rPr>
              <a:t>DINAS PEKERJAAN UMUM PENATAAN RUANG</a:t>
            </a:r>
          </a:p>
          <a:p>
            <a:pPr algn="ctr"/>
            <a:r>
              <a:rPr lang="en-AU" sz="700" b="1">
                <a:solidFill>
                  <a:srgbClr val="002060"/>
                </a:solidFill>
                <a:latin typeface="Century Gothic" panose="020B0502020202020204" pitchFamily="34" charset="0"/>
              </a:rPr>
              <a:t>DAN PERUMAHAN RAKYAT PROVINSI</a:t>
            </a:r>
          </a:p>
          <a:p>
            <a:pPr algn="ctr"/>
            <a:r>
              <a:rPr lang="en-AU" sz="700" b="1">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2" name="Content Placeholder 1"/>
          <p:cNvPicPr>
            <a:picLocks noGrp="1" noChangeAspect="1"/>
          </p:cNvPicPr>
          <p:nvPr>
            <p:ph idx="1"/>
          </p:nvPr>
        </p:nvPicPr>
        <p:blipFill>
          <a:blip r:embed="rId4"/>
          <a:stretch>
            <a:fillRect/>
          </a:stretch>
        </p:blipFill>
        <p:spPr>
          <a:xfrm>
            <a:off x="180975" y="622300"/>
            <a:ext cx="11271250" cy="615251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7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p:cNvSpPr/>
          <p:nvPr/>
        </p:nvSpPr>
        <p:spPr>
          <a:xfrm>
            <a:off x="9592508" y="87959"/>
            <a:ext cx="2747296" cy="415498"/>
          </a:xfrm>
          <a:prstGeom prst="rect">
            <a:avLst/>
          </a:prstGeom>
        </p:spPr>
        <p:txBody>
          <a:bodyPr wrap="square">
            <a:spAutoFit/>
          </a:bodyPr>
          <a:lstStyle/>
          <a:p>
            <a:pPr algn="ctr"/>
            <a:r>
              <a:rPr lang="en-AU" sz="700" b="1">
                <a:solidFill>
                  <a:srgbClr val="002060"/>
                </a:solidFill>
                <a:latin typeface="Century Gothic" panose="020B0502020202020204" pitchFamily="34" charset="0"/>
              </a:rPr>
              <a:t>DINAS PEKERJAAN UMUM PENATAAN RUANG</a:t>
            </a:r>
          </a:p>
          <a:p>
            <a:pPr algn="ctr"/>
            <a:r>
              <a:rPr lang="en-AU" sz="700" b="1">
                <a:solidFill>
                  <a:srgbClr val="002060"/>
                </a:solidFill>
                <a:latin typeface="Century Gothic" panose="020B0502020202020204" pitchFamily="34" charset="0"/>
              </a:rPr>
              <a:t>DAN PERUMAHAN RAKYAT PROVINSI</a:t>
            </a:r>
          </a:p>
          <a:p>
            <a:pPr algn="ctr"/>
            <a:r>
              <a:rPr lang="en-AU" sz="700" b="1">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2" name="Content Placeholder 1"/>
          <p:cNvPicPr>
            <a:picLocks noGrp="1" noChangeAspect="1"/>
          </p:cNvPicPr>
          <p:nvPr>
            <p:ph idx="1"/>
          </p:nvPr>
        </p:nvPicPr>
        <p:blipFill>
          <a:blip r:embed="rId4"/>
          <a:stretch>
            <a:fillRect/>
          </a:stretch>
        </p:blipFill>
        <p:spPr>
          <a:xfrm>
            <a:off x="140335" y="638810"/>
            <a:ext cx="10569575" cy="611378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7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6" name="Rectangle 5"/>
          <p:cNvSpPr/>
          <p:nvPr/>
        </p:nvSpPr>
        <p:spPr>
          <a:xfrm>
            <a:off x="9592508" y="87959"/>
            <a:ext cx="2747296" cy="415498"/>
          </a:xfrm>
          <a:prstGeom prst="rect">
            <a:avLst/>
          </a:prstGeom>
        </p:spPr>
        <p:txBody>
          <a:bodyPr wrap="square">
            <a:spAutoFit/>
          </a:bodyPr>
          <a:lstStyle/>
          <a:p>
            <a:pPr algn="ctr"/>
            <a:r>
              <a:rPr lang="en-AU" sz="700" b="1">
                <a:solidFill>
                  <a:srgbClr val="002060"/>
                </a:solidFill>
                <a:latin typeface="Century Gothic" panose="020B0502020202020204" pitchFamily="34" charset="0"/>
              </a:rPr>
              <a:t>DINAS PEKERJAAN UMUM PENATAAN RUANG</a:t>
            </a:r>
          </a:p>
          <a:p>
            <a:pPr algn="ctr"/>
            <a:r>
              <a:rPr lang="en-AU" sz="700" b="1">
                <a:solidFill>
                  <a:srgbClr val="002060"/>
                </a:solidFill>
                <a:latin typeface="Century Gothic" panose="020B0502020202020204" pitchFamily="34" charset="0"/>
              </a:rPr>
              <a:t>DAN PERUMAHAN RAKYAT PROVINSI</a:t>
            </a:r>
          </a:p>
          <a:p>
            <a:pPr algn="ctr"/>
            <a:r>
              <a:rPr lang="en-AU" sz="700" b="1">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2" name="Content Placeholder 1"/>
          <p:cNvPicPr>
            <a:picLocks noGrp="1" noChangeAspect="1"/>
          </p:cNvPicPr>
          <p:nvPr>
            <p:ph idx="1"/>
          </p:nvPr>
        </p:nvPicPr>
        <p:blipFill>
          <a:blip r:embed="rId4"/>
          <a:stretch>
            <a:fillRect/>
          </a:stretch>
        </p:blipFill>
        <p:spPr>
          <a:xfrm>
            <a:off x="118745" y="694690"/>
            <a:ext cx="10642600" cy="605726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object 2">
            <a:extLst>
              <a:ext uri="{FF2B5EF4-FFF2-40B4-BE49-F238E27FC236}">
                <a16:creationId xmlns:a16="http://schemas.microsoft.com/office/drawing/2014/main" id="{99B266FC-0CB3-06EA-F786-5C6510A006D1}"/>
              </a:ext>
            </a:extLst>
          </p:cNvPr>
          <p:cNvGrpSpPr>
            <a:grpSpLocks noGrp="1" noUngrp="1" noRot="1" noMove="1" noResize="1"/>
          </p:cNvGrpSpPr>
          <p:nvPr/>
        </p:nvGrpSpPr>
        <p:grpSpPr>
          <a:xfrm>
            <a:off x="1" y="0"/>
            <a:ext cx="12192340" cy="6854613"/>
            <a:chOff x="5950839" y="0"/>
            <a:chExt cx="3193415" cy="5140960"/>
          </a:xfrm>
          <a:blipFill>
            <a:blip r:embed="rId2" cstate="print"/>
            <a:stretch>
              <a:fillRect/>
            </a:stretch>
          </a:blipFill>
        </p:grpSpPr>
        <p:sp>
          <p:nvSpPr>
            <p:cNvPr id="43" name="object 3">
              <a:extLst>
                <a:ext uri="{FF2B5EF4-FFF2-40B4-BE49-F238E27FC236}">
                  <a16:creationId xmlns:a16="http://schemas.microsoft.com/office/drawing/2014/main" id="{ED765956-A1D9-E6AE-F730-1FA1E5784461}"/>
                </a:ext>
              </a:extLst>
            </p:cNvPr>
            <p:cNvSpPr>
              <a:spLocks noGrp="1" noRot="1" noMove="1" noResize="1" noEditPoints="1" noAdjustHandles="1" noChangeArrowheads="1" noChangeShapeType="1"/>
            </p:cNvSpPr>
            <p:nvPr/>
          </p:nvSpPr>
          <p:spPr>
            <a:xfrm>
              <a:off x="5950839" y="0"/>
              <a:ext cx="3193160"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
              <a:extLst>
                <a:ext uri="{FF2B5EF4-FFF2-40B4-BE49-F238E27FC236}">
                  <a16:creationId xmlns:a16="http://schemas.microsoft.com/office/drawing/2014/main" id="{C4EF11F0-C81A-1DF0-3178-77EF4190B73A}"/>
                </a:ext>
              </a:extLst>
            </p:cNvPr>
            <p:cNvSpPr>
              <a:spLocks noGrp="1" noRot="1" noMove="1" noResize="1" noEditPoints="1" noAdjustHandles="1" noChangeArrowheads="1" noChangeShapeType="1"/>
            </p:cNvSpPr>
            <p:nvPr/>
          </p:nvSpPr>
          <p:spPr>
            <a:xfrm>
              <a:off x="5950839" y="3"/>
              <a:ext cx="2982849" cy="5140960"/>
            </a:xfrm>
            <a:prstGeom prst="rect">
              <a:avLst/>
            </a:pr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DDDD38-D15D-9866-5E44-28147D74D07C}"/>
              </a:ext>
            </a:extLst>
          </p:cNvPr>
          <p:cNvSpPr txBox="1"/>
          <p:nvPr/>
        </p:nvSpPr>
        <p:spPr>
          <a:xfrm>
            <a:off x="152566" y="6179829"/>
            <a:ext cx="4672054" cy="615722"/>
          </a:xfrm>
          <a:prstGeom prst="rect">
            <a:avLst/>
          </a:prstGeom>
          <a:noFill/>
        </p:spPr>
        <p:txBody>
          <a:bodyPr wrap="none" lIns="121891" tIns="60948" rIns="121891" bIns="60948">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DINAS PEKERJAAN UMUM PENATAAN RUANG DAN PERUMAHAN RAKYAT</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Tw Cen MT" pitchFamily="34" charset="0"/>
                <a:ea typeface="+mn-ea"/>
                <a:cs typeface="+mn-cs"/>
              </a:rPr>
              <a:t>PROVINSI KALIMANTAN TIMUR</a:t>
            </a:r>
          </a:p>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1067" b="0" i="0" u="none" strike="noStrike" kern="2000" cap="none" spc="628" normalizeH="0" baseline="0" noProof="0" dirty="0">
                <a:ln>
                  <a:noFill/>
                </a:ln>
                <a:solidFill>
                  <a:prstClr val="black"/>
                </a:solidFill>
                <a:effectLst/>
                <a:uLnTx/>
                <a:uFillTx/>
                <a:latin typeface="Tw Cen MT" pitchFamily="34" charset="0"/>
                <a:ea typeface="+mn-ea"/>
                <a:cs typeface="+mn-cs"/>
              </a:rPr>
              <a:t>BIDANG BINA KONSTRUKSI</a:t>
            </a:r>
            <a:endParaRPr kumimoji="0" lang="en-US" sz="1067" b="0" i="0" u="none" strike="noStrike" kern="1200" cap="none" spc="187" normalizeH="0" baseline="0" noProof="0" dirty="0">
              <a:ln>
                <a:noFill/>
              </a:ln>
              <a:solidFill>
                <a:prstClr val="black"/>
              </a:solidFill>
              <a:effectLst/>
              <a:uLnTx/>
              <a:uFillTx/>
              <a:latin typeface="Tw Cen MT" pitchFamily="34" charset="0"/>
              <a:ea typeface="+mn-ea"/>
              <a:cs typeface="+mn-cs"/>
            </a:endParaRPr>
          </a:p>
        </p:txBody>
      </p:sp>
      <p:pic>
        <p:nvPicPr>
          <p:cNvPr id="47" name="Picture 46">
            <a:extLst>
              <a:ext uri="{FF2B5EF4-FFF2-40B4-BE49-F238E27FC236}">
                <a16:creationId xmlns:a16="http://schemas.microsoft.com/office/drawing/2014/main" id="{32C11BBE-D3BD-BF3E-3B1F-9A73A71C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48" name="Rectangle 47">
            <a:extLst>
              <a:ext uri="{FF2B5EF4-FFF2-40B4-BE49-F238E27FC236}">
                <a16:creationId xmlns:a16="http://schemas.microsoft.com/office/drawing/2014/main" id="{BDF3B29F-21BE-AA7C-CDB1-12F7FC86071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F270BD01-950B-D066-F529-575BD0ADDE04}"/>
              </a:ext>
            </a:extLst>
          </p:cNvPr>
          <p:cNvSpPr/>
          <p:nvPr/>
        </p:nvSpPr>
        <p:spPr>
          <a:xfrm>
            <a:off x="473315" y="770659"/>
            <a:ext cx="11245370" cy="477054"/>
          </a:xfrm>
          <a:prstGeom prst="rect">
            <a:avLst/>
          </a:prstGeom>
        </p:spPr>
        <p:txBody>
          <a:bodyPr wrap="square">
            <a:spAutoFit/>
          </a:bodyPr>
          <a:lstStyle/>
          <a:p>
            <a:pPr>
              <a:lnSpc>
                <a:spcPts val="3000"/>
              </a:lnSpc>
              <a:spcAft>
                <a:spcPts val="1200"/>
              </a:spcAft>
              <a:defRPr/>
            </a:pPr>
            <a:r>
              <a:rPr lang="en-US" sz="2600" b="1" dirty="0">
                <a:latin typeface="Century Gothic Regular" charset="0"/>
                <a:ea typeface="Century Gothic Regular" charset="0"/>
                <a:cs typeface="Century Gothic Regular" charset="0"/>
              </a:rPr>
              <a:t>KETERSEDIAAN </a:t>
            </a:r>
            <a:r>
              <a:rPr lang="en-US" sz="2600" b="1" dirty="0">
                <a:solidFill>
                  <a:schemeClr val="accent4">
                    <a:lumMod val="75000"/>
                  </a:schemeClr>
                </a:solidFill>
                <a:latin typeface="Century Gothic Regular" charset="0"/>
                <a:ea typeface="Century Gothic Regular" charset="0"/>
                <a:cs typeface="Century Gothic Regular" charset="0"/>
              </a:rPr>
              <a:t>ASESOR KOMPETENSI </a:t>
            </a:r>
            <a:r>
              <a:rPr lang="en-US" sz="2600" b="1" dirty="0">
                <a:latin typeface="Century Gothic Regular" charset="0"/>
                <a:ea typeface="Century Gothic Regular" charset="0"/>
                <a:cs typeface="Century Gothic Regular" charset="0"/>
              </a:rPr>
              <a:t>DI KALIMANTAN TIMUR</a:t>
            </a:r>
            <a:endParaRPr lang="en-ID" sz="2600" b="1" dirty="0">
              <a:latin typeface="Century Gothic Regular" charset="0"/>
              <a:ea typeface="Century Gothic Regular" charset="0"/>
              <a:cs typeface="Century Gothic Regular" charset="0"/>
            </a:endParaRPr>
          </a:p>
        </p:txBody>
      </p:sp>
      <p:sp>
        <p:nvSpPr>
          <p:cNvPr id="54" name="Text Placeholder 2">
            <a:extLst>
              <a:ext uri="{FF2B5EF4-FFF2-40B4-BE49-F238E27FC236}">
                <a16:creationId xmlns:a16="http://schemas.microsoft.com/office/drawing/2014/main" id="{35D873BB-E1FF-F4A1-9C20-EAF425E6E960}"/>
              </a:ext>
            </a:extLst>
          </p:cNvPr>
          <p:cNvSpPr txBox="1">
            <a:spLocks/>
          </p:cNvSpPr>
          <p:nvPr/>
        </p:nvSpPr>
        <p:spPr>
          <a:xfrm>
            <a:off x="473315" y="1247713"/>
            <a:ext cx="4470265" cy="219291"/>
          </a:xfrm>
          <a:prstGeom prst="rect">
            <a:avLst/>
          </a:prstGeom>
          <a:ln w="12700">
            <a:noFill/>
            <a:prstDash val="dash"/>
          </a:ln>
        </p:spPr>
        <p:txBody>
          <a:bodyPr anchor="t"/>
          <a:lstStyle>
            <a:lvl1pPr marL="0" indent="0" algn="ctr" defTabSz="914400" rtl="0" eaLnBrk="1" latinLnBrk="1" hangingPunct="1">
              <a:spcBef>
                <a:spcPct val="20000"/>
              </a:spcBef>
              <a:buFont typeface="Arial" pitchFamily="34" charset="0"/>
              <a:buNone/>
              <a:defRPr sz="1400" b="0" kern="1200" baseline="0">
                <a:solidFill>
                  <a:schemeClr val="tx1">
                    <a:lumMod val="75000"/>
                    <a:lumOff val="25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defTabSz="914446">
              <a:defRPr/>
            </a:pPr>
            <a:r>
              <a:rPr lang="id-ID"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Status Data: </a:t>
            </a:r>
            <a:r>
              <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rPr>
              <a:t>LPJK</a:t>
            </a:r>
            <a:r>
              <a:rPr lang="en-US" altLang="ko-KR" sz="1100" i="1">
                <a:solidFill>
                  <a:schemeClr val="tx1"/>
                </a:solidFill>
                <a:latin typeface="Century Gothic" panose="020B0502020202020204" pitchFamily="34" charset="0"/>
                <a:ea typeface="Tahoma" panose="020B0604030504040204" pitchFamily="34" charset="0"/>
                <a:cs typeface="Tahoma" panose="020B0604030504040204" pitchFamily="34" charset="0"/>
              </a:rPr>
              <a:t>, 26 April 2024</a:t>
            </a:r>
            <a:endParaRPr lang="en-US" altLang="ko-KR" sz="1100" i="1" dirty="0">
              <a:solidFill>
                <a:schemeClr val="tx1"/>
              </a:solidFill>
              <a:latin typeface="Century Gothic" panose="020B050202020202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C5DF221-5088-0E1F-06EF-787F32F93ABB}"/>
              </a:ext>
            </a:extLst>
          </p:cNvPr>
          <p:cNvPicPr>
            <a:picLocks noChangeAspect="1"/>
          </p:cNvPicPr>
          <p:nvPr/>
        </p:nvPicPr>
        <p:blipFill>
          <a:blip r:embed="rId4"/>
          <a:stretch>
            <a:fillRect/>
          </a:stretch>
        </p:blipFill>
        <p:spPr>
          <a:xfrm>
            <a:off x="1197705" y="1608765"/>
            <a:ext cx="9795957" cy="4665505"/>
          </a:xfrm>
          <a:prstGeom prst="rect">
            <a:avLst/>
          </a:prstGeom>
        </p:spPr>
      </p:pic>
    </p:spTree>
    <p:extLst>
      <p:ext uri="{BB962C8B-B14F-4D97-AF65-F5344CB8AC3E}">
        <p14:creationId xmlns:p14="http://schemas.microsoft.com/office/powerpoint/2010/main" val="1521360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068C-4224-C749-30B4-3E3B150FF0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7F09B6-2654-D16A-577A-ED764DEE35B4}"/>
              </a:ext>
            </a:extLst>
          </p:cNvPr>
          <p:cNvSpPr/>
          <p:nvPr/>
        </p:nvSpPr>
        <p:spPr>
          <a:xfrm>
            <a:off x="0" y="0"/>
            <a:ext cx="12339804" cy="6858000"/>
          </a:xfrm>
          <a:prstGeom prst="rect">
            <a:avLst/>
          </a:prstGeom>
          <a:solidFill>
            <a:schemeClr val="accent4"/>
          </a:solidFill>
        </p:spPr>
        <p:style>
          <a:lnRef idx="1">
            <a:schemeClr val="accent2"/>
          </a:lnRef>
          <a:fillRef idx="2">
            <a:schemeClr val="accent2"/>
          </a:fillRef>
          <a:effectRef idx="1">
            <a:schemeClr val="accent2"/>
          </a:effectRef>
          <a:fontRef idx="minor">
            <a:schemeClr val="dk1"/>
          </a:fontRef>
        </p:style>
        <p:txBody>
          <a:bodyPr rtlCol="0" anchor="ctr"/>
          <a:lstStyle/>
          <a:p>
            <a:pPr eaLnBrk="1" hangingPunct="1">
              <a:buClr>
                <a:srgbClr val="262626"/>
              </a:buClr>
              <a:buSzPts val="1200"/>
              <a:buFont typeface="Open Sans"/>
              <a:buNone/>
            </a:pPr>
            <a:r>
              <a:rPr lang="sv-SE" altLang="en-US" sz="3200" b="1" dirty="0">
                <a:latin typeface="Century Gothic" pitchFamily="34" charset="0"/>
                <a:ea typeface="Open Sans"/>
                <a:cs typeface="Open Sans"/>
                <a:sym typeface="Open Sans Semibold"/>
              </a:rPr>
              <a:t>RENCANA KERJA SUB URUSAN JASA KONSTRUKSI KALTIM 2025</a:t>
            </a:r>
          </a:p>
        </p:txBody>
      </p:sp>
      <p:cxnSp>
        <p:nvCxnSpPr>
          <p:cNvPr id="4" name="Straight Connector 3">
            <a:extLst>
              <a:ext uri="{FF2B5EF4-FFF2-40B4-BE49-F238E27FC236}">
                <a16:creationId xmlns:a16="http://schemas.microsoft.com/office/drawing/2014/main" id="{AAFAD27F-6415-FE19-6114-329EABA25809}"/>
              </a:ext>
            </a:extLst>
          </p:cNvPr>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7E6389-046C-DEBE-8D6A-CC79B21433C4}"/>
              </a:ext>
            </a:extLst>
          </p:cNvPr>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82751C-A73F-BECB-FAD6-BB466B399D58}"/>
              </a:ext>
            </a:extLst>
          </p:cNvPr>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latin typeface="Tw Cen MT" panose="020B0602020104020603" pitchFamily="34" charset="0"/>
              </a:rPr>
              <a:t>DINAS PEKERJAAN UMUM PENATAAN RUANG DAN PERUMAHAN RAKYAT</a:t>
            </a:r>
          </a:p>
          <a:p>
            <a:pPr defTabSz="1219200">
              <a:defRPr/>
            </a:pPr>
            <a:r>
              <a:rPr lang="en-US" sz="1065" b="1" dirty="0">
                <a:latin typeface="Tw Cen MT" panose="020B0602020104020603" pitchFamily="34" charset="0"/>
              </a:rPr>
              <a:t>PROVINSI KALIMANTAN TIMUR</a:t>
            </a:r>
          </a:p>
          <a:p>
            <a:pPr defTabSz="1219200">
              <a:defRPr/>
            </a:pPr>
            <a:r>
              <a:rPr lang="en-US" sz="1065" kern="2000" spc="628" dirty="0">
                <a:latin typeface="Tw Cen MT" panose="020B0602020104020603" pitchFamily="34" charset="0"/>
              </a:rPr>
              <a:t>BIDANG BINA KONSTRUKSI</a:t>
            </a:r>
            <a:endParaRPr lang="en-US" sz="1065" spc="187" dirty="0">
              <a:latin typeface="Tw Cen MT" panose="020B0602020104020603" pitchFamily="34" charset="0"/>
            </a:endParaRPr>
          </a:p>
        </p:txBody>
      </p:sp>
      <p:pic>
        <p:nvPicPr>
          <p:cNvPr id="10" name="Picture 9">
            <a:extLst>
              <a:ext uri="{FF2B5EF4-FFF2-40B4-BE49-F238E27FC236}">
                <a16:creationId xmlns:a16="http://schemas.microsoft.com/office/drawing/2014/main" id="{A79F0F1B-E261-43E3-104A-29207071B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a:extLst>
              <a:ext uri="{FF2B5EF4-FFF2-40B4-BE49-F238E27FC236}">
                <a16:creationId xmlns:a16="http://schemas.microsoft.com/office/drawing/2014/main" id="{8F8D8548-60DB-3117-D475-0251AC2FBE54}"/>
              </a:ext>
            </a:extLst>
          </p:cNvPr>
          <p:cNvSpPr/>
          <p:nvPr/>
        </p:nvSpPr>
        <p:spPr>
          <a:xfrm>
            <a:off x="9592508" y="87959"/>
            <a:ext cx="2747296" cy="415498"/>
          </a:xfrm>
          <a:prstGeom prst="rect">
            <a:avLst/>
          </a:prstGeom>
        </p:spPr>
        <p:txBody>
          <a:bodyPr wrap="square">
            <a:spAutoFit/>
          </a:bodyPr>
          <a:lstStyle/>
          <a:p>
            <a:pPr algn="ctr"/>
            <a:r>
              <a:rPr lang="en-AU" sz="700" b="1" dirty="0">
                <a:latin typeface="Century Gothic" panose="020B0502020202020204" pitchFamily="34" charset="0"/>
              </a:rPr>
              <a:t>DINAS PEKERJAAN UMUM PENATAAN RUANG</a:t>
            </a:r>
          </a:p>
          <a:p>
            <a:pPr algn="ctr"/>
            <a:r>
              <a:rPr lang="en-AU" sz="700" b="1" dirty="0">
                <a:latin typeface="Century Gothic" panose="020B0502020202020204" pitchFamily="34" charset="0"/>
              </a:rPr>
              <a:t>DAN PERUMAHAN RAKYAT PROVINSI</a:t>
            </a:r>
          </a:p>
          <a:p>
            <a:pPr algn="ctr"/>
            <a:r>
              <a:rPr lang="en-AU" sz="700" b="1" dirty="0">
                <a:latin typeface="Century Gothic" panose="020B0502020202020204" pitchFamily="34" charset="0"/>
              </a:rPr>
              <a:t>KALIMANTAN TIMUR</a:t>
            </a:r>
            <a:endParaRPr lang="id-ID" sz="700" b="1" dirty="0">
              <a:latin typeface="Century Gothic" panose="020B0502020202020204" pitchFamily="34" charset="0"/>
            </a:endParaRPr>
          </a:p>
        </p:txBody>
      </p:sp>
    </p:spTree>
    <p:extLst>
      <p:ext uri="{BB962C8B-B14F-4D97-AF65-F5344CB8AC3E}">
        <p14:creationId xmlns:p14="http://schemas.microsoft.com/office/powerpoint/2010/main" val="2475420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C3FE1-2DDA-1610-38FC-45E6E19E6388}"/>
            </a:ext>
          </a:extLst>
        </p:cNvPr>
        <p:cNvGrpSpPr/>
        <p:nvPr/>
      </p:nvGrpSpPr>
      <p:grpSpPr>
        <a:xfrm>
          <a:off x="0" y="0"/>
          <a:ext cx="0" cy="0"/>
          <a:chOff x="0" y="0"/>
          <a:chExt cx="0" cy="0"/>
        </a:xfrm>
      </p:grpSpPr>
      <p:sp>
        <p:nvSpPr>
          <p:cNvPr id="19" name="Freeform 5">
            <a:extLst>
              <a:ext uri="{FF2B5EF4-FFF2-40B4-BE49-F238E27FC236}">
                <a16:creationId xmlns:a16="http://schemas.microsoft.com/office/drawing/2014/main" id="{3B2A843C-EFE5-BD4B-7613-BD239EF11F93}"/>
              </a:ext>
            </a:extLst>
          </p:cNvPr>
          <p:cNvSpPr/>
          <p:nvPr/>
        </p:nvSpPr>
        <p:spPr>
          <a:xfrm>
            <a:off x="9936427" y="3770849"/>
            <a:ext cx="2159563" cy="2994692"/>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369638 w 4301913"/>
              <a:gd name="connsiteY36" fmla="*/ 5323498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433696 w 4301913"/>
              <a:gd name="connsiteY36" fmla="*/ 5717287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731598">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433696" y="5717287"/>
                </a:lnTo>
                <a:lnTo>
                  <a:pt x="310084" y="5731598"/>
                </a:lnTo>
                <a:cubicBezTo>
                  <a:pt x="324453" y="5616581"/>
                  <a:pt x="466935" y="5094196"/>
                  <a:pt x="481304" y="4979179"/>
                </a:cubicBez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4" name="Text Placeholder 34">
            <a:extLst>
              <a:ext uri="{FF2B5EF4-FFF2-40B4-BE49-F238E27FC236}">
                <a16:creationId xmlns:a16="http://schemas.microsoft.com/office/drawing/2014/main" id="{E9D0FDB0-5EED-2765-58DA-BFDDB60F7113}"/>
              </a:ext>
            </a:extLst>
          </p:cNvPr>
          <p:cNvSpPr txBox="1">
            <a:spLocks/>
          </p:cNvSpPr>
          <p:nvPr/>
        </p:nvSpPr>
        <p:spPr>
          <a:xfrm>
            <a:off x="-96010" y="556337"/>
            <a:ext cx="12192000" cy="7680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KEGIATAN RENCANA KERJA SUB URUSAN JASA KONSTRULSI TAHUN 2025</a:t>
            </a:r>
            <a:endParaRPr kumimoji="0" lang="id-ID"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PAGU ANGGARAN TOTAL </a:t>
            </a: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Rp</a:t>
            </a:r>
            <a:r>
              <a:rPr kumimoji="0" lang="en-US" sz="2400" b="1" i="1" u="none" strike="noStrike" kern="1200" cap="none" spc="0" normalizeH="0" baseline="0" noProof="0">
                <a:ln>
                  <a:noFill/>
                </a:ln>
                <a:solidFill>
                  <a:srgbClr val="C00000"/>
                </a:solidFill>
                <a:effectLst/>
                <a:uLnTx/>
                <a:uFillTx/>
                <a:latin typeface="Arial" panose="020B0604020202020204" pitchFamily="34" charset="0"/>
                <a:ea typeface="+mn-ea"/>
                <a:cs typeface="Arial" pitchFamily="34" charset="0"/>
              </a:rPr>
              <a:t>. </a:t>
            </a:r>
            <a:r>
              <a:rPr lang="en-US" sz="2400" b="1" i="1">
                <a:solidFill>
                  <a:srgbClr val="C00000"/>
                </a:solidFill>
                <a:latin typeface="Arial" panose="020B0604020202020204" pitchFamily="34" charset="0"/>
              </a:rPr>
              <a:t>19.000</a:t>
            </a:r>
            <a:r>
              <a:rPr kumimoji="0" lang="en-US" sz="2400" b="1" i="1" u="none" strike="noStrike" kern="1200" cap="none" spc="0" normalizeH="0" baseline="0" noProof="0">
                <a:ln>
                  <a:noFill/>
                </a:ln>
                <a:solidFill>
                  <a:srgbClr val="C00000"/>
                </a:solidFill>
                <a:effectLst/>
                <a:uLnTx/>
                <a:uFillTx/>
                <a:latin typeface="Arial" panose="020B0604020202020204" pitchFamily="34" charset="0"/>
                <a:ea typeface="+mn-ea"/>
                <a:cs typeface="Arial" pitchFamily="34" charset="0"/>
              </a:rPr>
              <a:t>.000.045,00</a:t>
            </a:r>
            <a:endParaRPr kumimoji="0" lang="id-ID"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5" name="TextBox 4">
            <a:extLst>
              <a:ext uri="{FF2B5EF4-FFF2-40B4-BE49-F238E27FC236}">
                <a16:creationId xmlns:a16="http://schemas.microsoft.com/office/drawing/2014/main" id="{0B42CE5F-2A93-7AC0-5E7A-FE30F858A251}"/>
              </a:ext>
            </a:extLst>
          </p:cNvPr>
          <p:cNvSpPr txBox="1"/>
          <p:nvPr/>
        </p:nvSpPr>
        <p:spPr>
          <a:xfrm>
            <a:off x="2059696" y="901292"/>
            <a:ext cx="11092032" cy="14773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b="1" u="sng" noProof="0" dirty="0">
                <a:solidFill>
                  <a:prstClr val="black"/>
                </a:solidFill>
                <a:highlight>
                  <a:srgbClr val="00FFFF"/>
                </a:highlight>
                <a:latin typeface="Arial" panose="020B0604020202020204" pitchFamily="34" charset="0"/>
              </a:rPr>
              <a:t>FUNGSI PEMBERDAYAAN </a:t>
            </a:r>
            <a:r>
              <a:rPr kumimoji="0" lang="en-US" sz="1800" b="1" i="0" u="sng" strike="noStrike" kern="1200" cap="none" spc="0" normalizeH="0" baseline="0" noProof="0" dirty="0">
                <a:ln>
                  <a:noFill/>
                </a:ln>
                <a:solidFill>
                  <a:prstClr val="black"/>
                </a:solidFill>
                <a:effectLst/>
                <a:highlight>
                  <a:srgbClr val="00FFFF"/>
                </a:highlight>
                <a:uLnTx/>
                <a:uFillTx/>
                <a:latin typeface="Arial" panose="020B0604020202020204" pitchFamily="34" charset="0"/>
                <a:ea typeface="+mn-ea"/>
                <a:cs typeface="+mn-cs"/>
              </a:rPr>
              <a:t> </a:t>
            </a: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rPr>
              <a:t>TOTAL Rp</a:t>
            </a:r>
            <a:r>
              <a:rPr kumimoji="0" lang="en-US" sz="24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en-US" sz="2400" b="1" i="1">
                <a:solidFill>
                  <a:srgbClr val="C00000"/>
                </a:solidFill>
                <a:latin typeface="Arial" panose="020B0604020202020204" pitchFamily="34" charset="0"/>
              </a:rPr>
              <a:t>14.789.409.176.00 </a:t>
            </a:r>
            <a:endParaRPr kumimoji="0" lang="id-ID" sz="24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0037B3D-11E5-55B2-D5E5-66499EF46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4FE64C9E-690E-CDFE-97D8-5E66E0DFCA96}"/>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70C7FF6-A3F7-82AF-D258-067B03469D7B}"/>
              </a:ext>
            </a:extLst>
          </p:cNvPr>
          <p:cNvSpPr txBox="1"/>
          <p:nvPr/>
        </p:nvSpPr>
        <p:spPr>
          <a:xfrm>
            <a:off x="283448" y="1895686"/>
            <a:ext cx="12192000" cy="6524863"/>
          </a:xfrm>
          <a:prstGeom prst="rect">
            <a:avLst/>
          </a:prstGeom>
          <a:noFill/>
        </p:spPr>
        <p:txBody>
          <a:bodyPr wrap="square">
            <a:spAutoFit/>
          </a:bodyPr>
          <a:lstStyle/>
          <a:p>
            <a:pPr marL="457200" marR="0" lvl="0" indent="-457200" algn="just" defTabSz="914400" rtl="0" eaLnBrk="1" fontAlgn="auto" latinLnBrk="0" hangingPunct="1">
              <a:spcBef>
                <a:spcPts val="0"/>
              </a:spcBef>
              <a:spcAft>
                <a:spcPts val="0"/>
              </a:spcAft>
              <a:buClrTx/>
              <a:buSzTx/>
              <a:buFont typeface="+mj-lt"/>
              <a:buAutoNum type="arabicPeriod"/>
              <a:tabLst/>
              <a:defRPr/>
            </a:pP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Penyediaan</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Instruktur</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/Asesor/</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Penyelenggara</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Pelatihan Tenaga Ahli Konstruksi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Asesor Kompetensi Angkatan I</a:t>
            </a:r>
            <a:endParaRPr lang="en-US" sz="11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nb-NO"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Asesor Kompetensi Angkatan II</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nb-NO"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Asesor Kompetensi Angkatan III</a:t>
            </a:r>
            <a:endParaRPr lang="en-US" sz="11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TOT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Instruktur</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Angkatan 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TOT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Instruktur</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Angkatan II</a:t>
            </a:r>
          </a:p>
          <a:p>
            <a:pPr marL="457200" marR="0" lvl="0" indent="-457200" algn="just" defTabSz="914400" rtl="0" eaLnBrk="1" fontAlgn="auto" latinLnBrk="0" hangingPunct="1">
              <a:spcBef>
                <a:spcPts val="0"/>
              </a:spcBef>
              <a:spcAft>
                <a:spcPts val="0"/>
              </a:spcAft>
              <a:buClrTx/>
              <a:buSzTx/>
              <a:buFont typeface="+mj-lt"/>
              <a:buAutoNum type="arabicPeriod" startAt="2"/>
              <a:tabLst/>
              <a:defRPr/>
            </a:pP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Penyediaan</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Training Need Assessment (TNA) Pelatihan Tenaga Kerja Konstruksi Kualifikasi Ahli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Rapat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Persiapan</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Training Need Assessment (TNA) Pelatihan Tenaga Kerja Konstruksi Kualifikasi Ahli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nb-NO"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Rapat Evaluasi Training Need Assessment (TNA) Pelatihan Tenaga Kerja Konstruksi Kualifikasi Ahli</a:t>
            </a:r>
            <a:endParaRPr lang="nb-NO" sz="1100" b="1"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startAt="3"/>
              <a:tabLst/>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(50 Angkatan)</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90563" indent="-233363" algn="just">
              <a:buFont typeface="Arial" panose="020B0604020202020204" pitchFamily="34" charset="0"/>
              <a:buChar char="•"/>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Samarinda : K3 Konstruksi, Teknik Jalan, Teknik Jembatan, Teknik Bangunan Gedung, Teknik Sumber Daya Air</a:t>
            </a:r>
          </a:p>
          <a:p>
            <a:pPr marL="690563" indent="-233363" algn="just">
              <a:buFont typeface="Arial" panose="020B0604020202020204" pitchFamily="34" charset="0"/>
              <a:buChar char="•"/>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Balikpapan : K3 Konstruksi, Teknik Jalan, Teknik Jembatan, Teknik Bangunan Gedung, Teknik Sumber Daya Air</a:t>
            </a:r>
          </a:p>
          <a:p>
            <a:pPr marL="690563" indent="-233363" algn="just">
              <a:buFont typeface="Arial" panose="020B0604020202020204" pitchFamily="34" charset="0"/>
              <a:buChar char="•"/>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Kutai Kartanegara : K3 Konstruksi, Teknik Jalan, Teknik Jembatan, Teknik Bangunan Gedung, Teknik Sumber Daya Air</a:t>
            </a:r>
          </a:p>
          <a:p>
            <a:pPr marL="690563" indent="-233363" algn="just">
              <a:buFont typeface="Arial" panose="020B0604020202020204" pitchFamily="34" charset="0"/>
              <a:buChar char="•"/>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a:t>
            </a:r>
            <a:r>
              <a:rPr lang="fi-FI" sz="1100" b="1" dirty="0">
                <a:solidFill>
                  <a:prstClr val="black"/>
                </a:solidFill>
                <a:latin typeface="Arial" panose="020B0604020202020204" pitchFamily="34" charset="0"/>
                <a:cs typeface="Arial" panose="020B0604020202020204" pitchFamily="34" charset="0"/>
              </a:rPr>
              <a:t>Penajam Paser Utara </a:t>
            </a: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Jembatan, Teknik Bangunan Gedung, Teknik Sumber Daya Air</a:t>
            </a:r>
          </a:p>
          <a:p>
            <a:pPr marL="690563" indent="-233363" algn="just">
              <a:buFont typeface="Arial" panose="020B0604020202020204" pitchFamily="34" charset="0"/>
              <a:buChar char="•"/>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a:t>
            </a:r>
            <a:r>
              <a:rPr lang="fi-FI" sz="1100" b="1" dirty="0">
                <a:solidFill>
                  <a:prstClr val="black"/>
                </a:solidFill>
                <a:latin typeface="Arial" panose="020B0604020202020204" pitchFamily="34" charset="0"/>
                <a:cs typeface="Arial" panose="020B0604020202020204" pitchFamily="34" charset="0"/>
              </a:rPr>
              <a:t>Paser </a:t>
            </a: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Jembatan, Teknik Bangunan Gedung, Teknik Sumber </a:t>
            </a:r>
            <a:r>
              <a:rPr kumimoji="0" lang="fi-FI"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Daya Air</a:t>
            </a:r>
            <a:endParaRPr lang="fi-FI" sz="1100" b="1" noProof="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spcBef>
                <a:spcPts val="0"/>
              </a:spcBef>
              <a:spcAft>
                <a:spcPts val="0"/>
              </a:spcAft>
              <a:buClrTx/>
              <a:buSzTx/>
              <a:tabLst/>
              <a:defRPr/>
            </a:pPr>
            <a:r>
              <a:rPr lang="fi-FI" sz="1100" b="1" u="sng">
                <a:solidFill>
                  <a:prstClr val="black"/>
                </a:solidFill>
                <a:latin typeface="Arial" panose="020B0604020202020204" pitchFamily="34" charset="0"/>
                <a:cs typeface="Arial" panose="020B0604020202020204" pitchFamily="34" charset="0"/>
              </a:rPr>
              <a:t>Lanjutan Fungsi Pemberdayaan :</a:t>
            </a:r>
            <a:endParaRPr kumimoji="0" lang="fi-FI" sz="11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startAt="4"/>
              <a:tabLst/>
              <a:defRPr/>
            </a:pPr>
            <a:r>
              <a:rPr kumimoji="0" lang="fi-FI"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Identifikasi Potensi Kerja Sama dan Pemberdayaan Jasa Konstruksi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fi-FI"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Rapat Persiapan Kerja Sama Pelatihan Tenaga Ahli Konstruksi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fi-FI"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Rapat Evaluasi Kerja Sama Pelatihan Tenaga Ahli Konstruksi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endParaRPr lang="fi-FI" sz="1100" b="1">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startAt="5"/>
              <a:tabLst/>
              <a:defRPr/>
            </a:pPr>
            <a:r>
              <a:rPr kumimoji="0" lang="fi-FI"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Penyelenggaraan Pelatihan untuk Peningkatan Kapasitas Administrator SIPJAKI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fi-FI"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Bimbingan Teknis Administrator SIPJAKI 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fi-FI"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Bimbingan Teknis Administrator SIPJAKI II</a:t>
            </a:r>
          </a:p>
          <a:p>
            <a:pPr marL="457200" marR="0" lvl="0" algn="just" defTabSz="914400" rtl="0" eaLnBrk="1" fontAlgn="auto" latinLnBrk="0" hangingPunct="1">
              <a:spcBef>
                <a:spcPts val="0"/>
              </a:spcBef>
              <a:spcAft>
                <a:spcPts val="0"/>
              </a:spcAft>
              <a:buClrTx/>
              <a:buSzTx/>
              <a:tabLst/>
              <a:defRPr/>
            </a:pPr>
            <a:endParaRPr lang="fi-FI" sz="1100" b="1">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startAt="5"/>
              <a:tabLst/>
              <a:defRPr/>
            </a:pPr>
            <a:endParaRPr lang="en-US" sz="1100" b="1">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startAt="5"/>
              <a:tabLst/>
              <a:defRPr/>
            </a:pPr>
            <a:endParaRPr lang="en-US" sz="1100" b="1">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startAt="5"/>
              <a:tabLst/>
              <a:defRPr/>
            </a:pPr>
            <a:endParaRPr kumimoji="0" lang="id-ID"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algn="just">
              <a:defRPr/>
            </a:pPr>
            <a:endPar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a:tabLst/>
              <a:defRPr/>
            </a:pPr>
            <a:endParaRPr lang="en-US" sz="1100" b="1"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a:tabLst/>
              <a:defRPr/>
            </a:pPr>
            <a:endParaRPr lang="en-US" sz="1100" b="1"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a:tabLst/>
              <a:defRPr/>
            </a:pPr>
            <a:endParaRPr lang="en-US" sz="1100" b="1"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spcBef>
                <a:spcPts val="0"/>
              </a:spcBef>
              <a:spcAft>
                <a:spcPts val="0"/>
              </a:spcAft>
              <a:buClrTx/>
              <a:buSzTx/>
              <a:buFont typeface="+mj-lt"/>
              <a:buAutoNum type="arabicPeriod"/>
              <a:tabLst/>
              <a:defRPr/>
            </a:pPr>
            <a:endParaRPr kumimoji="0" lang="id-ID"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221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17528-3994-62B2-7425-B75CA3D9F3C6}"/>
            </a:ext>
          </a:extLst>
        </p:cNvPr>
        <p:cNvGrpSpPr/>
        <p:nvPr/>
      </p:nvGrpSpPr>
      <p:grpSpPr>
        <a:xfrm>
          <a:off x="0" y="0"/>
          <a:ext cx="0" cy="0"/>
          <a:chOff x="0" y="0"/>
          <a:chExt cx="0" cy="0"/>
        </a:xfrm>
      </p:grpSpPr>
      <p:sp>
        <p:nvSpPr>
          <p:cNvPr id="19" name="Freeform 5">
            <a:extLst>
              <a:ext uri="{FF2B5EF4-FFF2-40B4-BE49-F238E27FC236}">
                <a16:creationId xmlns:a16="http://schemas.microsoft.com/office/drawing/2014/main" id="{96FA3874-38C0-A926-7E1C-A533E7F1E0B4}"/>
              </a:ext>
            </a:extLst>
          </p:cNvPr>
          <p:cNvSpPr/>
          <p:nvPr/>
        </p:nvSpPr>
        <p:spPr>
          <a:xfrm>
            <a:off x="9936427" y="3770849"/>
            <a:ext cx="2159563" cy="2994692"/>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369638 w 4301913"/>
              <a:gd name="connsiteY36" fmla="*/ 5323498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433696 w 4301913"/>
              <a:gd name="connsiteY36" fmla="*/ 5717287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731598">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433696" y="5717287"/>
                </a:lnTo>
                <a:lnTo>
                  <a:pt x="310084" y="5731598"/>
                </a:lnTo>
                <a:cubicBezTo>
                  <a:pt x="324453" y="5616581"/>
                  <a:pt x="466935" y="5094196"/>
                  <a:pt x="481304" y="4979179"/>
                </a:cubicBez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pic>
        <p:nvPicPr>
          <p:cNvPr id="2" name="Picture 1">
            <a:extLst>
              <a:ext uri="{FF2B5EF4-FFF2-40B4-BE49-F238E27FC236}">
                <a16:creationId xmlns:a16="http://schemas.microsoft.com/office/drawing/2014/main" id="{FF360F7B-EFB1-8B37-8FDA-A552734835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D62B5A33-DD18-4211-BB54-DFEC5FC2D6B0}"/>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0628A39-3458-5B37-D85B-1EDD49CC30FD}"/>
              </a:ext>
            </a:extLst>
          </p:cNvPr>
          <p:cNvSpPr txBox="1"/>
          <p:nvPr/>
        </p:nvSpPr>
        <p:spPr>
          <a:xfrm>
            <a:off x="116620" y="186951"/>
            <a:ext cx="10849536" cy="7167796"/>
          </a:xfrm>
          <a:prstGeom prst="rect">
            <a:avLst/>
          </a:prstGeom>
          <a:noFill/>
        </p:spPr>
        <p:txBody>
          <a:bodyPr wrap="square">
            <a:spAutoFit/>
          </a:bodyPr>
          <a:lstStyle/>
          <a:p>
            <a:pPr marR="0" lvl="0" algn="just" defTabSz="914400" rtl="0" eaLnBrk="1" fontAlgn="auto" latinLnBrk="0" hangingPunct="1">
              <a:lnSpc>
                <a:spcPct val="250000"/>
              </a:lnSpc>
              <a:spcBef>
                <a:spcPts val="0"/>
              </a:spcBef>
              <a:spcAft>
                <a:spcPts val="0"/>
              </a:spcAft>
              <a:buClrTx/>
              <a:buSzTx/>
              <a:tabLst/>
              <a:defRPr/>
            </a:pPr>
            <a:r>
              <a:rPr lang="fi-FI" sz="1200" b="1" u="sng">
                <a:solidFill>
                  <a:prstClr val="black"/>
                </a:solidFill>
                <a:highlight>
                  <a:srgbClr val="00FFFF"/>
                </a:highlight>
                <a:latin typeface="Arial" panose="020B0604020202020204" pitchFamily="34" charset="0"/>
                <a:cs typeface="Arial" panose="020B0604020202020204" pitchFamily="34" charset="0"/>
              </a:rPr>
              <a:t>LANJUTAN FUNGSI PEMBERDAYAAN :</a:t>
            </a:r>
            <a:endParaRPr kumimoji="0" lang="fi-FI" sz="1200" b="1" i="0" u="sng" strike="noStrike" kern="1200" cap="none" spc="0" normalizeH="0" baseline="0" noProof="0">
              <a:ln>
                <a:noFill/>
              </a:ln>
              <a:solidFill>
                <a:prstClr val="black"/>
              </a:solidFill>
              <a:effectLst/>
              <a:highlight>
                <a:srgbClr val="00FFFF"/>
              </a:highlight>
              <a:uLnTx/>
              <a:uFillTx/>
              <a:latin typeface="Arial" panose="020B0604020202020204" pitchFamily="34" charset="0"/>
              <a:ea typeface="+mn-ea"/>
              <a:cs typeface="Arial" panose="020B0604020202020204" pitchFamily="34" charset="0"/>
            </a:endParaRPr>
          </a:p>
          <a:p>
            <a:pPr marL="690563" indent="-233363" algn="just">
              <a:buFont typeface="Arial" panose="020B0604020202020204" pitchFamily="34" charset="0"/>
              <a:buChar char="•"/>
              <a:defRPr/>
            </a:pPr>
            <a:r>
              <a:rPr kumimoji="0" lang="fi-FI"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Pelatihan </a:t>
            </a: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 Sertifikasi Tenaga Kerja Konstruksi Kualifikasi Ahli (5 Angkatan) </a:t>
            </a:r>
            <a:r>
              <a:rPr lang="fi-FI" sz="1200" b="1" dirty="0">
                <a:solidFill>
                  <a:prstClr val="black"/>
                </a:solidFill>
                <a:latin typeface="Arial" panose="020B0604020202020204" pitchFamily="34" charset="0"/>
                <a:cs typeface="Arial" panose="020B0604020202020204" pitchFamily="34" charset="0"/>
              </a:rPr>
              <a:t>Paser </a:t>
            </a: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Jembatan, Teknik Bangunan Gedung, Teknik Sumber Daya Air</a:t>
            </a:r>
          </a:p>
          <a:p>
            <a:pPr marL="690563" indent="-233363" algn="just">
              <a:buFont typeface="Arial" panose="020B0604020202020204" pitchFamily="34" charset="0"/>
              <a:buChar char="•"/>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a:t>
            </a:r>
            <a:r>
              <a:rPr lang="fi-FI" sz="1200" b="1" dirty="0">
                <a:solidFill>
                  <a:prstClr val="black"/>
                </a:solidFill>
                <a:latin typeface="Arial" panose="020B0604020202020204" pitchFamily="34" charset="0"/>
                <a:cs typeface="Arial" panose="020B0604020202020204" pitchFamily="34" charset="0"/>
              </a:rPr>
              <a:t>Bontang </a:t>
            </a: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Jembatan, Teknik Bangunan Gedung, Teknik Sumber Daya Air</a:t>
            </a:r>
          </a:p>
          <a:p>
            <a:pPr marL="690563" indent="-233363" algn="just">
              <a:buFont typeface="Arial" panose="020B0604020202020204" pitchFamily="34" charset="0"/>
              <a:buChar char="•"/>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a:t>
            </a:r>
            <a:r>
              <a:rPr lang="fi-FI" sz="1200" b="1" dirty="0">
                <a:solidFill>
                  <a:prstClr val="black"/>
                </a:solidFill>
                <a:latin typeface="Arial" panose="020B0604020202020204" pitchFamily="34" charset="0"/>
                <a:cs typeface="Arial" panose="020B0604020202020204" pitchFamily="34" charset="0"/>
              </a:rPr>
              <a:t>Kutai Timur </a:t>
            </a: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Jembatan, Teknik Bangunan Gedung, Teknik Sumber Daya Air</a:t>
            </a:r>
          </a:p>
          <a:p>
            <a:pPr marL="690563" indent="-233363" algn="just">
              <a:buFont typeface="Arial" panose="020B0604020202020204" pitchFamily="34" charset="0"/>
              <a:buChar char="•"/>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a:t>
            </a:r>
            <a:r>
              <a:rPr lang="fi-FI" sz="1200" b="1" dirty="0">
                <a:solidFill>
                  <a:prstClr val="black"/>
                </a:solidFill>
                <a:latin typeface="Arial" panose="020B0604020202020204" pitchFamily="34" charset="0"/>
                <a:cs typeface="Arial" panose="020B0604020202020204" pitchFamily="34" charset="0"/>
              </a:rPr>
              <a:t>Berau </a:t>
            </a: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Jembatan, Teknik Bangunan Gedung, Teknik Sumber Daya Air</a:t>
            </a:r>
          </a:p>
          <a:p>
            <a:pPr marL="690563" indent="-233363" algn="just">
              <a:buFont typeface="Arial" panose="020B0604020202020204" pitchFamily="34" charset="0"/>
              <a:buChar char="•"/>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a:t>
            </a:r>
            <a:r>
              <a:rPr lang="fi-FI" sz="1200" b="1" dirty="0">
                <a:solidFill>
                  <a:prstClr val="black"/>
                </a:solidFill>
                <a:latin typeface="Arial" panose="020B0604020202020204" pitchFamily="34" charset="0"/>
                <a:cs typeface="Arial" panose="020B0604020202020204" pitchFamily="34" charset="0"/>
              </a:rPr>
              <a:t>Kutai Barat </a:t>
            </a: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Jembatan, Teknik Bangunan Gedung, Teknik Sumber Daya Air</a:t>
            </a:r>
          </a:p>
          <a:p>
            <a:pPr marL="690563" indent="-233363" algn="just">
              <a:buFont typeface="Arial" panose="020B0604020202020204" pitchFamily="34" charset="0"/>
              <a:buChar char="•"/>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Tenaga Kerja Konstruksi Kualifikasi Ahli (5 Angkatan) </a:t>
            </a:r>
            <a:r>
              <a:rPr lang="fi-FI" sz="1200" b="1" dirty="0">
                <a:solidFill>
                  <a:prstClr val="black"/>
                </a:solidFill>
                <a:latin typeface="Arial" panose="020B0604020202020204" pitchFamily="34" charset="0"/>
                <a:cs typeface="Arial" panose="020B0604020202020204" pitchFamily="34" charset="0"/>
              </a:rPr>
              <a:t>Mahakam Ulu </a:t>
            </a: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K3 Konstruksi, Teknik Jalan, Teknik Bangunan Gedung, Teknik Sumber Daya Air</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startAt="4"/>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Pembinaan dan Peningkatan Kapasitas Kelembagaan Konstruksi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Pembinaan dan Peningkatan Kapasitas Kelembagaan Konstruksi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Lomba Tenaga Kerja Konstruksi Kalimantan Timur</a:t>
            </a:r>
            <a:endParaRPr lang="fi-FI" sz="12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Bimbingan</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Teknis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1</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Bimbingan</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Teknis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2</a:t>
            </a:r>
            <a:endParaRPr lang="en-US" sz="12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Bimbingan</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Teknis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3</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Bimbingan</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Teknis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4</a:t>
            </a:r>
            <a:endParaRPr lang="en-US" sz="12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Bimbingan</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Teknis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5</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Bimbingan</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Teknis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6</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1</a:t>
            </a:r>
            <a:endParaRPr lang="en-US" sz="12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2</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Pelatihan dan Sertifikasi Peningkatan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Kapasitas</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ASN/Non ASN Angkatan 3</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startAt="5"/>
              <a:tabLst/>
              <a:defRPr/>
            </a:pPr>
            <a:r>
              <a:rPr lang="en-US" sz="1200" b="1" dirty="0" err="1">
                <a:solidFill>
                  <a:prstClr val="black"/>
                </a:solidFill>
                <a:latin typeface="Arial" panose="020B0604020202020204" pitchFamily="34" charset="0"/>
                <a:cs typeface="Arial" panose="020B0604020202020204" pitchFamily="34" charset="0"/>
              </a:rPr>
              <a:t>Penyediaan</a:t>
            </a:r>
            <a:r>
              <a:rPr lang="en-US" sz="1200" b="1" dirty="0">
                <a:solidFill>
                  <a:prstClr val="black"/>
                </a:solidFill>
                <a:latin typeface="Arial" panose="020B0604020202020204" pitchFamily="34" charset="0"/>
                <a:cs typeface="Arial" panose="020B0604020202020204" pitchFamily="34" charset="0"/>
              </a:rPr>
              <a:t> SOP </a:t>
            </a:r>
            <a:r>
              <a:rPr lang="en-US" sz="1200" b="1" dirty="0" err="1">
                <a:solidFill>
                  <a:prstClr val="black"/>
                </a:solidFill>
                <a:latin typeface="Arial" panose="020B0604020202020204" pitchFamily="34" charset="0"/>
                <a:cs typeface="Arial" panose="020B0604020202020204" pitchFamily="34" charset="0"/>
              </a:rPr>
              <a:t>Penyelenggaraan</a:t>
            </a:r>
            <a:r>
              <a:rPr lang="en-US" sz="1200" b="1" dirty="0">
                <a:solidFill>
                  <a:prstClr val="black"/>
                </a:solidFill>
                <a:latin typeface="Arial" panose="020B0604020202020204" pitchFamily="34" charset="0"/>
                <a:cs typeface="Arial" panose="020B0604020202020204" pitchFamily="34" charset="0"/>
              </a:rPr>
              <a:t> Pelatihan Tenaga Kerja Konstruksi Kualifikasi Ahli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lang="en-US" sz="1200" b="1" dirty="0">
                <a:solidFill>
                  <a:prstClr val="black"/>
                </a:solidFill>
                <a:latin typeface="Arial" panose="020B0604020202020204" pitchFamily="34" charset="0"/>
                <a:cs typeface="Arial" panose="020B0604020202020204" pitchFamily="34" charset="0"/>
              </a:rPr>
              <a:t>Rapat </a:t>
            </a:r>
            <a:r>
              <a:rPr lang="en-US" sz="1200" b="1" dirty="0" err="1">
                <a:solidFill>
                  <a:prstClr val="black"/>
                </a:solidFill>
                <a:latin typeface="Arial" panose="020B0604020202020204" pitchFamily="34" charset="0"/>
                <a:cs typeface="Arial" panose="020B0604020202020204" pitchFamily="34" charset="0"/>
              </a:rPr>
              <a:t>Persiapan</a:t>
            </a:r>
            <a:r>
              <a:rPr lang="en-US" sz="1200" b="1" dirty="0">
                <a:solidFill>
                  <a:prstClr val="black"/>
                </a:solidFill>
                <a:latin typeface="Arial" panose="020B0604020202020204" pitchFamily="34" charset="0"/>
                <a:cs typeface="Arial" panose="020B0604020202020204" pitchFamily="34" charset="0"/>
              </a:rPr>
              <a:t> </a:t>
            </a:r>
            <a:r>
              <a:rPr lang="en-US" sz="1200" b="1" dirty="0" err="1">
                <a:solidFill>
                  <a:prstClr val="black"/>
                </a:solidFill>
                <a:latin typeface="Arial" panose="020B0604020202020204" pitchFamily="34" charset="0"/>
                <a:cs typeface="Arial" panose="020B0604020202020204" pitchFamily="34" charset="0"/>
              </a:rPr>
              <a:t>Penyusunan</a:t>
            </a:r>
            <a:r>
              <a:rPr lang="en-US" sz="1200" b="1" dirty="0">
                <a:solidFill>
                  <a:prstClr val="black"/>
                </a:solidFill>
                <a:latin typeface="Arial" panose="020B0604020202020204" pitchFamily="34" charset="0"/>
                <a:cs typeface="Arial" panose="020B0604020202020204" pitchFamily="34" charset="0"/>
              </a:rPr>
              <a:t> SOP </a:t>
            </a:r>
            <a:r>
              <a:rPr lang="en-US" sz="1200" b="1" dirty="0" err="1">
                <a:solidFill>
                  <a:prstClr val="black"/>
                </a:solidFill>
                <a:latin typeface="Arial" panose="020B0604020202020204" pitchFamily="34" charset="0"/>
                <a:cs typeface="Arial" panose="020B0604020202020204" pitchFamily="34" charset="0"/>
              </a:rPr>
              <a:t>Penyelenggaraan</a:t>
            </a:r>
            <a:r>
              <a:rPr lang="en-US" sz="1200" b="1" dirty="0">
                <a:solidFill>
                  <a:prstClr val="black"/>
                </a:solidFill>
                <a:latin typeface="Arial" panose="020B0604020202020204" pitchFamily="34" charset="0"/>
                <a:cs typeface="Arial" panose="020B0604020202020204" pitchFamily="34" charset="0"/>
              </a:rPr>
              <a:t> Pelatihan Tenaga Ahli Konstruksi</a:t>
            </a: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lang="en-US" sz="1200" b="1" dirty="0">
                <a:solidFill>
                  <a:prstClr val="black"/>
                </a:solidFill>
                <a:latin typeface="Arial" panose="020B0604020202020204" pitchFamily="34" charset="0"/>
                <a:cs typeface="Arial" panose="020B0604020202020204" pitchFamily="34" charset="0"/>
              </a:rPr>
              <a:t>Rapat </a:t>
            </a:r>
            <a:r>
              <a:rPr lang="en-US" sz="1200" b="1" dirty="0" err="1">
                <a:solidFill>
                  <a:prstClr val="black"/>
                </a:solidFill>
                <a:latin typeface="Arial" panose="020B0604020202020204" pitchFamily="34" charset="0"/>
                <a:cs typeface="Arial" panose="020B0604020202020204" pitchFamily="34" charset="0"/>
              </a:rPr>
              <a:t>Evaluasi</a:t>
            </a:r>
            <a:r>
              <a:rPr lang="en-US" sz="1200" b="1" dirty="0">
                <a:solidFill>
                  <a:prstClr val="black"/>
                </a:solidFill>
                <a:latin typeface="Arial" panose="020B0604020202020204" pitchFamily="34" charset="0"/>
                <a:cs typeface="Arial" panose="020B0604020202020204" pitchFamily="34" charset="0"/>
              </a:rPr>
              <a:t> </a:t>
            </a:r>
            <a:r>
              <a:rPr lang="en-US" sz="1200" b="1" dirty="0" err="1">
                <a:solidFill>
                  <a:prstClr val="black"/>
                </a:solidFill>
                <a:latin typeface="Arial" panose="020B0604020202020204" pitchFamily="34" charset="0"/>
                <a:cs typeface="Arial" panose="020B0604020202020204" pitchFamily="34" charset="0"/>
              </a:rPr>
              <a:t>Penyusunan</a:t>
            </a:r>
            <a:r>
              <a:rPr lang="en-US" sz="1200" b="1" dirty="0">
                <a:solidFill>
                  <a:prstClr val="black"/>
                </a:solidFill>
                <a:latin typeface="Arial" panose="020B0604020202020204" pitchFamily="34" charset="0"/>
                <a:cs typeface="Arial" panose="020B0604020202020204" pitchFamily="34" charset="0"/>
              </a:rPr>
              <a:t> SOP </a:t>
            </a:r>
            <a:r>
              <a:rPr lang="en-US" sz="1200" b="1" dirty="0" err="1">
                <a:solidFill>
                  <a:prstClr val="black"/>
                </a:solidFill>
                <a:latin typeface="Arial" panose="020B0604020202020204" pitchFamily="34" charset="0"/>
                <a:cs typeface="Arial" panose="020B0604020202020204" pitchFamily="34" charset="0"/>
              </a:rPr>
              <a:t>Penyelenggaraan</a:t>
            </a:r>
            <a:r>
              <a:rPr lang="en-US" sz="1200" b="1" dirty="0">
                <a:solidFill>
                  <a:prstClr val="black"/>
                </a:solidFill>
                <a:latin typeface="Arial" panose="020B0604020202020204" pitchFamily="34" charset="0"/>
                <a:cs typeface="Arial" panose="020B0604020202020204" pitchFamily="34" charset="0"/>
              </a:rPr>
              <a:t> Pelatihan Tenaga Ahli Konstruksi</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startAt="6"/>
              <a:tabLst/>
              <a:defRPr/>
            </a:pPr>
            <a:r>
              <a:rPr lang="fi-FI" sz="1200" b="1" dirty="0">
                <a:solidFill>
                  <a:prstClr val="black"/>
                </a:solidFill>
                <a:latin typeface="Arial" panose="020B0604020202020204" pitchFamily="34" charset="0"/>
                <a:cs typeface="Arial" panose="020B0604020202020204" pitchFamily="34" charset="0"/>
              </a:rPr>
              <a:t>Pemantauan dan Evaluasi Pelatihan Tenaga Kerja Konstruksi Kualifikasi Ahli</a:t>
            </a:r>
            <a:endParaRPr lang="en-US" sz="12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lang="fi-FI" sz="1200" b="1" dirty="0">
                <a:solidFill>
                  <a:prstClr val="black"/>
                </a:solidFill>
                <a:latin typeface="Arial" panose="020B0604020202020204" pitchFamily="34" charset="0"/>
                <a:cs typeface="Arial" panose="020B0604020202020204" pitchFamily="34" charset="0"/>
              </a:rPr>
              <a:t>Rapat Persiapan Pemantauan Pelatihan Tenaga Kerja Konstruksi Kualifikasi Ahli</a:t>
            </a:r>
            <a:endParaRPr lang="en-US" sz="1200" b="1" dirty="0">
              <a:solidFill>
                <a:prstClr val="black"/>
              </a:solidFill>
              <a:latin typeface="Arial" panose="020B0604020202020204" pitchFamily="34" charset="0"/>
              <a:cs typeface="Arial" panose="020B0604020202020204" pitchFamily="34" charset="0"/>
            </a:endParaRPr>
          </a:p>
          <a:p>
            <a:pPr marL="690563" marR="0" lvl="0" indent="-233363" algn="just" defTabSz="914400" rtl="0" eaLnBrk="1" fontAlgn="auto" latinLnBrk="0" hangingPunct="1">
              <a:spcBef>
                <a:spcPts val="0"/>
              </a:spcBef>
              <a:spcAft>
                <a:spcPts val="0"/>
              </a:spcAft>
              <a:buClrTx/>
              <a:buSzTx/>
              <a:buFont typeface="Arial" panose="020B0604020202020204" pitchFamily="34" charset="0"/>
              <a:buChar char="•"/>
              <a:tabLst/>
              <a:defRPr/>
            </a:pPr>
            <a:r>
              <a:rPr lang="fi-FI" sz="1200" b="1" dirty="0">
                <a:solidFill>
                  <a:prstClr val="black"/>
                </a:solidFill>
                <a:latin typeface="Arial" panose="020B0604020202020204" pitchFamily="34" charset="0"/>
                <a:cs typeface="Arial" panose="020B0604020202020204" pitchFamily="34" charset="0"/>
              </a:rPr>
              <a:t>Rapat Evaluasi Pemantauan Pelatihan Tenaga Kerja Konstruksi Kualifikasi Ahli</a:t>
            </a:r>
            <a:endParaRPr lang="en-US" sz="1200" b="1"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startAt="5"/>
              <a:tabLst/>
              <a:defRPr/>
            </a:pPr>
            <a:endParaRPr lang="en-US" sz="1200" b="1"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startAt="5"/>
              <a:tabLst/>
              <a:defRPr/>
            </a:pPr>
            <a:endParaRPr lang="en-US" sz="1200" b="1" dirty="0">
              <a:solidFill>
                <a:prstClr val="black"/>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startAt="5"/>
              <a:tabLst/>
              <a:defRPr/>
            </a:pPr>
            <a:endParaRPr kumimoji="0" lang="id-ID"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2905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5FA630B1-7F1F-431A-BC86-0AAE80F43B40}"/>
              </a:ext>
            </a:extLst>
          </p:cNvPr>
          <p:cNvSpPr/>
          <p:nvPr/>
        </p:nvSpPr>
        <p:spPr>
          <a:xfrm>
            <a:off x="9936427" y="3770849"/>
            <a:ext cx="2159563" cy="2994692"/>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369638 w 4301913"/>
              <a:gd name="connsiteY36" fmla="*/ 5323498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433696 w 4301913"/>
              <a:gd name="connsiteY36" fmla="*/ 5717287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731598">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433696" y="5717287"/>
                </a:lnTo>
                <a:lnTo>
                  <a:pt x="310084" y="5731598"/>
                </a:lnTo>
                <a:cubicBezTo>
                  <a:pt x="324453" y="5616581"/>
                  <a:pt x="466935" y="5094196"/>
                  <a:pt x="481304" y="4979179"/>
                </a:cubicBez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 name="TextBox 6">
            <a:extLst>
              <a:ext uri="{FF2B5EF4-FFF2-40B4-BE49-F238E27FC236}">
                <a16:creationId xmlns:a16="http://schemas.microsoft.com/office/drawing/2014/main" id="{C2320195-C576-A793-CE2C-EAB98CFD7A7A}"/>
              </a:ext>
            </a:extLst>
          </p:cNvPr>
          <p:cNvSpPr txBox="1"/>
          <p:nvPr/>
        </p:nvSpPr>
        <p:spPr>
          <a:xfrm>
            <a:off x="283448" y="2029186"/>
            <a:ext cx="10849536" cy="4213141"/>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Rapat</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Sinkronisasi Pembahasan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dan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Informasi</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SIPJAKI</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id-ID"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Forum Masyarakat Jasa Konstruksi</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Rapat Koordinasi Daerah Sub Urusan Jasa Konstruksi Kabupaten Kota se-Kalimantan Timur</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id-ID"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Sosialisasi Penyelenggaraan Kebijakan Peraturan Perundang-undangan Jasa Konstruksi</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Sosialisasi NSPK Penyelenggaraan Jasa Konstruksi tingkat Masyarakat Jasa Konstruksi</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Sosialisasi Kelembagaan Bina Konstruksi pada Kab/Kota Di Provinsi Kalimantan Timur</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Sosialisasi Rantai Pasok lingkup Provinsi </a:t>
            </a:r>
            <a:r>
              <a:rPr kumimoji="0" lang="fi-FI"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Kalimantan Timur</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fi-FI" sz="1200" b="1">
                <a:solidFill>
                  <a:prstClr val="black"/>
                </a:solidFill>
                <a:latin typeface="Arial" panose="020B0604020202020204" pitchFamily="34" charset="0"/>
                <a:cs typeface="Arial" panose="020B0604020202020204" pitchFamily="34" charset="0"/>
              </a:rPr>
              <a:t>Sosialisasi Permen PUPR Nomor 8 Tahun 2023 di lingkup Pemerintah Prov Kaltim</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fi-FI"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Sosialisasi Peraturan Perundang – Undangan lingkup sub urusan jasa konstruksi terhadap masyarakat jasa konstruksi </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id-ID"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Penyusunan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Ranperda (Rancangan Peraturan Daerah)</a:t>
            </a:r>
            <a:r>
              <a:rPr kumimoji="0" lang="id-ID"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Kebijakan Penyelenggaraan Jasa Konstruksi di Provinsi Kalimantan Timur</a:t>
            </a:r>
            <a:endParaRPr kumimoji="0" lang="fi-FI"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id-ID"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Penyusunan </a:t>
            </a:r>
            <a:r>
              <a:rPr kumimoji="0" lang="id-ID"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Dokumen Teknis Penyelenggaraan Jasa Konstruksi Lingkup Provinsi</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id-ID"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Penyusunan Buku Masyarakat Jasa Konstruksi di Kalimantan Timur</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Penilaian Panji Keberhasilan Sub-Urusan Jasa Konstruksi T.</a:t>
            </a:r>
            <a:r>
              <a:rPr kumimoji="0" lang="fi-FI"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2024</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fi-FI" sz="1200" b="1">
                <a:solidFill>
                  <a:prstClr val="black"/>
                </a:solidFill>
                <a:latin typeface="Arial" panose="020B0604020202020204" pitchFamily="34" charset="0"/>
                <a:cs typeface="Arial" panose="020B0604020202020204" pitchFamily="34" charset="0"/>
              </a:rPr>
              <a:t>Monitoring dan Evaluasi Bankeu di Kab/Kota se Kalimantan Timur </a:t>
            </a:r>
            <a:endParaRPr kumimoji="0" lang="fi-FI"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kumimoji="0" lang="id-ID"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Klinik Bina Konstruksi</a:t>
            </a:r>
          </a:p>
        </p:txBody>
      </p:sp>
      <p:sp>
        <p:nvSpPr>
          <p:cNvPr id="4" name="Text Placeholder 34">
            <a:extLst>
              <a:ext uri="{FF2B5EF4-FFF2-40B4-BE49-F238E27FC236}">
                <a16:creationId xmlns:a16="http://schemas.microsoft.com/office/drawing/2014/main" id="{8C5FAC6D-54BA-66AC-6F10-71EB31CE899A}"/>
              </a:ext>
            </a:extLst>
          </p:cNvPr>
          <p:cNvSpPr txBox="1">
            <a:spLocks/>
          </p:cNvSpPr>
          <p:nvPr/>
        </p:nvSpPr>
        <p:spPr>
          <a:xfrm>
            <a:off x="0" y="615673"/>
            <a:ext cx="12192000" cy="7680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KEGIATAN RENCANA KERJA SUB URUSAN JASA KONSTRULSI TAHUN 2025</a:t>
            </a:r>
            <a:endParaRPr kumimoji="0" lang="id-ID"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PAGU ANGGARAN TOTAL </a:t>
            </a: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Rp</a:t>
            </a:r>
            <a:r>
              <a:rPr kumimoji="0" lang="en-US" sz="2400" b="1" i="1" u="none" strike="noStrike" kern="1200" cap="none" spc="0" normalizeH="0" baseline="0" noProof="0">
                <a:ln>
                  <a:noFill/>
                </a:ln>
                <a:solidFill>
                  <a:srgbClr val="C00000"/>
                </a:solidFill>
                <a:effectLst/>
                <a:uLnTx/>
                <a:uFillTx/>
                <a:latin typeface="Arial" panose="020B0604020202020204" pitchFamily="34" charset="0"/>
                <a:ea typeface="+mn-ea"/>
                <a:cs typeface="Arial" pitchFamily="34" charset="0"/>
              </a:rPr>
              <a:t>. 19.000.000.045,00</a:t>
            </a:r>
            <a:endParaRPr kumimoji="0" lang="id-ID"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5" name="TextBox 4">
            <a:extLst>
              <a:ext uri="{FF2B5EF4-FFF2-40B4-BE49-F238E27FC236}">
                <a16:creationId xmlns:a16="http://schemas.microsoft.com/office/drawing/2014/main" id="{A5451094-1360-96FF-D77D-96745D1791D6}"/>
              </a:ext>
            </a:extLst>
          </p:cNvPr>
          <p:cNvSpPr txBox="1"/>
          <p:nvPr/>
        </p:nvSpPr>
        <p:spPr>
          <a:xfrm>
            <a:off x="2301434" y="906701"/>
            <a:ext cx="11092032" cy="14773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b="1" noProof="0" dirty="0">
                <a:solidFill>
                  <a:prstClr val="black"/>
                </a:solidFill>
                <a:highlight>
                  <a:srgbClr val="00FF00"/>
                </a:highlight>
                <a:latin typeface="Arial" panose="020B0604020202020204" pitchFamily="34" charset="0"/>
              </a:rPr>
              <a:t>FUNGSI PENGATURAN </a:t>
            </a:r>
            <a:r>
              <a:rPr kumimoji="0" lang="en-US" sz="1800" b="1" i="0" strike="noStrike" kern="1200" cap="none" spc="0" normalizeH="0" baseline="0" noProof="0" dirty="0">
                <a:ln>
                  <a:noFill/>
                </a:ln>
                <a:solidFill>
                  <a:prstClr val="black"/>
                </a:solidFill>
                <a:effectLst/>
                <a:highlight>
                  <a:srgbClr val="00FF00"/>
                </a:highlight>
                <a:uLnTx/>
                <a:uFillTx/>
                <a:latin typeface="Arial" panose="020B0604020202020204" pitchFamily="34" charset="0"/>
                <a:ea typeface="+mn-ea"/>
                <a:cs typeface="+mn-cs"/>
              </a:rPr>
              <a:t> </a:t>
            </a: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rPr>
              <a:t>TOTAL Rp</a:t>
            </a:r>
            <a:r>
              <a:rPr kumimoji="0" lang="en-US" sz="24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en-US" sz="2400" b="1" i="1">
                <a:solidFill>
                  <a:srgbClr val="C00000"/>
                </a:solidFill>
                <a:latin typeface="Arial" panose="020B0604020202020204" pitchFamily="34" charset="0"/>
              </a:rPr>
              <a:t>2.909.704.728.00 </a:t>
            </a:r>
            <a:endParaRPr kumimoji="0" lang="id-ID" sz="24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10C87DF-6445-5200-284C-EB95F2DC8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67F2E0CF-F17A-D78F-3CAD-E287C74D5C2F}"/>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1355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37C7-9439-946D-5B20-67B6BC4EED17}"/>
            </a:ext>
          </a:extLst>
        </p:cNvPr>
        <p:cNvGrpSpPr/>
        <p:nvPr/>
      </p:nvGrpSpPr>
      <p:grpSpPr>
        <a:xfrm>
          <a:off x="0" y="0"/>
          <a:ext cx="0" cy="0"/>
          <a:chOff x="0" y="0"/>
          <a:chExt cx="0" cy="0"/>
        </a:xfrm>
      </p:grpSpPr>
      <p:sp>
        <p:nvSpPr>
          <p:cNvPr id="19" name="Freeform 5">
            <a:extLst>
              <a:ext uri="{FF2B5EF4-FFF2-40B4-BE49-F238E27FC236}">
                <a16:creationId xmlns:a16="http://schemas.microsoft.com/office/drawing/2014/main" id="{ADF81570-7D37-350E-1AA4-59001C8027B0}"/>
              </a:ext>
            </a:extLst>
          </p:cNvPr>
          <p:cNvSpPr/>
          <p:nvPr/>
        </p:nvSpPr>
        <p:spPr>
          <a:xfrm>
            <a:off x="9936427" y="3770849"/>
            <a:ext cx="2159563" cy="2994692"/>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369638 w 4301913"/>
              <a:gd name="connsiteY36" fmla="*/ 5323498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 name="connsiteX0" fmla="*/ 2373452 w 4301913"/>
              <a:gd name="connsiteY0" fmla="*/ 4142218 h 5731598"/>
              <a:gd name="connsiteX1" fmla="*/ 2491863 w 4301913"/>
              <a:gd name="connsiteY1" fmla="*/ 4504031 h 5731598"/>
              <a:gd name="connsiteX2" fmla="*/ 2514887 w 4301913"/>
              <a:gd name="connsiteY2" fmla="*/ 4224449 h 5731598"/>
              <a:gd name="connsiteX3" fmla="*/ 2373452 w 4301913"/>
              <a:gd name="connsiteY3" fmla="*/ 4142218 h 5731598"/>
              <a:gd name="connsiteX4" fmla="*/ 1737713 w 4301913"/>
              <a:gd name="connsiteY4" fmla="*/ 0 h 5731598"/>
              <a:gd name="connsiteX5" fmla="*/ 2494232 w 4301913"/>
              <a:gd name="connsiteY5" fmla="*/ 793865 h 5731598"/>
              <a:gd name="connsiteX6" fmla="*/ 2531098 w 4301913"/>
              <a:gd name="connsiteY6" fmla="*/ 1178908 h 5731598"/>
              <a:gd name="connsiteX7" fmla="*/ 2424404 w 4301913"/>
              <a:gd name="connsiteY7" fmla="*/ 1268744 h 5731598"/>
              <a:gd name="connsiteX8" fmla="*/ 2241510 w 4301913"/>
              <a:gd name="connsiteY8" fmla="*/ 1761783 h 5731598"/>
              <a:gd name="connsiteX9" fmla="*/ 2220061 w 4301913"/>
              <a:gd name="connsiteY9" fmla="*/ 1910756 h 5731598"/>
              <a:gd name="connsiteX10" fmla="*/ 2066052 w 4301913"/>
              <a:gd name="connsiteY10" fmla="*/ 2183666 h 5731598"/>
              <a:gd name="connsiteX11" fmla="*/ 2317587 w 4301913"/>
              <a:gd name="connsiteY11" fmla="*/ 2483987 h 5731598"/>
              <a:gd name="connsiteX12" fmla="*/ 2322187 w 4301913"/>
              <a:gd name="connsiteY12" fmla="*/ 2504347 h 5731598"/>
              <a:gd name="connsiteX13" fmla="*/ 2224379 w 4301913"/>
              <a:gd name="connsiteY13" fmla="*/ 2497471 h 5731598"/>
              <a:gd name="connsiteX14" fmla="*/ 2357729 w 4301913"/>
              <a:gd name="connsiteY14" fmla="*/ 2754646 h 5731598"/>
              <a:gd name="connsiteX15" fmla="*/ 2322187 w 4301913"/>
              <a:gd name="connsiteY15" fmla="*/ 2504347 h 5731598"/>
              <a:gd name="connsiteX16" fmla="*/ 2337445 w 4301913"/>
              <a:gd name="connsiteY16" fmla="*/ 2505420 h 5731598"/>
              <a:gd name="connsiteX17" fmla="*/ 2317587 w 4301913"/>
              <a:gd name="connsiteY17" fmla="*/ 2483987 h 5731598"/>
              <a:gd name="connsiteX18" fmla="*/ 2245348 w 4301913"/>
              <a:gd name="connsiteY18" fmla="*/ 2296761 h 5731598"/>
              <a:gd name="connsiteX19" fmla="*/ 2232191 w 4301913"/>
              <a:gd name="connsiteY19" fmla="*/ 1957698 h 5731598"/>
              <a:gd name="connsiteX20" fmla="*/ 2335047 w 4301913"/>
              <a:gd name="connsiteY20" fmla="*/ 2199249 h 5731598"/>
              <a:gd name="connsiteX21" fmla="*/ 3132200 w 4301913"/>
              <a:gd name="connsiteY21" fmla="*/ 2447242 h 5731598"/>
              <a:gd name="connsiteX22" fmla="*/ 3378274 w 4301913"/>
              <a:gd name="connsiteY22" fmla="*/ 2560857 h 5731598"/>
              <a:gd name="connsiteX23" fmla="*/ 3508883 w 4301913"/>
              <a:gd name="connsiteY23" fmla="*/ 2990167 h 5731598"/>
              <a:gd name="connsiteX24" fmla="*/ 3598240 w 4301913"/>
              <a:gd name="connsiteY24" fmla="*/ 3107894 h 5731598"/>
              <a:gd name="connsiteX25" fmla="*/ 3594745 w 4301913"/>
              <a:gd name="connsiteY25" fmla="*/ 3285579 h 5731598"/>
              <a:gd name="connsiteX26" fmla="*/ 3651895 w 4301913"/>
              <a:gd name="connsiteY26" fmla="*/ 3356092 h 5731598"/>
              <a:gd name="connsiteX27" fmla="*/ 3637711 w 4301913"/>
              <a:gd name="connsiteY27" fmla="*/ 3431264 h 5731598"/>
              <a:gd name="connsiteX28" fmla="*/ 3719804 w 4301913"/>
              <a:gd name="connsiteY28" fmla="*/ 3476627 h 5731598"/>
              <a:gd name="connsiteX29" fmla="*/ 3712883 w 4301913"/>
              <a:gd name="connsiteY29" fmla="*/ 3623134 h 5731598"/>
              <a:gd name="connsiteX30" fmla="*/ 4072229 w 4301913"/>
              <a:gd name="connsiteY30" fmla="*/ 4192921 h 5731598"/>
              <a:gd name="connsiteX31" fmla="*/ 4224629 w 4301913"/>
              <a:gd name="connsiteY31" fmla="*/ 4288171 h 5731598"/>
              <a:gd name="connsiteX32" fmla="*/ 4300829 w 4301913"/>
              <a:gd name="connsiteY32" fmla="*/ 4756815 h 5731598"/>
              <a:gd name="connsiteX33" fmla="*/ 3847261 w 4301913"/>
              <a:gd name="connsiteY33" fmla="*/ 5216962 h 5731598"/>
              <a:gd name="connsiteX34" fmla="*/ 3422680 w 4301913"/>
              <a:gd name="connsiteY34" fmla="*/ 5222784 h 5731598"/>
              <a:gd name="connsiteX35" fmla="*/ 3313176 w 4301913"/>
              <a:gd name="connsiteY35" fmla="*/ 5151314 h 5731598"/>
              <a:gd name="connsiteX36" fmla="*/ 3433696 w 4301913"/>
              <a:gd name="connsiteY36" fmla="*/ 5717287 h 5731598"/>
              <a:gd name="connsiteX37" fmla="*/ 310084 w 4301913"/>
              <a:gd name="connsiteY37" fmla="*/ 5731598 h 5731598"/>
              <a:gd name="connsiteX38" fmla="*/ 481304 w 4301913"/>
              <a:gd name="connsiteY38" fmla="*/ 4979179 h 5731598"/>
              <a:gd name="connsiteX39" fmla="*/ 398526 w 4301913"/>
              <a:gd name="connsiteY39" fmla="*/ 4755101 h 5731598"/>
              <a:gd name="connsiteX40" fmla="*/ 421207 w 4301913"/>
              <a:gd name="connsiteY40" fmla="*/ 4524378 h 5731598"/>
              <a:gd name="connsiteX41" fmla="*/ 348297 w 4301913"/>
              <a:gd name="connsiteY41" fmla="*/ 4473120 h 5731598"/>
              <a:gd name="connsiteX42" fmla="*/ 279224 w 4301913"/>
              <a:gd name="connsiteY42" fmla="*/ 4134948 h 5731598"/>
              <a:gd name="connsiteX43" fmla="*/ 73305 w 4301913"/>
              <a:gd name="connsiteY43" fmla="*/ 3621969 h 5731598"/>
              <a:gd name="connsiteX44" fmla="*/ 12523 w 4301913"/>
              <a:gd name="connsiteY44" fmla="*/ 3119269 h 5731598"/>
              <a:gd name="connsiteX45" fmla="*/ 109829 w 4301913"/>
              <a:gd name="connsiteY45" fmla="*/ 2487946 h 5731598"/>
              <a:gd name="connsiteX46" fmla="*/ 874434 w 4301913"/>
              <a:gd name="connsiteY46" fmla="*/ 2132575 h 5731598"/>
              <a:gd name="connsiteX47" fmla="*/ 1273431 w 4301913"/>
              <a:gd name="connsiteY47" fmla="*/ 1758902 h 5731598"/>
              <a:gd name="connsiteX48" fmla="*/ 1281747 w 4301913"/>
              <a:gd name="connsiteY48" fmla="*/ 1766651 h 5731598"/>
              <a:gd name="connsiteX49" fmla="*/ 1956993 w 4301913"/>
              <a:gd name="connsiteY49" fmla="*/ 2690917 h 5731598"/>
              <a:gd name="connsiteX50" fmla="*/ 1754023 w 4301913"/>
              <a:gd name="connsiteY50" fmla="*/ 2443267 h 5731598"/>
              <a:gd name="connsiteX51" fmla="*/ 2026615 w 4301913"/>
              <a:gd name="connsiteY51" fmla="*/ 2183146 h 5731598"/>
              <a:gd name="connsiteX52" fmla="*/ 2044038 w 4301913"/>
              <a:gd name="connsiteY52" fmla="*/ 2183376 h 5731598"/>
              <a:gd name="connsiteX53" fmla="*/ 1900529 w 4301913"/>
              <a:gd name="connsiteY53" fmla="*/ 2106944 h 5731598"/>
              <a:gd name="connsiteX54" fmla="*/ 1525079 w 4301913"/>
              <a:gd name="connsiteY54" fmla="*/ 1935494 h 5731598"/>
              <a:gd name="connsiteX55" fmla="*/ 1329029 w 4301913"/>
              <a:gd name="connsiteY55" fmla="*/ 1706894 h 5731598"/>
              <a:gd name="connsiteX56" fmla="*/ 1195679 w 4301913"/>
              <a:gd name="connsiteY56" fmla="*/ 1325894 h 5731598"/>
              <a:gd name="connsiteX57" fmla="*/ 1114614 w 4301913"/>
              <a:gd name="connsiteY57" fmla="*/ 1385991 h 5731598"/>
              <a:gd name="connsiteX58" fmla="*/ 960295 w 4301913"/>
              <a:gd name="connsiteY58" fmla="*/ 992999 h 5731598"/>
              <a:gd name="connsiteX59" fmla="*/ 1055408 w 4301913"/>
              <a:gd name="connsiteY59" fmla="*/ 898982 h 5731598"/>
              <a:gd name="connsiteX60" fmla="*/ 1737713 w 4301913"/>
              <a:gd name="connsiteY60" fmla="*/ 0 h 57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731598">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433696" y="5717287"/>
                </a:lnTo>
                <a:lnTo>
                  <a:pt x="310084" y="5731598"/>
                </a:lnTo>
                <a:cubicBezTo>
                  <a:pt x="324453" y="5616581"/>
                  <a:pt x="466935" y="5094196"/>
                  <a:pt x="481304" y="4979179"/>
                </a:cubicBez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4" name="Text Placeholder 34">
            <a:extLst>
              <a:ext uri="{FF2B5EF4-FFF2-40B4-BE49-F238E27FC236}">
                <a16:creationId xmlns:a16="http://schemas.microsoft.com/office/drawing/2014/main" id="{98E99FA3-CCAB-E507-92E2-EB28CC6C2E8C}"/>
              </a:ext>
            </a:extLst>
          </p:cNvPr>
          <p:cNvSpPr txBox="1">
            <a:spLocks/>
          </p:cNvSpPr>
          <p:nvPr/>
        </p:nvSpPr>
        <p:spPr>
          <a:xfrm>
            <a:off x="0" y="615673"/>
            <a:ext cx="12192000" cy="7680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t>KEGIATAN RENCANA KERJA SUB URUSAN JASA KONSTRULSI TAHUN 2025</a:t>
            </a:r>
            <a:endParaRPr kumimoji="0" lang="id-ID"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PAGU ANGGARAN TOTAL </a:t>
            </a: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Rp</a:t>
            </a:r>
            <a:r>
              <a:rPr kumimoji="0" lang="en-US" sz="2400" b="1" i="1" u="none" strike="noStrike" kern="1200" cap="none" spc="0" normalizeH="0" baseline="0" noProof="0">
                <a:ln>
                  <a:noFill/>
                </a:ln>
                <a:solidFill>
                  <a:srgbClr val="C00000"/>
                </a:solidFill>
                <a:effectLst/>
                <a:uLnTx/>
                <a:uFillTx/>
                <a:latin typeface="Arial" panose="020B0604020202020204" pitchFamily="34" charset="0"/>
                <a:ea typeface="+mn-ea"/>
                <a:cs typeface="Arial" pitchFamily="34" charset="0"/>
              </a:rPr>
              <a:t>. 19.000.000.045,00</a:t>
            </a:r>
            <a:endParaRPr kumimoji="0" lang="id-ID" sz="24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5" name="TextBox 4">
            <a:extLst>
              <a:ext uri="{FF2B5EF4-FFF2-40B4-BE49-F238E27FC236}">
                <a16:creationId xmlns:a16="http://schemas.microsoft.com/office/drawing/2014/main" id="{EE782DF0-0146-AF3D-041A-94A13878E7F1}"/>
              </a:ext>
            </a:extLst>
          </p:cNvPr>
          <p:cNvSpPr txBox="1"/>
          <p:nvPr/>
        </p:nvSpPr>
        <p:spPr>
          <a:xfrm>
            <a:off x="2254689" y="824446"/>
            <a:ext cx="11092032" cy="14773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b="1" u="sng" noProof="0">
                <a:solidFill>
                  <a:prstClr val="black"/>
                </a:solidFill>
                <a:highlight>
                  <a:srgbClr val="FFFF00"/>
                </a:highlight>
                <a:latin typeface="Arial" panose="020B0604020202020204" pitchFamily="34" charset="0"/>
              </a:rPr>
              <a:t>FUNGSI PENGAWASAN </a:t>
            </a:r>
            <a:r>
              <a:rPr kumimoji="0" lang="en-US" sz="1800" b="1" i="0" u="sng"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mn-cs"/>
              </a:rPr>
              <a:t> </a:t>
            </a:r>
            <a:r>
              <a:rPr kumimoji="0" lang="en-US" sz="24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rPr>
              <a:t>TOTAL Rp</a:t>
            </a:r>
            <a:r>
              <a:rPr kumimoji="0" lang="en-US" sz="24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en-US" sz="2400" b="1" i="1">
                <a:solidFill>
                  <a:srgbClr val="C00000"/>
                </a:solidFill>
                <a:latin typeface="Arial" panose="020B0604020202020204" pitchFamily="34" charset="0"/>
              </a:rPr>
              <a:t>1.300.886.141.00 </a:t>
            </a:r>
            <a:endParaRPr kumimoji="0" lang="id-ID" sz="24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0838175-DC93-792C-9AFD-A877A4A64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D11FD6E7-6F00-EEDF-7D3D-24DA1F6EA700}"/>
              </a:ext>
            </a:extLst>
          </p:cNvPr>
          <p:cNvSpPr/>
          <p:nvPr/>
        </p:nvSpPr>
        <p:spPr>
          <a:xfrm>
            <a:off x="9592508" y="87959"/>
            <a:ext cx="274729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DINAS PEKERJAAN UMUM PENATAAN RUANG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 PERUMAHAN RAKYAT PROVINSI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KALIMANTAN TIMUR</a:t>
            </a:r>
            <a:endParaRPr kumimoji="0" lang="id-ID" sz="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B0A43753-86E3-16F6-A8F8-9C26D08E8003}"/>
              </a:ext>
            </a:extLst>
          </p:cNvPr>
          <p:cNvSpPr txBox="1">
            <a:spLocks/>
          </p:cNvSpPr>
          <p:nvPr/>
        </p:nvSpPr>
        <p:spPr>
          <a:xfrm>
            <a:off x="239996" y="2055500"/>
            <a:ext cx="11598565"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t">
              <a:lnSpc>
                <a:spcPct val="100000"/>
              </a:lnSpc>
              <a:spcBef>
                <a:spcPts val="0"/>
              </a:spcBef>
              <a:buFont typeface="+mj-lt"/>
              <a:buAutoNum type="arabicPeriod"/>
            </a:pPr>
            <a:r>
              <a:rPr lang="en-US" sz="1400" b="1" dirty="0" err="1">
                <a:solidFill>
                  <a:srgbClr val="000000"/>
                </a:solidFill>
                <a:latin typeface="Arial" panose="020B0604020202020204" pitchFamily="34" charset="0"/>
                <a:cs typeface="Arial" panose="020B0604020202020204" pitchFamily="34" charset="0"/>
              </a:rPr>
              <a:t>Melakukan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Pengawasan</a:t>
            </a:r>
            <a:r>
              <a:rPr lang="en-US" sz="1400" b="1" dirty="0">
                <a:solidFill>
                  <a:srgbClr val="000000"/>
                </a:solidFill>
                <a:latin typeface="Arial" panose="020B0604020202020204" pitchFamily="34" charset="0"/>
                <a:cs typeface="Arial" panose="020B0604020202020204" pitchFamily="34" charset="0"/>
              </a:rPr>
              <a:t> dan </a:t>
            </a:r>
            <a:r>
              <a:rPr lang="en-US" sz="1400" b="1" dirty="0" err="1">
                <a:solidFill>
                  <a:srgbClr val="000000"/>
                </a:solidFill>
                <a:latin typeface="Arial" panose="020B0604020202020204" pitchFamily="34" charset="0"/>
                <a:cs typeface="Arial" panose="020B0604020202020204" pitchFamily="34" charset="0"/>
              </a:rPr>
              <a:t>Evaluasi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Tertib</a:t>
            </a:r>
            <a:r>
              <a:rPr lang="en-US" sz="1400" b="1" dirty="0">
                <a:solidFill>
                  <a:srgbClr val="000000"/>
                </a:solidFill>
                <a:latin typeface="Arial" panose="020B0604020202020204" pitchFamily="34" charset="0"/>
                <a:cs typeface="Arial" panose="020B0604020202020204" pitchFamily="34" charset="0"/>
              </a:rPr>
              <a:t> Usaha Jasa </a:t>
            </a:r>
            <a:r>
              <a:rPr lang="en-US" sz="1400" b="1" dirty="0" err="1">
                <a:solidFill>
                  <a:srgbClr val="000000"/>
                </a:solidFill>
                <a:latin typeface="Arial" panose="020B0604020202020204" pitchFamily="34" charset="0"/>
                <a:cs typeface="Arial" panose="020B0604020202020204" pitchFamily="34" charset="0"/>
              </a:rPr>
              <a:t>Konstruksi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Provinsi</a:t>
            </a:r>
            <a:r>
              <a:rPr lang="en-US" sz="1400" b="1" dirty="0">
                <a:solidFill>
                  <a:srgbClr val="000000"/>
                </a:solidFill>
                <a:latin typeface="Arial" panose="020B0604020202020204" pitchFamily="34" charset="0"/>
                <a:cs typeface="Arial" panose="020B0604020202020204" pitchFamily="34" charset="0"/>
              </a:rPr>
              <a:t> dan Lintas </a:t>
            </a:r>
            <a:r>
              <a:rPr lang="en-US" sz="1400" b="1" dirty="0" err="1">
                <a:solidFill>
                  <a:srgbClr val="000000"/>
                </a:solidFill>
                <a:latin typeface="Arial" panose="020B0604020202020204" pitchFamily="34" charset="0"/>
                <a:cs typeface="Arial" panose="020B0604020202020204" pitchFamily="34" charset="0"/>
              </a:rPr>
              <a:t>Kabupaten</a:t>
            </a:r>
            <a:r>
              <a:rPr lang="en-US" sz="1400" b="1" dirty="0">
                <a:solidFill>
                  <a:srgbClr val="000000"/>
                </a:solidFill>
                <a:latin typeface="Arial" panose="020B0604020202020204" pitchFamily="34" charset="0"/>
                <a:cs typeface="Arial" panose="020B0604020202020204" pitchFamily="34" charset="0"/>
              </a:rPr>
              <a:t>/Kota</a:t>
            </a: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Pengawasan </a:t>
            </a:r>
            <a:r>
              <a:rPr lang="en-US" sz="1400" b="1" dirty="0">
                <a:solidFill>
                  <a:srgbClr val="000000"/>
                </a:solidFill>
                <a:latin typeface="Arial" panose="020B0604020202020204" pitchFamily="34" charset="0"/>
                <a:cs typeface="Arial" panose="020B0604020202020204" pitchFamily="34" charset="0"/>
              </a:rPr>
              <a:t>Usaha </a:t>
            </a:r>
            <a:r>
              <a:rPr lang="en-US" sz="1400" b="1" dirty="0" err="1">
                <a:solidFill>
                  <a:srgbClr val="000000"/>
                </a:solidFill>
                <a:latin typeface="Arial" panose="020B0604020202020204" pitchFamily="34" charset="0"/>
                <a:cs typeface="Arial" panose="020B0604020202020204" pitchFamily="34" charset="0"/>
              </a:rPr>
              <a:t>rantai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pasok</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sumber</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daya</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konstruksi</a:t>
            </a:r>
            <a:r>
              <a:rPr lang="en-US" sz="1400" b="1" dirty="0">
                <a:solidFill>
                  <a:srgbClr val="000000"/>
                </a:solidFill>
                <a:latin typeface="Arial" panose="020B0604020202020204" pitchFamily="34" charset="0"/>
                <a:cs typeface="Arial" panose="020B0604020202020204" pitchFamily="34" charset="0"/>
              </a:rPr>
              <a:t> pada </a:t>
            </a:r>
            <a:r>
              <a:rPr lang="en-US" sz="1400" b="1" dirty="0" err="1">
                <a:solidFill>
                  <a:srgbClr val="000000"/>
                </a:solidFill>
                <a:latin typeface="Arial" panose="020B0604020202020204" pitchFamily="34" charset="0"/>
                <a:cs typeface="Arial" panose="020B0604020202020204" pitchFamily="34" charset="0"/>
              </a:rPr>
              <a:t>lingkup</a:t>
            </a:r>
            <a:r>
              <a:rPr lang="en-US" sz="1400" b="1" dirty="0">
                <a:solidFill>
                  <a:srgbClr val="000000"/>
                </a:solidFill>
                <a:latin typeface="Arial" panose="020B0604020202020204" pitchFamily="34" charset="0"/>
                <a:cs typeface="Arial" panose="020B0604020202020204" pitchFamily="34" charset="0"/>
              </a:rPr>
              <a:t> wilayah </a:t>
            </a:r>
            <a:r>
              <a:rPr lang="en-US" sz="1400" b="1" dirty="0" err="1">
                <a:solidFill>
                  <a:srgbClr val="000000"/>
                </a:solidFill>
                <a:latin typeface="Arial" panose="020B0604020202020204" pitchFamily="34" charset="0"/>
                <a:cs typeface="Arial" panose="020B0604020202020204" pitchFamily="34" charset="0"/>
              </a:rPr>
              <a:t>provinsi</a:t>
            </a:r>
            <a:endParaRPr lang="en-US" sz="1400" b="1" dirty="0">
              <a:solidFill>
                <a:srgbClr val="000000"/>
              </a:solidFill>
              <a:latin typeface="Arial" panose="020B0604020202020204" pitchFamily="34" charset="0"/>
              <a:cs typeface="Arial" panose="020B0604020202020204" pitchFamily="34" charset="0"/>
            </a:endParaRP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en-US" sz="1400" b="1" dirty="0" err="1">
                <a:solidFill>
                  <a:srgbClr val="000000"/>
                </a:solidFill>
                <a:latin typeface="Arial" panose="020B0604020202020204" pitchFamily="34" charset="0"/>
                <a:cs typeface="Arial" panose="020B0604020202020204" pitchFamily="34" charset="0"/>
              </a:rPr>
              <a:t>Pengawasan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K</a:t>
            </a:r>
            <a:r>
              <a:rPr lang="en-US" sz="1400" b="1" dirty="0" err="1">
                <a:latin typeface="Arial" panose="020B0604020202020204" pitchFamily="34" charset="0"/>
                <a:cs typeface="Arial" panose="020B0604020202020204" pitchFamily="34" charset="0"/>
              </a:rPr>
              <a:t>esesuaian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jenis</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sifat</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Klasifikasi</a:t>
            </a:r>
            <a:r>
              <a:rPr lang="en-US" sz="1400" b="1" dirty="0">
                <a:latin typeface="Arial" panose="020B0604020202020204" pitchFamily="34" charset="0"/>
                <a:cs typeface="Arial" panose="020B0604020202020204" pitchFamily="34" charset="0"/>
              </a:rPr>
              <a:t>, dan </a:t>
            </a:r>
            <a:r>
              <a:rPr lang="en-US" sz="1400" b="1" dirty="0" err="1">
                <a:latin typeface="Arial" panose="020B0604020202020204" pitchFamily="34" charset="0"/>
                <a:cs typeface="Arial" panose="020B0604020202020204" pitchFamily="34" charset="0"/>
              </a:rPr>
              <a:t>Layanan</a:t>
            </a:r>
            <a:r>
              <a:rPr lang="en-US" sz="1400" b="1" dirty="0">
                <a:latin typeface="Arial" panose="020B0604020202020204" pitchFamily="34" charset="0"/>
                <a:cs typeface="Arial" panose="020B0604020202020204" pitchFamily="34" charset="0"/>
              </a:rPr>
              <a:t> Usaha </a:t>
            </a:r>
            <a:r>
              <a:rPr lang="en-US" sz="1400" b="1" dirty="0" err="1">
                <a:latin typeface="Arial" panose="020B0604020202020204" pitchFamily="34" charset="0"/>
                <a:cs typeface="Arial" panose="020B0604020202020204" pitchFamily="34" charset="0"/>
              </a:rPr>
              <a:t>dengan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kegiatan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usaha</a:t>
            </a:r>
            <a:r>
              <a:rPr lang="en-US" sz="1400" b="1" dirty="0">
                <a:latin typeface="Arial" panose="020B0604020202020204" pitchFamily="34" charset="0"/>
                <a:cs typeface="Arial" panose="020B0604020202020204" pitchFamily="34" charset="0"/>
              </a:rPr>
              <a:t> Jasa </a:t>
            </a:r>
            <a:r>
              <a:rPr lang="en-US" sz="1400" b="1" dirty="0" err="1">
                <a:latin typeface="Arial" panose="020B0604020202020204" pitchFamily="34" charset="0"/>
                <a:cs typeface="Arial" panose="020B0604020202020204" pitchFamily="34" charset="0"/>
              </a:rPr>
              <a:t>Konstruksi</a:t>
            </a:r>
            <a:endParaRPr lang="en-US" sz="1050" b="1" dirty="0">
              <a:latin typeface="Arial" panose="020B0604020202020204" pitchFamily="34" charset="0"/>
              <a:cs typeface="Arial" panose="020B0604020202020204" pitchFamily="34" charset="0"/>
            </a:endParaRP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en-US" sz="1400" b="1" dirty="0" err="1">
                <a:solidFill>
                  <a:srgbClr val="000000"/>
                </a:solidFill>
                <a:latin typeface="Arial" panose="020B0604020202020204" pitchFamily="34" charset="0"/>
                <a:cs typeface="Arial" panose="020B0604020202020204" pitchFamily="34" charset="0"/>
              </a:rPr>
              <a:t>Pengawasan</a:t>
            </a:r>
            <a:r>
              <a:rPr lang="en-US" sz="1400" b="1" dirty="0">
                <a:solidFill>
                  <a:srgbClr val="000000"/>
                </a:solidFill>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Kesesuaian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bentuk</a:t>
            </a:r>
            <a:r>
              <a:rPr lang="en-US" sz="1400" b="1" dirty="0">
                <a:latin typeface="Arial" panose="020B0604020202020204" pitchFamily="34" charset="0"/>
                <a:cs typeface="Arial" panose="020B0604020202020204" pitchFamily="34" charset="0"/>
              </a:rPr>
              <a:t> dan </a:t>
            </a:r>
            <a:r>
              <a:rPr lang="en-US" sz="1400" b="1" dirty="0" err="1">
                <a:latin typeface="Arial" panose="020B0604020202020204" pitchFamily="34" charset="0"/>
                <a:cs typeface="Arial" panose="020B0604020202020204" pitchFamily="34" charset="0"/>
              </a:rPr>
              <a:t>Kualifikasi</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usaha</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dengan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kegiatan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usaha</a:t>
            </a:r>
            <a:r>
              <a:rPr lang="en-US" sz="1400" b="1" dirty="0">
                <a:latin typeface="Arial" panose="020B0604020202020204" pitchFamily="34" charset="0"/>
                <a:cs typeface="Arial" panose="020B0604020202020204" pitchFamily="34" charset="0"/>
              </a:rPr>
              <a:t> Jasa </a:t>
            </a:r>
            <a:r>
              <a:rPr lang="en-US" sz="1400" b="1" dirty="0" err="1">
                <a:latin typeface="Arial" panose="020B0604020202020204" pitchFamily="34" charset="0"/>
                <a:cs typeface="Arial" panose="020B0604020202020204" pitchFamily="34" charset="0"/>
              </a:rPr>
              <a:t>Konstruksi</a:t>
            </a:r>
            <a:r>
              <a:rPr lang="en-US" sz="1400" b="1" dirty="0">
                <a:latin typeface="Arial" panose="020B0604020202020204" pitchFamily="34" charset="0"/>
                <a:cs typeface="Arial" panose="020B0604020202020204" pitchFamily="34" charset="0"/>
              </a:rPr>
              <a:t> dan </a:t>
            </a:r>
            <a:r>
              <a:rPr lang="en-US" sz="1400" b="1" dirty="0" err="1">
                <a:latin typeface="Arial" panose="020B0604020202020204" pitchFamily="34" charset="0"/>
                <a:cs typeface="Arial" panose="020B0604020202020204" pitchFamily="34" charset="0"/>
              </a:rPr>
              <a:t>segmentasi</a:t>
            </a:r>
            <a:r>
              <a:rPr lang="en-US" sz="1400" b="1" dirty="0">
                <a:latin typeface="Arial" panose="020B0604020202020204" pitchFamily="34" charset="0"/>
                <a:cs typeface="Arial" panose="020B0604020202020204" pitchFamily="34" charset="0"/>
              </a:rPr>
              <a:t> pasar Jasa </a:t>
            </a:r>
            <a:r>
              <a:rPr lang="en-US" sz="1400" b="1" dirty="0" err="1">
                <a:latin typeface="Arial" panose="020B0604020202020204" pitchFamily="34" charset="0"/>
                <a:cs typeface="Arial" panose="020B0604020202020204" pitchFamily="34" charset="0"/>
              </a:rPr>
              <a:t>Konstruksi</a:t>
            </a:r>
            <a:endParaRPr lang="en-US" sz="1400" b="1" dirty="0">
              <a:latin typeface="Arial" panose="020B0604020202020204" pitchFamily="34" charset="0"/>
              <a:cs typeface="Arial" panose="020B0604020202020204" pitchFamily="34" charset="0"/>
            </a:endParaRP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en-US" sz="1400" b="1" dirty="0" err="1">
                <a:solidFill>
                  <a:srgbClr val="000000"/>
                </a:solidFill>
                <a:latin typeface="Arial" panose="020B0604020202020204" pitchFamily="34" charset="0"/>
                <a:cs typeface="Arial" panose="020B0604020202020204" pitchFamily="34" charset="0"/>
              </a:rPr>
              <a:t>Pengawasan</a:t>
            </a:r>
            <a:r>
              <a:rPr lang="en-US" sz="1400" b="1" dirty="0">
                <a:solidFill>
                  <a:srgbClr val="000000"/>
                </a:solidFill>
                <a:latin typeface="Arial" panose="020B0604020202020204" pitchFamily="34" charset="0"/>
                <a:cs typeface="Arial" panose="020B0604020202020204" pitchFamily="34" charset="0"/>
              </a:rPr>
              <a:t> </a:t>
            </a:r>
            <a:r>
              <a:rPr lang="fi-FI" sz="1400" b="1" dirty="0">
                <a:latin typeface="Arial" panose="020B0604020202020204" pitchFamily="34" charset="0"/>
                <a:cs typeface="Arial" panose="020B0604020202020204" pitchFamily="34" charset="0"/>
              </a:rPr>
              <a:t>Pemenuhan persyaratan usaha Jasa Konstruksi</a:t>
            </a:r>
            <a:endParaRPr lang="fi-FI" sz="1050" b="1" dirty="0">
              <a:latin typeface="Arial" panose="020B0604020202020204" pitchFamily="34" charset="0"/>
              <a:cs typeface="Arial" panose="020B0604020202020204" pitchFamily="34" charset="0"/>
            </a:endParaRP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en-US" sz="1400" b="1" dirty="0" err="1">
                <a:solidFill>
                  <a:srgbClr val="000000"/>
                </a:solidFill>
                <a:latin typeface="Arial" panose="020B0604020202020204" pitchFamily="34" charset="0"/>
                <a:cs typeface="Arial" panose="020B0604020202020204" pitchFamily="34" charset="0"/>
              </a:rPr>
              <a:t>Pengawasan</a:t>
            </a:r>
            <a:r>
              <a:rPr lang="en-US" sz="1400" b="1" dirty="0">
                <a:solidFill>
                  <a:srgbClr val="000000"/>
                </a:solidFill>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Pelaksanaan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pengembangan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usaha</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berkelanjutan</a:t>
            </a:r>
            <a:endParaRPr lang="en-US" sz="1400" b="1" dirty="0">
              <a:latin typeface="Arial" panose="020B0604020202020204" pitchFamily="34" charset="0"/>
              <a:cs typeface="Arial" panose="020B0604020202020204" pitchFamily="34" charset="0"/>
            </a:endParaRPr>
          </a:p>
          <a:p>
            <a:pPr marL="346075" indent="0" fontAlgn="t">
              <a:lnSpc>
                <a:spcPct val="100000"/>
              </a:lnSpc>
              <a:spcBef>
                <a:spcPts val="0"/>
              </a:spcBef>
              <a:buNone/>
            </a:pPr>
            <a:endParaRPr lang="en-US" sz="1400" b="1" dirty="0">
              <a:latin typeface="Arial" panose="020B0604020202020204" pitchFamily="34" charset="0"/>
            </a:endParaRPr>
          </a:p>
          <a:p>
            <a:pPr marL="342900" indent="-342900" fontAlgn="t">
              <a:lnSpc>
                <a:spcPct val="100000"/>
              </a:lnSpc>
              <a:spcBef>
                <a:spcPts val="0"/>
              </a:spcBef>
              <a:buAutoNum type="arabicPeriod" startAt="2"/>
            </a:pPr>
            <a:r>
              <a:rPr lang="en-US" sz="1400" b="1" dirty="0" err="1">
                <a:solidFill>
                  <a:srgbClr val="000000"/>
                </a:solidFill>
                <a:latin typeface="Arial" panose="020B0604020202020204" pitchFamily="34" charset="0"/>
                <a:cs typeface="Arial" panose="020B0604020202020204" pitchFamily="34" charset="0"/>
              </a:rPr>
              <a:t>Melakukan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Pengawasan</a:t>
            </a:r>
            <a:r>
              <a:rPr lang="en-US" sz="1400" b="1" dirty="0">
                <a:solidFill>
                  <a:srgbClr val="000000"/>
                </a:solidFill>
                <a:latin typeface="Arial" panose="020B0604020202020204" pitchFamily="34" charset="0"/>
                <a:cs typeface="Arial" panose="020B0604020202020204" pitchFamily="34" charset="0"/>
              </a:rPr>
              <a:t> dan </a:t>
            </a:r>
            <a:r>
              <a:rPr lang="en-US" sz="1400" b="1" dirty="0" err="1">
                <a:solidFill>
                  <a:srgbClr val="000000"/>
                </a:solidFill>
                <a:latin typeface="Arial" panose="020B0604020202020204" pitchFamily="34" charset="0"/>
                <a:cs typeface="Arial" panose="020B0604020202020204" pitchFamily="34" charset="0"/>
              </a:rPr>
              <a:t>Evaluasi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Tertib</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Penyelenggaraan</a:t>
            </a:r>
            <a:r>
              <a:rPr lang="en-US" sz="1400" b="1" dirty="0">
                <a:solidFill>
                  <a:srgbClr val="000000"/>
                </a:solidFill>
                <a:latin typeface="Arial" panose="020B0604020202020204" pitchFamily="34" charset="0"/>
                <a:cs typeface="Arial" panose="020B0604020202020204" pitchFamily="34" charset="0"/>
              </a:rPr>
              <a:t> Jasa </a:t>
            </a:r>
            <a:r>
              <a:rPr lang="en-US" sz="1400" b="1" dirty="0" err="1">
                <a:solidFill>
                  <a:srgbClr val="000000"/>
                </a:solidFill>
                <a:latin typeface="Arial" panose="020B0604020202020204" pitchFamily="34" charset="0"/>
                <a:cs typeface="Arial" panose="020B0604020202020204" pitchFamily="34" charset="0"/>
              </a:rPr>
              <a:t>Konstruksi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Provinsi</a:t>
            </a:r>
            <a:r>
              <a:rPr lang="en-US" sz="1400" b="1" dirty="0">
                <a:solidFill>
                  <a:srgbClr val="000000"/>
                </a:solidFill>
                <a:latin typeface="Arial" panose="020B0604020202020204" pitchFamily="34" charset="0"/>
                <a:cs typeface="Arial" panose="020B0604020202020204" pitchFamily="34" charset="0"/>
              </a:rPr>
              <a:t> dan Lintas </a:t>
            </a:r>
            <a:r>
              <a:rPr lang="en-US" sz="1400" b="1" dirty="0" err="1">
                <a:solidFill>
                  <a:srgbClr val="000000"/>
                </a:solidFill>
                <a:latin typeface="Arial" panose="020B0604020202020204" pitchFamily="34" charset="0"/>
                <a:cs typeface="Arial" panose="020B0604020202020204" pitchFamily="34" charset="0"/>
              </a:rPr>
              <a:t>Kabupaten</a:t>
            </a:r>
            <a:r>
              <a:rPr lang="en-US" sz="1400" b="1" dirty="0">
                <a:solidFill>
                  <a:srgbClr val="000000"/>
                </a:solidFill>
                <a:latin typeface="Arial" panose="020B0604020202020204" pitchFamily="34" charset="0"/>
                <a:cs typeface="Arial" panose="020B0604020202020204" pitchFamily="34" charset="0"/>
              </a:rPr>
              <a:t>/Kota</a:t>
            </a: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fi-FI" sz="1400" b="1" dirty="0">
                <a:solidFill>
                  <a:srgbClr val="000000"/>
                </a:solidFill>
                <a:latin typeface="Arial" panose="020B0604020202020204" pitchFamily="34" charset="0"/>
                <a:cs typeface="Arial" panose="020B0604020202020204" pitchFamily="34" charset="0"/>
              </a:rPr>
              <a:t>p</a:t>
            </a:r>
            <a:r>
              <a:rPr lang="fi-FI" sz="1400" b="1" dirty="0">
                <a:latin typeface="Arial" panose="020B0604020202020204" pitchFamily="34" charset="0"/>
                <a:cs typeface="Arial" panose="020B0604020202020204" pitchFamily="34" charset="0"/>
              </a:rPr>
              <a:t>engawasan terhadap proses pemilihan Penyedia Jasa</a:t>
            </a: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en-US" sz="1400" b="1" dirty="0" err="1">
                <a:solidFill>
                  <a:srgbClr val="000000"/>
                </a:solidFill>
                <a:latin typeface="Arial" panose="020B0604020202020204" pitchFamily="34" charset="0"/>
                <a:cs typeface="Arial" panose="020B0604020202020204" pitchFamily="34" charset="0"/>
              </a:rPr>
              <a:t>p</a:t>
            </a:r>
            <a:r>
              <a:rPr lang="en-US" sz="1400" b="1" dirty="0" err="1">
                <a:latin typeface="Arial" panose="020B0604020202020204" pitchFamily="34" charset="0"/>
                <a:cs typeface="Arial" panose="020B0604020202020204" pitchFamily="34" charset="0"/>
              </a:rPr>
              <a:t>engawasan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terhadap</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kontrak</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kerja</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Konstruksi</a:t>
            </a:r>
            <a:endParaRPr lang="en-US" sz="1400" b="1" dirty="0">
              <a:latin typeface="Arial" panose="020B0604020202020204" pitchFamily="34" charset="0"/>
              <a:cs typeface="Arial" panose="020B0604020202020204" pitchFamily="34" charset="0"/>
            </a:endParaRP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en-US" sz="1400" b="1" dirty="0" err="1">
                <a:solidFill>
                  <a:srgbClr val="000000"/>
                </a:solidFill>
                <a:latin typeface="Arial" panose="020B0604020202020204" pitchFamily="34" charset="0"/>
                <a:cs typeface="Arial" panose="020B0604020202020204" pitchFamily="34" charset="0"/>
              </a:rPr>
              <a:t>p</a:t>
            </a:r>
            <a:r>
              <a:rPr lang="en-US" sz="1400" b="1" dirty="0" err="1">
                <a:latin typeface="Arial" panose="020B0604020202020204" pitchFamily="34" charset="0"/>
                <a:cs typeface="Arial" panose="020B0604020202020204" pitchFamily="34" charset="0"/>
              </a:rPr>
              <a:t>engawasan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terhadap</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Standar</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Keamanan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Keselamatan</a:t>
            </a:r>
            <a:r>
              <a:rPr lang="en-US" sz="1400" b="1" dirty="0">
                <a:latin typeface="Arial" panose="020B0604020202020204" pitchFamily="34" charset="0"/>
                <a:cs typeface="Arial" panose="020B0604020202020204" pitchFamily="34" charset="0"/>
              </a:rPr>
              <a:t>, Kesehatan, dan </a:t>
            </a:r>
            <a:r>
              <a:rPr lang="en-US" sz="1400" b="1" dirty="0" err="1">
                <a:latin typeface="Arial" panose="020B0604020202020204" pitchFamily="34" charset="0"/>
                <a:cs typeface="Arial" panose="020B0604020202020204" pitchFamily="34" charset="0"/>
              </a:rPr>
              <a:t>Keberlanjutan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Konstruksi</a:t>
            </a:r>
            <a:endParaRPr lang="en-US" sz="1400" b="1" dirty="0">
              <a:latin typeface="Arial" panose="020B0604020202020204" pitchFamily="34" charset="0"/>
              <a:cs typeface="Arial" panose="020B0604020202020204" pitchFamily="34" charset="0"/>
            </a:endParaRP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a:t>
            </a:r>
            <a:r>
              <a:rPr lang="en-US" sz="1400" b="1" dirty="0" err="1">
                <a:solidFill>
                  <a:srgbClr val="000000"/>
                </a:solidFill>
                <a:latin typeface="Arial" panose="020B0604020202020204" pitchFamily="34" charset="0"/>
                <a:cs typeface="Arial" panose="020B0604020202020204" pitchFamily="34" charset="0"/>
              </a:rPr>
              <a:t>p</a:t>
            </a:r>
            <a:r>
              <a:rPr lang="en-US" sz="1400" b="1" dirty="0" err="1">
                <a:latin typeface="Arial" panose="020B0604020202020204" pitchFamily="34" charset="0"/>
                <a:cs typeface="Arial" panose="020B0604020202020204" pitchFamily="34" charset="0"/>
              </a:rPr>
              <a:t>engawasan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terhadap</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manajemen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mutu</a:t>
            </a:r>
            <a:r>
              <a:rPr lang="en-US" sz="1400" b="1" dirty="0">
                <a:latin typeface="Arial" panose="020B0604020202020204" pitchFamily="34" charset="0"/>
                <a:cs typeface="Arial" panose="020B0604020202020204" pitchFamily="34" charset="0"/>
              </a:rPr>
              <a:t> </a:t>
            </a:r>
            <a:r>
              <a:rPr lang="en-US" sz="1400" b="1" err="1">
                <a:latin typeface="Arial" panose="020B0604020202020204" pitchFamily="34" charset="0"/>
                <a:cs typeface="Arial" panose="020B0604020202020204" pitchFamily="34" charset="0"/>
              </a:rPr>
              <a:t>Konstruksi</a:t>
            </a:r>
            <a:r>
              <a:rPr lang="en-US" sz="1400" b="1">
                <a:latin typeface="Arial" panose="020B0604020202020204" pitchFamily="34" charset="0"/>
                <a:cs typeface="Arial" panose="020B0604020202020204" pitchFamily="34" charset="0"/>
              </a:rPr>
              <a:t>;</a:t>
            </a:r>
          </a:p>
          <a:p>
            <a:pPr marL="346075" indent="0" fontAlgn="t">
              <a:lnSpc>
                <a:spcPct val="100000"/>
              </a:lnSpc>
              <a:spcBef>
                <a:spcPts val="0"/>
              </a:spcBef>
              <a:buNone/>
            </a:pPr>
            <a:endParaRPr lang="en-US" sz="1400" b="1" dirty="0">
              <a:latin typeface="Arial" panose="020B0604020202020204" pitchFamily="34" charset="0"/>
              <a:cs typeface="Arial" panose="020B0604020202020204" pitchFamily="34" charset="0"/>
            </a:endParaRPr>
          </a:p>
          <a:p>
            <a:pPr marL="339725" indent="-339725" fontAlgn="t">
              <a:lnSpc>
                <a:spcPct val="100000"/>
              </a:lnSpc>
              <a:spcBef>
                <a:spcPts val="0"/>
              </a:spcBef>
              <a:buNone/>
            </a:pPr>
            <a:r>
              <a:rPr lang="en-US" sz="1400" b="1">
                <a:solidFill>
                  <a:srgbClr val="000000"/>
                </a:solidFill>
                <a:latin typeface="Arial" panose="020B0604020202020204" pitchFamily="34" charset="0"/>
                <a:cs typeface="Arial" panose="020B0604020202020204" pitchFamily="34" charset="0"/>
              </a:rPr>
              <a:t>3.   Melakukan </a:t>
            </a:r>
            <a:r>
              <a:rPr lang="sv-SE" sz="1400" b="1" dirty="0">
                <a:solidFill>
                  <a:srgbClr val="000000"/>
                </a:solidFill>
                <a:latin typeface="Arial" panose="020B0604020202020204" pitchFamily="34" charset="0"/>
                <a:cs typeface="Arial" panose="020B0604020202020204" pitchFamily="34" charset="0"/>
              </a:rPr>
              <a:t>p</a:t>
            </a:r>
            <a:r>
              <a:rPr lang="sv-SE" sz="1400" b="1" dirty="0">
                <a:latin typeface="Arial" panose="020B0604020202020204" pitchFamily="34" charset="0"/>
                <a:cs typeface="Arial" panose="020B0604020202020204" pitchFamily="34" charset="0"/>
              </a:rPr>
              <a:t>engawasan terhadap pengelolaan dan penggunaan material, peralatan, dan </a:t>
            </a:r>
            <a:r>
              <a:rPr lang="sv-SE" sz="1400" b="1">
                <a:latin typeface="Arial" panose="020B0604020202020204" pitchFamily="34" charset="0"/>
                <a:cs typeface="Arial" panose="020B0604020202020204" pitchFamily="34" charset="0"/>
              </a:rPr>
              <a:t>teknologi Konstruksi</a:t>
            </a:r>
            <a:r>
              <a:rPr lang="en-US" sz="1400" b="1">
                <a:solidFill>
                  <a:srgbClr val="000000"/>
                </a:solidFill>
                <a:latin typeface="Arial" panose="020B0604020202020204" pitchFamily="34" charset="0"/>
                <a:cs typeface="Arial" panose="020B0604020202020204" pitchFamily="34" charset="0"/>
              </a:rPr>
              <a:t>3.   Melakukan Pengawasan dan Evaluasi Tertib Pemanfaatan Produk Jasa Konstruksi Provinsi dan Lintas   Kabupaten/Kota</a:t>
            </a: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pengawasan </a:t>
            </a:r>
            <a:r>
              <a:rPr lang="en-US" sz="1400" b="1">
                <a:latin typeface="Arial" panose="020B0604020202020204" pitchFamily="34" charset="0"/>
                <a:cs typeface="Arial" panose="020B0604020202020204" pitchFamily="34" charset="0"/>
              </a:rPr>
              <a:t>fungsi peruntukannya;</a:t>
            </a:r>
            <a:endParaRPr lang="en-US" sz="1400" b="1">
              <a:solidFill>
                <a:srgbClr val="000000"/>
              </a:solidFill>
              <a:latin typeface="Arial" panose="020B0604020202020204" pitchFamily="34" charset="0"/>
              <a:cs typeface="Arial" panose="020B0604020202020204" pitchFamily="34" charset="0"/>
            </a:endParaRP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pengawasan </a:t>
            </a:r>
            <a:r>
              <a:rPr lang="en-US" sz="1400" b="1">
                <a:latin typeface="Arial" panose="020B0604020202020204" pitchFamily="34" charset="0"/>
                <a:cs typeface="Arial" panose="020B0604020202020204" pitchFamily="34" charset="0"/>
              </a:rPr>
              <a:t>rencana umur Konstruksi;</a:t>
            </a: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pengawasan </a:t>
            </a:r>
            <a:r>
              <a:rPr lang="en-US" sz="1400" b="1">
                <a:latin typeface="Arial" panose="020B0604020202020204" pitchFamily="34" charset="0"/>
                <a:cs typeface="Arial" panose="020B0604020202020204" pitchFamily="34" charset="0"/>
              </a:rPr>
              <a:t>kapasitas dan beban</a:t>
            </a:r>
          </a:p>
          <a:p>
            <a:pPr marL="574675" fontAlgn="t">
              <a:lnSpc>
                <a:spcPct val="100000"/>
              </a:lnSpc>
              <a:spcBef>
                <a:spcPts val="0"/>
              </a:spcBef>
            </a:pPr>
            <a:r>
              <a:rPr lang="en-US" sz="1400" b="1">
                <a:solidFill>
                  <a:srgbClr val="000000"/>
                </a:solidFill>
                <a:latin typeface="Arial" panose="020B0604020202020204" pitchFamily="34" charset="0"/>
                <a:cs typeface="Arial" panose="020B0604020202020204" pitchFamily="34" charset="0"/>
              </a:rPr>
              <a:t>Pelaksanaan pengawasan </a:t>
            </a:r>
            <a:r>
              <a:rPr lang="en-US" sz="1400" b="1">
                <a:latin typeface="Arial" panose="020B0604020202020204" pitchFamily="34" charset="0"/>
                <a:cs typeface="Arial" panose="020B0604020202020204" pitchFamily="34" charset="0"/>
              </a:rPr>
              <a:t>pemeliharaan produk Jasa Konstruksi.</a:t>
            </a:r>
            <a:endParaRPr lang="fi-FI" sz="1400" b="1">
              <a:latin typeface="Arial" panose="020B0604020202020204" pitchFamily="34" charset="0"/>
              <a:cs typeface="Arial" panose="020B0604020202020204" pitchFamily="34" charset="0"/>
            </a:endParaRPr>
          </a:p>
          <a:p>
            <a:pPr marL="0" indent="0" fontAlgn="t">
              <a:lnSpc>
                <a:spcPct val="150000"/>
              </a:lnSpc>
              <a:spcBef>
                <a:spcPts val="0"/>
              </a:spcBef>
              <a:buNone/>
            </a:pPr>
            <a:endParaRPr lang="en-US" sz="1400" b="1">
              <a:latin typeface="Arial" panose="020B0604020202020204" pitchFamily="34" charset="0"/>
            </a:endParaRPr>
          </a:p>
          <a:p>
            <a:pPr marL="0" indent="0">
              <a:lnSpc>
                <a:spcPct val="150000"/>
              </a:lnSpc>
              <a:buNone/>
            </a:pPr>
            <a:endParaRPr lang="en-US" sz="2000" b="1"/>
          </a:p>
          <a:p>
            <a:pPr marL="574675" fontAlgn="t">
              <a:lnSpc>
                <a:spcPct val="100000"/>
              </a:lnSpc>
              <a:spcBef>
                <a:spcPts val="0"/>
              </a:spcBef>
            </a:pPr>
            <a:endParaRPr lang="en-US" sz="1400" b="1" dirty="0">
              <a:latin typeface="Arial" panose="020B0604020202020204" pitchFamily="34" charset="0"/>
              <a:cs typeface="Arial" panose="020B0604020202020204" pitchFamily="34" charset="0"/>
            </a:endParaRPr>
          </a:p>
          <a:p>
            <a:pPr marL="0" indent="0" fontAlgn="t">
              <a:lnSpc>
                <a:spcPct val="100000"/>
              </a:lnSpc>
              <a:spcBef>
                <a:spcPts val="0"/>
              </a:spcBef>
              <a:buNone/>
            </a:pPr>
            <a:endParaRPr lang="en-US" sz="1400" b="1" dirty="0">
              <a:latin typeface="Arial" panose="020B0604020202020204" pitchFamily="34" charset="0"/>
            </a:endParaRPr>
          </a:p>
          <a:p>
            <a:pPr marL="0" indent="0" fontAlgn="t">
              <a:lnSpc>
                <a:spcPct val="100000"/>
              </a:lnSpc>
              <a:spcBef>
                <a:spcPts val="0"/>
              </a:spcBef>
            </a:pPr>
            <a:endParaRPr lang="en-US" sz="1400" b="1" dirty="0">
              <a:latin typeface="Arial" panose="020B0604020202020204" pitchFamily="34" charset="0"/>
            </a:endParaRPr>
          </a:p>
          <a:p>
            <a:pPr>
              <a:lnSpc>
                <a:spcPct val="100000"/>
              </a:lnSpc>
            </a:pPr>
            <a:endParaRPr lang="en-US" sz="2000" b="1" dirty="0"/>
          </a:p>
        </p:txBody>
      </p:sp>
    </p:spTree>
    <p:extLst>
      <p:ext uri="{BB962C8B-B14F-4D97-AF65-F5344CB8AC3E}">
        <p14:creationId xmlns:p14="http://schemas.microsoft.com/office/powerpoint/2010/main" val="760534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439AF9-344C-24C8-4D64-C3D1441819FC}"/>
              </a:ext>
            </a:extLst>
          </p:cNvPr>
          <p:cNvSpPr>
            <a:spLocks noGrp="1"/>
          </p:cNvSpPr>
          <p:nvPr>
            <p:ph type="body" sz="quarter" idx="10"/>
          </p:nvPr>
        </p:nvSpPr>
        <p:spPr/>
        <p:txBody>
          <a:bodyPr/>
          <a:lstStyle/>
          <a:p>
            <a:r>
              <a:rPr lang="en-US" dirty="0"/>
              <a:t>KERANGKA ACUAN KERJA 2025</a:t>
            </a:r>
            <a:endParaRPr lang="en-ID" dirty="0"/>
          </a:p>
        </p:txBody>
      </p:sp>
      <p:sp>
        <p:nvSpPr>
          <p:cNvPr id="4" name="Text Placeholder 1">
            <a:extLst>
              <a:ext uri="{FF2B5EF4-FFF2-40B4-BE49-F238E27FC236}">
                <a16:creationId xmlns:a16="http://schemas.microsoft.com/office/drawing/2014/main" id="{F7D607B4-2F0B-26AF-706E-FD811C836338}"/>
              </a:ext>
            </a:extLst>
          </p:cNvPr>
          <p:cNvSpPr txBox="1">
            <a:spLocks/>
          </p:cNvSpPr>
          <p:nvPr/>
        </p:nvSpPr>
        <p:spPr>
          <a:xfrm>
            <a:off x="264367" y="2084851"/>
            <a:ext cx="12192000" cy="76808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800" b="0" kern="1200" baseline="0">
                <a:solidFill>
                  <a:schemeClr val="tx1">
                    <a:lumMod val="75000"/>
                    <a:lumOff val="25000"/>
                  </a:schemeClr>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 URUSAN JASA KONSTRUKSI</a:t>
            </a:r>
            <a:endParaRPr lang="en-ID" dirty="0"/>
          </a:p>
        </p:txBody>
      </p:sp>
    </p:spTree>
    <p:extLst>
      <p:ext uri="{BB962C8B-B14F-4D97-AF65-F5344CB8AC3E}">
        <p14:creationId xmlns:p14="http://schemas.microsoft.com/office/powerpoint/2010/main" val="121054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206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sp>
        <p:nvSpPr>
          <p:cNvPr id="9" name="TextBox 8"/>
          <p:cNvSpPr txBox="1"/>
          <p:nvPr/>
        </p:nvSpPr>
        <p:spPr>
          <a:xfrm>
            <a:off x="417338" y="2590314"/>
            <a:ext cx="11553826" cy="1477309"/>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500" b="1" dirty="0">
                <a:solidFill>
                  <a:schemeClr val="bg1"/>
                </a:solidFill>
                <a:effectLst>
                  <a:reflection blurRad="6350" stA="50000" endA="300" endPos="50000" dist="60007" dir="5400000" sy="-100000" algn="bl" rotWithShape="0"/>
                </a:effectLst>
                <a:latin typeface="Century Gothic" panose="020B0502020202020204" pitchFamily="34" charset="0"/>
                <a:ea typeface="Open Sans"/>
                <a:cs typeface="Open Sans"/>
                <a:sym typeface="Open Sans Semibold"/>
              </a:rPr>
              <a:t>KEWENANGAN PEMERINTAH PUSAT</a:t>
            </a:r>
          </a:p>
          <a:p>
            <a:pPr algn="ctr" eaLnBrk="1" hangingPunct="1">
              <a:buClr>
                <a:srgbClr val="262626"/>
              </a:buClr>
              <a:buSzPts val="1200"/>
              <a:buFont typeface="Open Sans"/>
              <a:buNone/>
            </a:pPr>
            <a:r>
              <a:rPr lang="sv-SE" altLang="en-US" sz="4500" b="1" dirty="0">
                <a:solidFill>
                  <a:schemeClr val="bg1"/>
                </a:solidFill>
                <a:effectLst>
                  <a:reflection blurRad="6350" stA="50000" endA="300" endPos="50000" dist="60007" dir="5400000" sy="-100000" algn="bl" rotWithShape="0"/>
                </a:effectLst>
                <a:latin typeface="Century Gothic" panose="020B0502020202020204" pitchFamily="34" charset="0"/>
                <a:ea typeface="Open Sans"/>
                <a:cs typeface="Open Sans"/>
                <a:sym typeface="Open Sans Semibold"/>
              </a:rPr>
              <a:t>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C8E13A-C772-395F-3029-7B928BA86AE5}"/>
              </a:ext>
            </a:extLst>
          </p:cNvPr>
          <p:cNvSpPr>
            <a:spLocks noGrp="1"/>
          </p:cNvSpPr>
          <p:nvPr>
            <p:ph type="body" sz="quarter" idx="10"/>
          </p:nvPr>
        </p:nvSpPr>
        <p:spPr>
          <a:xfrm>
            <a:off x="-133350" y="164638"/>
            <a:ext cx="12325350" cy="2378537"/>
          </a:xfrm>
        </p:spPr>
        <p:txBody>
          <a:bodyPr>
            <a:normAutofit/>
          </a:bodyPr>
          <a:lstStyle/>
          <a:p>
            <a:r>
              <a:rPr lang="en-US" dirty="0">
                <a:solidFill>
                  <a:srgbClr val="0070C0"/>
                </a:solidFill>
                <a:latin typeface="Aharoni" panose="02010803020104030203" pitchFamily="2" charset="-79"/>
                <a:cs typeface="Aharoni" panose="02010803020104030203" pitchFamily="2" charset="-79"/>
              </a:rPr>
              <a:t>PROGRAM PENGEMBANGAN </a:t>
            </a:r>
          </a:p>
          <a:p>
            <a:r>
              <a:rPr lang="en-US" dirty="0">
                <a:solidFill>
                  <a:srgbClr val="0070C0"/>
                </a:solidFill>
                <a:latin typeface="Aharoni" panose="02010803020104030203" pitchFamily="2" charset="-79"/>
                <a:cs typeface="Aharoni" panose="02010803020104030203" pitchFamily="2" charset="-79"/>
              </a:rPr>
              <a:t>JASA KONSTRUKSI</a:t>
            </a:r>
            <a:endParaRPr lang="en-ID"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31732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1B2E5-D4C2-D1F9-0B42-76D7C601EB7A}"/>
              </a:ext>
            </a:extLst>
          </p:cNvPr>
          <p:cNvSpPr>
            <a:spLocks noGrp="1"/>
          </p:cNvSpPr>
          <p:nvPr>
            <p:ph type="body" sz="quarter" idx="10"/>
          </p:nvPr>
        </p:nvSpPr>
        <p:spPr/>
        <p:txBody>
          <a:bodyPr>
            <a:normAutofit lnSpcReduction="10000"/>
          </a:bodyPr>
          <a:lstStyle/>
          <a:p>
            <a:r>
              <a:rPr lang="en-US" dirty="0">
                <a:solidFill>
                  <a:srgbClr val="FF0000"/>
                </a:solidFill>
                <a:latin typeface="Aharoni" panose="02010803020104030203" pitchFamily="2" charset="-79"/>
                <a:cs typeface="Aharoni" panose="02010803020104030203" pitchFamily="2" charset="-79"/>
              </a:rPr>
              <a:t>FUNGSI PEMBERDAYAAN</a:t>
            </a:r>
            <a:endParaRPr lang="en-ID" dirty="0">
              <a:solidFill>
                <a:srgbClr val="FF0000"/>
              </a:solidFill>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id="{E3A1D7B4-BB57-98D0-E1C6-AEDCE25B0179}"/>
              </a:ext>
            </a:extLst>
          </p:cNvPr>
          <p:cNvSpPr>
            <a:spLocks noGrp="1"/>
          </p:cNvSpPr>
          <p:nvPr>
            <p:ph type="body" sz="quarter" idx="11"/>
          </p:nvPr>
        </p:nvSpPr>
        <p:spPr>
          <a:xfrm>
            <a:off x="0" y="1618523"/>
            <a:ext cx="12068175" cy="1486627"/>
          </a:xfrm>
        </p:spPr>
        <p:txBody>
          <a:bodyPr>
            <a:noAutofit/>
          </a:bodyPr>
          <a:lstStyle/>
          <a:p>
            <a:r>
              <a:rPr lang="fi-FI" sz="4400" dirty="0">
                <a:solidFill>
                  <a:srgbClr val="0070C0"/>
                </a:solidFill>
                <a:highlight>
                  <a:srgbClr val="F8D7CD"/>
                </a:highlight>
                <a:latin typeface="Aharoni" panose="02010803020104030203" pitchFamily="2" charset="-79"/>
                <a:cs typeface="Aharoni" panose="02010803020104030203" pitchFamily="2" charset="-79"/>
              </a:rPr>
              <a:t>Kegiatan </a:t>
            </a:r>
          </a:p>
          <a:p>
            <a:r>
              <a:rPr lang="fi-FI" sz="4400" dirty="0">
                <a:solidFill>
                  <a:srgbClr val="0070C0"/>
                </a:solidFill>
                <a:highlight>
                  <a:srgbClr val="F8D7CD"/>
                </a:highlight>
                <a:latin typeface="Aharoni" panose="02010803020104030203" pitchFamily="2" charset="-79"/>
                <a:cs typeface="Aharoni" panose="02010803020104030203" pitchFamily="2" charset="-79"/>
              </a:rPr>
              <a:t>Penyelenggaraan Pelatihan </a:t>
            </a:r>
          </a:p>
          <a:p>
            <a:r>
              <a:rPr lang="fi-FI" sz="4400" dirty="0">
                <a:solidFill>
                  <a:srgbClr val="0070C0"/>
                </a:solidFill>
                <a:highlight>
                  <a:srgbClr val="F8D7CD"/>
                </a:highlight>
                <a:latin typeface="Aharoni" panose="02010803020104030203" pitchFamily="2" charset="-79"/>
                <a:cs typeface="Aharoni" panose="02010803020104030203" pitchFamily="2" charset="-79"/>
              </a:rPr>
              <a:t>Tenaga Ahli Konstruksi</a:t>
            </a:r>
            <a:endParaRPr lang="en-ID" sz="4400" dirty="0">
              <a:solidFill>
                <a:srgbClr val="0070C0"/>
              </a:solidFill>
              <a:highlight>
                <a:srgbClr val="F8D7CD"/>
              </a:highligh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18218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a:p>
            <a:r>
              <a:rPr lang="fi-FI"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Pelatihan Tenaga Kerja Konstruksi Kualifikasi Ahli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 Placeholder 2">
            <a:extLst>
              <a:ext uri="{FF2B5EF4-FFF2-40B4-BE49-F238E27FC236}">
                <a16:creationId xmlns:a16="http://schemas.microsoft.com/office/drawing/2014/main" id="{60FCDD81-24EF-6761-FF90-BBEE0207E72D}"/>
              </a:ext>
            </a:extLst>
          </p:cNvPr>
          <p:cNvSpPr>
            <a:spLocks noGrp="1"/>
          </p:cNvSpPr>
          <p:nvPr>
            <p:ph type="body" sz="quarter" idx="11"/>
          </p:nvPr>
        </p:nvSpPr>
        <p:spPr>
          <a:xfrm>
            <a:off x="733425" y="2412492"/>
            <a:ext cx="12192000" cy="2262612"/>
          </a:xfrm>
        </p:spPr>
        <p:txBody>
          <a:bodyPr>
            <a:noAutofit/>
          </a:bodyPr>
          <a:lstStyle/>
          <a:p>
            <a:r>
              <a:rPr lang="en-US" sz="2800" b="1" dirty="0">
                <a:solidFill>
                  <a:srgbClr val="FF0000"/>
                </a:solidFill>
              </a:rPr>
              <a:t>TARGET KINERJA  1.500 ORANG</a:t>
            </a:r>
          </a:p>
          <a:p>
            <a:r>
              <a:rPr lang="en-US" sz="2800" b="1" dirty="0">
                <a:solidFill>
                  <a:srgbClr val="FF0000"/>
                </a:solidFill>
              </a:rPr>
              <a:t>50 KELAS ( 1 KELAS 30 ORANG)</a:t>
            </a:r>
          </a:p>
          <a:p>
            <a:r>
              <a:rPr lang="en-US" sz="2800" b="1" dirty="0">
                <a:solidFill>
                  <a:srgbClr val="FF0000"/>
                </a:solidFill>
              </a:rPr>
              <a:t>PAGU  : RP</a:t>
            </a:r>
            <a:r>
              <a:rPr lang="en-US" sz="2800" b="1">
                <a:solidFill>
                  <a:srgbClr val="FF0000"/>
                </a:solidFill>
              </a:rPr>
              <a:t>. 5.678.99.600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
        <p:nvSpPr>
          <p:cNvPr id="4" name="TextBox 3">
            <a:extLst>
              <a:ext uri="{FF2B5EF4-FFF2-40B4-BE49-F238E27FC236}">
                <a16:creationId xmlns:a16="http://schemas.microsoft.com/office/drawing/2014/main" id="{795585AD-041C-F3C3-7CBA-A9B7B714B1AC}"/>
              </a:ext>
            </a:extLst>
          </p:cNvPr>
          <p:cNvSpPr txBox="1"/>
          <p:nvPr/>
        </p:nvSpPr>
        <p:spPr>
          <a:xfrm>
            <a:off x="628650" y="1825757"/>
            <a:ext cx="2076450" cy="369332"/>
          </a:xfrm>
          <a:prstGeom prst="rect">
            <a:avLst/>
          </a:prstGeom>
          <a:noFill/>
        </p:spPr>
        <p:txBody>
          <a:bodyPr wrap="square" rtlCol="0">
            <a:spAutoFit/>
          </a:bodyPr>
          <a:lstStyle/>
          <a:p>
            <a:r>
              <a:rPr lang="en-US" dirty="0">
                <a:highlight>
                  <a:srgbClr val="FF0000"/>
                </a:highlight>
              </a:rPr>
              <a:t>MAJOR PROJECT</a:t>
            </a:r>
            <a:endParaRPr lang="en-ID" dirty="0">
              <a:highlight>
                <a:srgbClr val="FF0000"/>
              </a:highlight>
            </a:endParaRPr>
          </a:p>
        </p:txBody>
      </p:sp>
    </p:spTree>
    <p:extLst>
      <p:ext uri="{BB962C8B-B14F-4D97-AF65-F5344CB8AC3E}">
        <p14:creationId xmlns:p14="http://schemas.microsoft.com/office/powerpoint/2010/main" val="2797918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9"/>
            <a:ext cx="12192000" cy="369331"/>
          </a:xfrm>
        </p:spPr>
        <p:txBody>
          <a:bodyPr>
            <a:normAutofit fontScale="25000" lnSpcReduction="20000"/>
          </a:bodyPr>
          <a:lstStyle/>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Honorarium Nara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sumber</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1.161.250.000</a:t>
            </a:r>
          </a:p>
          <a:p>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Makan</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Minum</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2.156.304.000</a:t>
            </a:r>
          </a:p>
          <a:p>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seminar kits	Rp. 232.785.000</a:t>
            </a:r>
          </a:p>
          <a:p>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Perjalanan</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dinas</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2.286.000.000</a:t>
            </a:r>
          </a:p>
          <a:p>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Atk</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pengandaan</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cetak</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spanduk</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84.340.600</a:t>
            </a:r>
          </a:p>
          <a:p>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Pengelola</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keuangan</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a:t>
            </a:r>
            <a:r>
              <a:rPr lang="en-US" sz="12800">
                <a:solidFill>
                  <a:srgbClr val="002060"/>
                </a:solidFill>
                <a:latin typeface="ADLaM Display" panose="02010000000000000000" pitchFamily="2" charset="0"/>
                <a:ea typeface="ADLaM Display" panose="02010000000000000000" pitchFamily="2" charset="0"/>
                <a:cs typeface="ADLaM Display" panose="02010000000000000000" pitchFamily="2" charset="0"/>
              </a:rPr>
              <a:t>. 79.320.000</a:t>
            </a:r>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795585AD-041C-F3C3-7CBA-A9B7B714B1AC}"/>
              </a:ext>
            </a:extLst>
          </p:cNvPr>
          <p:cNvSpPr txBox="1"/>
          <p:nvPr/>
        </p:nvSpPr>
        <p:spPr>
          <a:xfrm>
            <a:off x="180975" y="164638"/>
            <a:ext cx="2076450" cy="369332"/>
          </a:xfrm>
          <a:prstGeom prst="rect">
            <a:avLst/>
          </a:prstGeom>
          <a:noFill/>
        </p:spPr>
        <p:txBody>
          <a:bodyPr wrap="square" rtlCol="0">
            <a:spAutoFit/>
          </a:bodyPr>
          <a:lstStyle/>
          <a:p>
            <a:r>
              <a:rPr lang="en-US" dirty="0">
                <a:highlight>
                  <a:srgbClr val="FF0000"/>
                </a:highlight>
              </a:rPr>
              <a:t>MAJOR PROJECT</a:t>
            </a:r>
            <a:endParaRPr lang="en-ID" dirty="0">
              <a:highlight>
                <a:srgbClr val="FF0000"/>
              </a:highlight>
            </a:endParaRPr>
          </a:p>
        </p:txBody>
      </p:sp>
    </p:spTree>
    <p:extLst>
      <p:ext uri="{BB962C8B-B14F-4D97-AF65-F5344CB8AC3E}">
        <p14:creationId xmlns:p14="http://schemas.microsoft.com/office/powerpoint/2010/main" val="2263345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147804" y="-208161"/>
            <a:ext cx="9144000" cy="1423235"/>
          </a:xfrm>
        </p:spPr>
        <p:txBody>
          <a:bodyPr>
            <a:noAutofit/>
          </a:bodyPr>
          <a:lstStyle/>
          <a:p>
            <a:br>
              <a:rPr lang="en-US" sz="2500"/>
            </a:b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AEF56CEF-B15C-51C4-1DEF-B28FA1FDB368}"/>
              </a:ext>
            </a:extLst>
          </p:cNvPr>
          <p:cNvPicPr>
            <a:picLocks noChangeAspect="1"/>
          </p:cNvPicPr>
          <p:nvPr/>
        </p:nvPicPr>
        <p:blipFill>
          <a:blip r:embed="rId4"/>
          <a:stretch>
            <a:fillRect/>
          </a:stretch>
        </p:blipFill>
        <p:spPr>
          <a:xfrm>
            <a:off x="662469" y="819044"/>
            <a:ext cx="10867062" cy="4755292"/>
          </a:xfrm>
          <a:prstGeom prst="rect">
            <a:avLst/>
          </a:prstGeom>
        </p:spPr>
      </p:pic>
    </p:spTree>
    <p:extLst>
      <p:ext uri="{BB962C8B-B14F-4D97-AF65-F5344CB8AC3E}">
        <p14:creationId xmlns:p14="http://schemas.microsoft.com/office/powerpoint/2010/main" val="530407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147804" y="-208161"/>
            <a:ext cx="9144000" cy="1423235"/>
          </a:xfrm>
        </p:spPr>
        <p:txBody>
          <a:bodyPr>
            <a:noAutofit/>
          </a:bodyPr>
          <a:lstStyle/>
          <a:p>
            <a:br>
              <a:rPr lang="en-US" sz="2500"/>
            </a:b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7" name="Picture 6">
            <a:extLst>
              <a:ext uri="{FF2B5EF4-FFF2-40B4-BE49-F238E27FC236}">
                <a16:creationId xmlns:a16="http://schemas.microsoft.com/office/drawing/2014/main" id="{D9C13354-0760-E136-C3B5-3F72BCE2D21D}"/>
              </a:ext>
            </a:extLst>
          </p:cNvPr>
          <p:cNvPicPr>
            <a:picLocks noChangeAspect="1"/>
          </p:cNvPicPr>
          <p:nvPr/>
        </p:nvPicPr>
        <p:blipFill>
          <a:blip r:embed="rId4"/>
          <a:stretch>
            <a:fillRect/>
          </a:stretch>
        </p:blipFill>
        <p:spPr>
          <a:xfrm>
            <a:off x="1304219" y="713360"/>
            <a:ext cx="9739204" cy="4778154"/>
          </a:xfrm>
          <a:prstGeom prst="rect">
            <a:avLst/>
          </a:prstGeom>
        </p:spPr>
      </p:pic>
    </p:spTree>
    <p:extLst>
      <p:ext uri="{BB962C8B-B14F-4D97-AF65-F5344CB8AC3E}">
        <p14:creationId xmlns:p14="http://schemas.microsoft.com/office/powerpoint/2010/main" val="2066024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a:spLocks noChangeArrowheads="1"/>
          </p:cNvSpPr>
          <p:nvPr/>
        </p:nvSpPr>
        <p:spPr bwMode="auto">
          <a:xfrm>
            <a:off x="0" y="1742"/>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sz="1600" dirty="0">
              <a:latin typeface="Century Gothic" panose="020B0502020202020204" pitchFamily="34" charset="0"/>
            </a:endParaRPr>
          </a:p>
        </p:txBody>
      </p:sp>
      <p:sp>
        <p:nvSpPr>
          <p:cNvPr id="13" name="Title 12">
            <a:extLst>
              <a:ext uri="{FF2B5EF4-FFF2-40B4-BE49-F238E27FC236}">
                <a16:creationId xmlns:a16="http://schemas.microsoft.com/office/drawing/2014/main" id="{C9ACDCDB-6128-DD29-74D9-C624646DFEC6}"/>
              </a:ext>
            </a:extLst>
          </p:cNvPr>
          <p:cNvSpPr>
            <a:spLocks noGrp="1"/>
          </p:cNvSpPr>
          <p:nvPr>
            <p:ph type="ctrTitle"/>
          </p:nvPr>
        </p:nvSpPr>
        <p:spPr>
          <a:xfrm>
            <a:off x="-147804" y="-208161"/>
            <a:ext cx="9144000" cy="1423235"/>
          </a:xfrm>
        </p:spPr>
        <p:txBody>
          <a:bodyPr>
            <a:noAutofit/>
          </a:bodyPr>
          <a:lstStyle/>
          <a:p>
            <a:br>
              <a:rPr lang="en-US" sz="2500"/>
            </a:br>
            <a:endParaRPr lang="en-US" sz="2500" dirty="0"/>
          </a:p>
        </p:txBody>
      </p:sp>
      <p:sp>
        <p:nvSpPr>
          <p:cNvPr id="16" name="Title 12">
            <a:extLst>
              <a:ext uri="{FF2B5EF4-FFF2-40B4-BE49-F238E27FC236}">
                <a16:creationId xmlns:a16="http://schemas.microsoft.com/office/drawing/2014/main" id="{72CFD87F-E09B-28D0-DB6C-4321FFC87014}"/>
              </a:ext>
            </a:extLst>
          </p:cNvPr>
          <p:cNvSpPr txBox="1">
            <a:spLocks/>
          </p:cNvSpPr>
          <p:nvPr/>
        </p:nvSpPr>
        <p:spPr>
          <a:xfrm>
            <a:off x="2590800" y="2389342"/>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500" dirty="0"/>
          </a:p>
        </p:txBody>
      </p:sp>
      <p:pic>
        <p:nvPicPr>
          <p:cNvPr id="2" name="Picture 1">
            <a:extLst>
              <a:ext uri="{FF2B5EF4-FFF2-40B4-BE49-F238E27FC236}">
                <a16:creationId xmlns:a16="http://schemas.microsoft.com/office/drawing/2014/main" id="{2F667600-A1E2-3BBF-4567-D5266480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3" name="Rectangle 2">
            <a:extLst>
              <a:ext uri="{FF2B5EF4-FFF2-40B4-BE49-F238E27FC236}">
                <a16:creationId xmlns:a16="http://schemas.microsoft.com/office/drawing/2014/main" id="{F1273DD8-063F-5887-1B41-7A23042F9C96}"/>
              </a:ext>
            </a:extLst>
          </p:cNvPr>
          <p:cNvSpPr/>
          <p:nvPr/>
        </p:nvSpPr>
        <p:spPr>
          <a:xfrm>
            <a:off x="9592508" y="87959"/>
            <a:ext cx="2747296" cy="415498"/>
          </a:xfrm>
          <a:prstGeom prst="rect">
            <a:avLst/>
          </a:prstGeom>
        </p:spPr>
        <p:txBody>
          <a:bodyPr wrap="square">
            <a:spAutoFit/>
          </a:bodyPr>
          <a:lstStyle/>
          <a:p>
            <a:pPr algn="ctr"/>
            <a:r>
              <a:rPr lang="en-AU" sz="700" b="1" dirty="0">
                <a:solidFill>
                  <a:srgbClr val="002060"/>
                </a:solidFill>
                <a:latin typeface="Century Gothic" panose="020B0502020202020204" pitchFamily="34" charset="0"/>
              </a:rPr>
              <a:t>DINAS PEKERJAAN UMUM PENATAAN RUANG</a:t>
            </a:r>
          </a:p>
          <a:p>
            <a:pPr algn="ctr"/>
            <a:r>
              <a:rPr lang="en-AU" sz="700" b="1" dirty="0">
                <a:solidFill>
                  <a:srgbClr val="002060"/>
                </a:solidFill>
                <a:latin typeface="Century Gothic" panose="020B0502020202020204" pitchFamily="34" charset="0"/>
              </a:rPr>
              <a:t>DAN PERUMAHAN RAKYAT PROVINSI</a:t>
            </a:r>
          </a:p>
          <a:p>
            <a:pPr algn="ctr"/>
            <a:r>
              <a:rPr lang="en-AU" sz="700" b="1" dirty="0">
                <a:solidFill>
                  <a:srgbClr val="002060"/>
                </a:solidFill>
                <a:latin typeface="Century Gothic" panose="020B0502020202020204" pitchFamily="34" charset="0"/>
              </a:rPr>
              <a:t>KALIMANTAN TIMUR</a:t>
            </a:r>
            <a:endParaRPr lang="id-ID" sz="7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B5E56C4-14F9-738D-7493-BF21623E9D10}"/>
              </a:ext>
            </a:extLst>
          </p:cNvPr>
          <p:cNvPicPr>
            <a:picLocks noChangeAspect="1"/>
          </p:cNvPicPr>
          <p:nvPr/>
        </p:nvPicPr>
        <p:blipFill>
          <a:blip r:embed="rId4"/>
          <a:stretch>
            <a:fillRect/>
          </a:stretch>
        </p:blipFill>
        <p:spPr>
          <a:xfrm>
            <a:off x="1226398" y="1520024"/>
            <a:ext cx="9739204" cy="3817951"/>
          </a:xfrm>
          <a:prstGeom prst="rect">
            <a:avLst/>
          </a:prstGeom>
        </p:spPr>
      </p:pic>
    </p:spTree>
    <p:extLst>
      <p:ext uri="{BB962C8B-B14F-4D97-AF65-F5344CB8AC3E}">
        <p14:creationId xmlns:p14="http://schemas.microsoft.com/office/powerpoint/2010/main" val="2235722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fi-FI"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Fasilitasi Sertifikasi Tenaga Kerja Konstruksi Kualifikasi Ahli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795585AD-041C-F3C3-7CBA-A9B7B714B1AC}"/>
              </a:ext>
            </a:extLst>
          </p:cNvPr>
          <p:cNvSpPr txBox="1"/>
          <p:nvPr/>
        </p:nvSpPr>
        <p:spPr>
          <a:xfrm>
            <a:off x="628650" y="1825757"/>
            <a:ext cx="2076450" cy="369332"/>
          </a:xfrm>
          <a:prstGeom prst="rect">
            <a:avLst/>
          </a:prstGeom>
          <a:noFill/>
        </p:spPr>
        <p:txBody>
          <a:bodyPr wrap="square" rtlCol="0">
            <a:spAutoFit/>
          </a:bodyPr>
          <a:lstStyle/>
          <a:p>
            <a:r>
              <a:rPr lang="en-US" dirty="0">
                <a:highlight>
                  <a:srgbClr val="FF0000"/>
                </a:highlight>
              </a:rPr>
              <a:t>MAJOR PROJECT</a:t>
            </a:r>
            <a:endParaRPr lang="en-ID" dirty="0">
              <a:highlight>
                <a:srgbClr val="FF0000"/>
              </a:highlight>
            </a:endParaRPr>
          </a:p>
        </p:txBody>
      </p:sp>
      <p:sp>
        <p:nvSpPr>
          <p:cNvPr id="5" name="Text Placeholder 2">
            <a:extLst>
              <a:ext uri="{FF2B5EF4-FFF2-40B4-BE49-F238E27FC236}">
                <a16:creationId xmlns:a16="http://schemas.microsoft.com/office/drawing/2014/main" id="{D9A6CD1F-B66C-ED83-5095-C626047B02E5}"/>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1.500 ORANG</a:t>
            </a:r>
          </a:p>
          <a:p>
            <a:r>
              <a:rPr lang="en-US" sz="2800" b="1" dirty="0">
                <a:solidFill>
                  <a:srgbClr val="FF0000"/>
                </a:solidFill>
              </a:rPr>
              <a:t>50 KELAS ( 1 KELAS 30 ORANG)</a:t>
            </a:r>
          </a:p>
          <a:p>
            <a:r>
              <a:rPr lang="en-US" sz="2800" b="1" dirty="0">
                <a:solidFill>
                  <a:srgbClr val="FF0000"/>
                </a:solidFill>
              </a:rPr>
              <a:t>PAGU  : RP</a:t>
            </a:r>
            <a:r>
              <a:rPr lang="en-US" sz="2800" b="1">
                <a:solidFill>
                  <a:srgbClr val="FF0000"/>
                </a:solidFill>
              </a:rPr>
              <a:t>. 5.797.799.800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1975020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77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Penyediaan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Instruktur</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Asesor</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Penyelenggara</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Pelatihan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Tenaga Ahli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D5FA56E9-BED4-1286-A2F6-2570EFBDB6F2}"/>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120 ORANG</a:t>
            </a:r>
          </a:p>
          <a:p>
            <a:r>
              <a:rPr lang="en-US" sz="2800" b="1" dirty="0">
                <a:solidFill>
                  <a:srgbClr val="FF0000"/>
                </a:solidFill>
              </a:rPr>
              <a:t>5 KELAS ( 1 KELAS 24 ORANG)</a:t>
            </a:r>
          </a:p>
          <a:p>
            <a:r>
              <a:rPr lang="en-US" sz="2800" b="1" dirty="0">
                <a:solidFill>
                  <a:srgbClr val="FF0000"/>
                </a:solidFill>
              </a:rPr>
              <a:t>PAGU  : RP</a:t>
            </a:r>
            <a:r>
              <a:rPr lang="en-US" sz="2800" b="1">
                <a:solidFill>
                  <a:srgbClr val="FF0000"/>
                </a:solidFill>
              </a:rPr>
              <a:t>. 1.235.799.600</a:t>
            </a:r>
            <a:endParaRPr lang="en-US" sz="2800" b="1" dirty="0">
              <a:solidFill>
                <a:srgbClr val="FF0000"/>
              </a:solidFill>
            </a:endParaRPr>
          </a:p>
          <a:p>
            <a:r>
              <a:rPr lang="en-US" sz="2800" b="1" dirty="0">
                <a:solidFill>
                  <a:srgbClr val="FF0000"/>
                </a:solidFill>
              </a:rPr>
              <a:t>LOKASI 4 </a:t>
            </a:r>
            <a:r>
              <a:rPr lang="en-US" sz="2800" b="1" dirty="0" err="1">
                <a:solidFill>
                  <a:srgbClr val="FF0000"/>
                </a:solidFill>
              </a:rPr>
              <a:t>kabupaten</a:t>
            </a:r>
            <a:r>
              <a:rPr lang="en-US" sz="2800" b="1" dirty="0">
                <a:solidFill>
                  <a:srgbClr val="FF0000"/>
                </a:solidFill>
              </a:rPr>
              <a:t>/</a:t>
            </a:r>
            <a:r>
              <a:rPr lang="en-US" sz="2800" b="1" dirty="0" err="1">
                <a:solidFill>
                  <a:srgbClr val="FF0000"/>
                </a:solidFill>
              </a:rPr>
              <a:t>kota</a:t>
            </a:r>
            <a:r>
              <a:rPr lang="en-US" sz="2800" b="1" dirty="0">
                <a:solidFill>
                  <a:srgbClr val="FF0000"/>
                </a:solidFill>
              </a:rPr>
              <a:t> </a:t>
            </a:r>
            <a:endParaRPr lang="en-ID" sz="2800" b="1" dirty="0">
              <a:solidFill>
                <a:srgbClr val="FF0000"/>
              </a:solidFill>
            </a:endParaRPr>
          </a:p>
        </p:txBody>
      </p:sp>
    </p:spTree>
    <p:extLst>
      <p:ext uri="{BB962C8B-B14F-4D97-AF65-F5344CB8AC3E}">
        <p14:creationId xmlns:p14="http://schemas.microsoft.com/office/powerpoint/2010/main" val="12885982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77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Penyediaan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Training Need Assessment (TNA)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Pelatihan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Tenaga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Kerja</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Kualifikasi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Ahli</a:t>
            </a:r>
          </a:p>
        </p:txBody>
      </p:sp>
      <p:sp>
        <p:nvSpPr>
          <p:cNvPr id="4" name="Text Placeholder 2">
            <a:extLst>
              <a:ext uri="{FF2B5EF4-FFF2-40B4-BE49-F238E27FC236}">
                <a16:creationId xmlns:a16="http://schemas.microsoft.com/office/drawing/2014/main" id="{FA0023B8-2B45-BAAB-2316-D2E078C0A598}"/>
              </a:ext>
            </a:extLst>
          </p:cNvPr>
          <p:cNvSpPr txBox="1">
            <a:spLocks/>
          </p:cNvSpPr>
          <p:nvPr/>
        </p:nvSpPr>
        <p:spPr>
          <a:xfrm>
            <a:off x="733425" y="2400300"/>
            <a:ext cx="12192000" cy="226261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65" b="0" kern="1200" baseline="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rgbClr val="FF0000"/>
                </a:solidFill>
              </a:rPr>
              <a:t>TARGET KINERJA  1 </a:t>
            </a:r>
            <a:r>
              <a:rPr lang="en-US" sz="2800" b="1" dirty="0" err="1">
                <a:solidFill>
                  <a:srgbClr val="FF0000"/>
                </a:solidFill>
              </a:rPr>
              <a:t>dokumen</a:t>
            </a:r>
            <a:endParaRPr lang="en-US" sz="2800" b="1" dirty="0">
              <a:solidFill>
                <a:srgbClr val="FF0000"/>
              </a:solidFill>
            </a:endParaRPr>
          </a:p>
          <a:p>
            <a:r>
              <a:rPr lang="en-US" sz="2800" b="1" dirty="0">
                <a:solidFill>
                  <a:srgbClr val="FF0000"/>
                </a:solidFill>
              </a:rPr>
              <a:t>PAGU  : RP</a:t>
            </a:r>
            <a:r>
              <a:rPr lang="en-US" sz="2800" b="1">
                <a:solidFill>
                  <a:srgbClr val="FF0000"/>
                </a:solidFill>
              </a:rPr>
              <a:t>. 100.000.000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389540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p:cNvSpPr/>
          <p:nvPr/>
        </p:nvSpPr>
        <p:spPr>
          <a:xfrm>
            <a:off x="0" y="0"/>
            <a:ext cx="3321050" cy="6858000"/>
          </a:xfrm>
          <a:prstGeom prst="rect">
            <a:avLst/>
          </a:prstGeom>
          <a:solidFill>
            <a:srgbClr val="002060"/>
          </a:solidFill>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n-US"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53" name="TextBox 26"/>
          <p:cNvSpPr txBox="1">
            <a:spLocks noChangeArrowheads="1"/>
          </p:cNvSpPr>
          <p:nvPr/>
        </p:nvSpPr>
        <p:spPr bwMode="auto">
          <a:xfrm>
            <a:off x="173264" y="4204111"/>
            <a:ext cx="3135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auto" hangingPunct="1">
              <a:spcBef>
                <a:spcPct val="0"/>
              </a:spcBef>
              <a:spcAft>
                <a:spcPts val="0"/>
              </a:spcAft>
              <a:buFont typeface="Arial" panose="020B0604020202020204" pitchFamily="34" charset="0"/>
              <a:buNone/>
              <a:defRPr/>
            </a:pP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Selaras</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a:t>
            </a: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dengan</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UU 23 </a:t>
            </a: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Tahun</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2014 </a:t>
            </a: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Tentang</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a:t>
            </a: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Pemerintah</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Daerah</a:t>
            </a:r>
          </a:p>
          <a:p>
            <a:pPr algn="ctr" defTabSz="914400" eaLnBrk="1" fontAlgn="auto" hangingPunct="1">
              <a:spcBef>
                <a:spcPct val="0"/>
              </a:spcBef>
              <a:spcAft>
                <a:spcPts val="0"/>
              </a:spcAft>
              <a:buFont typeface="Arial" panose="020B0604020202020204" pitchFamily="34" charset="0"/>
              <a:buNone/>
              <a:defRPr/>
            </a:pP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untuk</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Sub </a:t>
            </a: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Urusan</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a:t>
            </a: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Jasa</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a:t>
            </a:r>
            <a:r>
              <a:rPr lang="en-US" altLang="id-ID" sz="14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Konstruksi</a:t>
            </a:r>
            <a:r>
              <a:rPr lang="en-US" altLang="id-ID" sz="14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 </a:t>
            </a:r>
          </a:p>
        </p:txBody>
      </p:sp>
      <p:graphicFrame>
        <p:nvGraphicFramePr>
          <p:cNvPr id="9" name="Content Placeholder 4"/>
          <p:cNvGraphicFramePr/>
          <p:nvPr/>
        </p:nvGraphicFramePr>
        <p:xfrm>
          <a:off x="3327152" y="49789"/>
          <a:ext cx="8688387" cy="6156832"/>
        </p:xfrm>
        <a:graphic>
          <a:graphicData uri="http://schemas.openxmlformats.org/drawingml/2006/table">
            <a:tbl>
              <a:tblPr firstRow="1" bandRow="1">
                <a:tableStyleId>{5C22544A-7EE6-4342-B048-85BDC9FD1C3A}</a:tableStyleId>
              </a:tblPr>
              <a:tblGrid>
                <a:gridCol w="2896129">
                  <a:extLst>
                    <a:ext uri="{9D8B030D-6E8A-4147-A177-3AD203B41FA5}">
                      <a16:colId xmlns:a16="http://schemas.microsoft.com/office/drawing/2014/main" val="20000"/>
                    </a:ext>
                  </a:extLst>
                </a:gridCol>
                <a:gridCol w="2896129">
                  <a:extLst>
                    <a:ext uri="{9D8B030D-6E8A-4147-A177-3AD203B41FA5}">
                      <a16:colId xmlns:a16="http://schemas.microsoft.com/office/drawing/2014/main" val="20001"/>
                    </a:ext>
                  </a:extLst>
                </a:gridCol>
                <a:gridCol w="2896129">
                  <a:extLst>
                    <a:ext uri="{9D8B030D-6E8A-4147-A177-3AD203B41FA5}">
                      <a16:colId xmlns:a16="http://schemas.microsoft.com/office/drawing/2014/main" val="20002"/>
                    </a:ext>
                  </a:extLst>
                </a:gridCol>
              </a:tblGrid>
              <a:tr h="403490">
                <a:tc>
                  <a:txBody>
                    <a:bodyPr/>
                    <a:lstStyle/>
                    <a:p>
                      <a:pPr algn="ctr"/>
                      <a:r>
                        <a:rPr lang="en-AU" sz="1200" dirty="0">
                          <a:latin typeface="Tahoma" panose="020B0604030504040204" pitchFamily="34" charset="0"/>
                          <a:ea typeface="Tahoma" panose="020B0604030504040204" pitchFamily="34" charset="0"/>
                          <a:cs typeface="Tahoma" panose="020B0604030504040204" pitchFamily="34" charset="0"/>
                        </a:rPr>
                        <a:t>TANGGUNG JAWAB</a:t>
                      </a:r>
                      <a:r>
                        <a:rPr lang="en-AU" sz="1200" baseline="0" dirty="0">
                          <a:latin typeface="Tahoma" panose="020B0604030504040204" pitchFamily="34" charset="0"/>
                          <a:ea typeface="Tahoma" panose="020B0604030504040204" pitchFamily="34" charset="0"/>
                          <a:cs typeface="Tahoma" panose="020B0604030504040204" pitchFamily="34" charset="0"/>
                        </a:rPr>
                        <a:t> </a:t>
                      </a:r>
                    </a:p>
                    <a:p>
                      <a:pPr algn="ctr"/>
                      <a:r>
                        <a:rPr lang="en-AU" sz="1200" dirty="0">
                          <a:latin typeface="Tahoma" panose="020B0604030504040204" pitchFamily="34" charset="0"/>
                          <a:ea typeface="Tahoma" panose="020B0604030504040204" pitchFamily="34" charset="0"/>
                          <a:cs typeface="Tahoma" panose="020B0604030504040204" pitchFamily="34" charset="0"/>
                        </a:rPr>
                        <a:t>PEMERINTAH</a:t>
                      </a:r>
                      <a:r>
                        <a:rPr lang="en-AU" sz="1200" baseline="0" dirty="0">
                          <a:latin typeface="Tahoma" panose="020B0604030504040204" pitchFamily="34" charset="0"/>
                          <a:ea typeface="Tahoma" panose="020B0604030504040204" pitchFamily="34" charset="0"/>
                          <a:cs typeface="Tahoma" panose="020B0604030504040204" pitchFamily="34" charset="0"/>
                        </a:rPr>
                        <a:t> PUSAT</a:t>
                      </a:r>
                      <a:endParaRPr lang="en-AU" sz="1200" dirty="0">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5D71"/>
                    </a:solidFill>
                  </a:tcPr>
                </a:tc>
                <a:tc>
                  <a:txBody>
                    <a:bodyPr/>
                    <a:lstStyle/>
                    <a:p>
                      <a:pPr algn="ctr"/>
                      <a:r>
                        <a:rPr lang="en-AU" sz="1200" dirty="0">
                          <a:latin typeface="Tahoma" panose="020B0604030504040204" pitchFamily="34" charset="0"/>
                          <a:ea typeface="Tahoma" panose="020B0604030504040204" pitchFamily="34" charset="0"/>
                          <a:cs typeface="Tahoma" panose="020B0604030504040204" pitchFamily="34" charset="0"/>
                        </a:rPr>
                        <a:t>KEWENANGAN </a:t>
                      </a:r>
                      <a:r>
                        <a:rPr lang="id-ID" sz="1200" dirty="0">
                          <a:latin typeface="Tahoma" panose="020B0604030504040204" pitchFamily="34" charset="0"/>
                          <a:ea typeface="Tahoma" panose="020B0604030504040204" pitchFamily="34" charset="0"/>
                          <a:cs typeface="Tahoma" panose="020B0604030504040204" pitchFamily="34" charset="0"/>
                        </a:rPr>
                        <a:t>GUBERNUR SEBAGAI</a:t>
                      </a:r>
                      <a:r>
                        <a:rPr lang="id-ID" sz="1200" baseline="0" dirty="0">
                          <a:latin typeface="Tahoma" panose="020B0604030504040204" pitchFamily="34" charset="0"/>
                          <a:ea typeface="Tahoma" panose="020B0604030504040204" pitchFamily="34" charset="0"/>
                          <a:cs typeface="Tahoma" panose="020B0604030504040204" pitchFamily="34" charset="0"/>
                        </a:rPr>
                        <a:t> WAKIL PEMERINTAH PUSAT</a:t>
                      </a:r>
                      <a:endParaRPr lang="en-AU" sz="1200" dirty="0">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5D71"/>
                    </a:solidFill>
                  </a:tcPr>
                </a:tc>
                <a:tc>
                  <a:txBody>
                    <a:bodyPr/>
                    <a:lstStyle/>
                    <a:p>
                      <a:pPr algn="ctr"/>
                      <a:r>
                        <a:rPr lang="id-ID" sz="1200" dirty="0">
                          <a:latin typeface="Tahoma" panose="020B0604030504040204" pitchFamily="34" charset="0"/>
                          <a:ea typeface="Tahoma" panose="020B0604030504040204" pitchFamily="34" charset="0"/>
                          <a:cs typeface="Tahoma" panose="020B0604030504040204" pitchFamily="34" charset="0"/>
                        </a:rPr>
                        <a:t>KEWENANGAN SEBAGAI </a:t>
                      </a:r>
                      <a:endParaRPr lang="en-US" sz="1200" dirty="0">
                        <a:latin typeface="Tahoma" panose="020B0604030504040204" pitchFamily="34" charset="0"/>
                        <a:ea typeface="Tahoma" panose="020B0604030504040204" pitchFamily="34" charset="0"/>
                        <a:cs typeface="Tahoma" panose="020B0604030504040204" pitchFamily="34" charset="0"/>
                      </a:endParaRPr>
                    </a:p>
                    <a:p>
                      <a:pPr algn="ctr"/>
                      <a:r>
                        <a:rPr lang="id-ID" sz="1200" dirty="0">
                          <a:latin typeface="Tahoma" panose="020B0604030504040204" pitchFamily="34" charset="0"/>
                          <a:ea typeface="Tahoma" panose="020B0604030504040204" pitchFamily="34" charset="0"/>
                          <a:cs typeface="Tahoma" panose="020B0604030504040204" pitchFamily="34" charset="0"/>
                        </a:rPr>
                        <a:t>DAERAH OTONOM</a:t>
                      </a:r>
                      <a:endParaRPr lang="en-AU" sz="1200" dirty="0">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5D71"/>
                    </a:solidFill>
                  </a:tcPr>
                </a:tc>
                <a:extLst>
                  <a:ext uri="{0D108BD9-81ED-4DB2-BD59-A6C34878D82A}">
                    <a16:rowId xmlns:a16="http://schemas.microsoft.com/office/drawing/2014/main" val="10000"/>
                  </a:ext>
                </a:extLst>
              </a:tr>
              <a:tr h="770156">
                <a:tc>
                  <a:txBody>
                    <a:bodyPr/>
                    <a:lstStyle/>
                    <a:p>
                      <a:pPr marL="285750" indent="-285750" algn="l">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Meningkatnya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kemampuan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kapasitas</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usaha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Jasa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nasional</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memberdayakan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BU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jaskon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pengawasan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proses IUJK-</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tertib</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usaha-rantai</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pasok</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fasilitasi</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kemitraan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BUJK</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rowSpan="7">
                  <a:txBody>
                    <a:bodyPr/>
                    <a:lstStyle/>
                    <a:p>
                      <a:pPr marL="0" indent="0" algn="just">
                        <a:buFont typeface="+mj-lt"/>
                        <a:buNone/>
                      </a:pPr>
                      <a:r>
                        <a:rPr kumimoji="0" lang="en-AU" sz="1200" b="1"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Kewenangan</a:t>
                      </a:r>
                      <a:r>
                        <a:rPr kumimoji="0" lang="en-AU" sz="1200" b="1"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b="1"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Pemerintah</a:t>
                      </a:r>
                      <a:r>
                        <a:rPr kumimoji="0" lang="en-AU" sz="1200" b="1"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Daerah </a:t>
                      </a:r>
                      <a:r>
                        <a:rPr kumimoji="0" lang="en-AU" sz="1200" b="1"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Provinsi</a:t>
                      </a:r>
                      <a:r>
                        <a:rPr kumimoji="0" lang="en-AU" sz="1200" b="1"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yaitu</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 </a:t>
                      </a:r>
                    </a:p>
                    <a:p>
                      <a:pPr marL="0" indent="0" algn="just">
                        <a:buFont typeface="+mj-lt"/>
                        <a:buNone/>
                      </a:pPr>
                      <a:endPar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indent="-228600" algn="just">
                        <a:buFont typeface="+mj-lt"/>
                        <a:buAutoNum type="alphaLcPeriod"/>
                      </a:pP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Penyelenggaraan</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pelatihan</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tenaga</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ahli</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Jasa</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endPar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indent="-228600" algn="just">
                        <a:buFont typeface="+mj-lt"/>
                        <a:buAutoNum type="alphaLcPeriod"/>
                      </a:pP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Penyelenggaraan</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Sistem</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Informasi</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Cakupan</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daerah</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Provinsi</a:t>
                      </a:r>
                      <a:endPar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indent="-228600" algn="just">
                        <a:buFont typeface="+mj-lt"/>
                        <a:buAutoNum type="alphaLcPeriod"/>
                      </a:pPr>
                      <a:endPar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just">
                        <a:buFont typeface="+mj-lt"/>
                        <a:buNone/>
                      </a:pPr>
                      <a:endPar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 typeface="+mj-lt"/>
                        <a:buNone/>
                        <a:defRPr/>
                      </a:pPr>
                      <a:r>
                        <a:rPr kumimoji="0" lang="en-AU" sz="1200" b="1"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Kewenangan</a:t>
                      </a:r>
                      <a:r>
                        <a:rPr kumimoji="0" lang="en-AU" sz="1200" b="1"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en-AU" sz="1200" b="1"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Pemerintah</a:t>
                      </a:r>
                      <a:r>
                        <a:rPr kumimoji="0" lang="en-AU" sz="1200" b="1"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Daerah </a:t>
                      </a:r>
                      <a:r>
                        <a:rPr kumimoji="0" lang="en-AU" sz="1200" b="1" u="none" strike="noStrike" kern="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Kabupaten</a:t>
                      </a:r>
                      <a:r>
                        <a:rPr kumimoji="0" lang="en-AU" sz="1200" b="1"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/Kota:</a:t>
                      </a:r>
                    </a:p>
                    <a:p>
                      <a:pPr marL="0" marR="0" lvl="0" indent="0" algn="just" defTabSz="914400" rtl="0" eaLnBrk="1" fontAlgn="auto" latinLnBrk="0" hangingPunct="1">
                        <a:lnSpc>
                          <a:spcPct val="100000"/>
                        </a:lnSpc>
                        <a:spcBef>
                          <a:spcPts val="0"/>
                        </a:spcBef>
                        <a:spcAft>
                          <a:spcPts val="0"/>
                        </a:spcAft>
                        <a:buClrTx/>
                        <a:buSzTx/>
                        <a:buFont typeface="+mj-lt"/>
                        <a:buNone/>
                        <a:defRPr/>
                      </a:pPr>
                      <a:endParaRPr kumimoji="0" lang="en-AU" sz="1200" b="1"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marR="0" lvl="0" indent="-228600" algn="just" defTabSz="914400" rtl="0" eaLnBrk="1" fontAlgn="auto" latinLnBrk="0" hangingPunct="1">
                        <a:lnSpc>
                          <a:spcPct val="100000"/>
                        </a:lnSpc>
                        <a:spcBef>
                          <a:spcPts val="0"/>
                        </a:spcBef>
                        <a:spcAft>
                          <a:spcPts val="0"/>
                        </a:spcAft>
                        <a:buClrTx/>
                        <a:buSzTx/>
                        <a:buFont typeface="+mj-lt"/>
                        <a:buAutoNum type="alphaLcPeriod"/>
                        <a:defRPr/>
                      </a:pP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Penyelenggaraan</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pelatihan tenaga</a:t>
                      </a:r>
                      <a:r>
                        <a:rPr kumimoji="0" lang="en-US"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terampil konstruksi.</a:t>
                      </a:r>
                      <a:endPar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marR="0" lvl="0" indent="-228600" algn="just" defTabSz="914400" rtl="0" eaLnBrk="1" fontAlgn="auto" latinLnBrk="0" hangingPunct="1">
                        <a:lnSpc>
                          <a:spcPct val="100000"/>
                        </a:lnSpc>
                        <a:spcBef>
                          <a:spcPts val="0"/>
                        </a:spcBef>
                        <a:spcAft>
                          <a:spcPts val="0"/>
                        </a:spcAft>
                        <a:buClrTx/>
                        <a:buSzTx/>
                        <a:buFont typeface="+mj-lt"/>
                        <a:buAutoNum type="alphaLcPeriod"/>
                        <a:defRPr/>
                      </a:pP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Penyelenggaraan sistem informasi jasa</a:t>
                      </a:r>
                      <a:r>
                        <a:rPr kumimoji="0" lang="en-US"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cakupan Daerah</a:t>
                      </a:r>
                      <a:r>
                        <a:rPr kumimoji="0" lang="en-US"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kabupaten/kota.</a:t>
                      </a:r>
                    </a:p>
                    <a:p>
                      <a:pPr marL="228600" indent="-228600" algn="just">
                        <a:buFont typeface="+mj-lt"/>
                        <a:buAutoNum type="alphaLcPeriod"/>
                      </a:pPr>
                      <a:r>
                        <a:rPr kumimoji="0" lang="id-ID"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Penerbitan izin usaha</a:t>
                      </a:r>
                      <a:r>
                        <a:rPr kumimoji="0" lang="en-AU"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jasa konstruksi</a:t>
                      </a:r>
                      <a:r>
                        <a:rPr kumimoji="0" lang="en-US"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nasional</a:t>
                      </a:r>
                      <a:r>
                        <a:rPr kumimoji="0" lang="en-AU"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Kualifikasi</a:t>
                      </a:r>
                      <a:r>
                        <a:rPr kumimoji="0" lang="en-AU"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kecil</a:t>
                      </a:r>
                      <a:r>
                        <a:rPr kumimoji="0" lang="en-AU"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menengah</a:t>
                      </a:r>
                      <a:r>
                        <a:rPr kumimoji="0" lang="en-AU"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dan</a:t>
                      </a:r>
                      <a:r>
                        <a:rPr kumimoji="0" lang="en-AU"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 </a:t>
                      </a:r>
                      <a:r>
                        <a:rPr kumimoji="0" lang="en-AU" sz="1200" u="none" strike="noStrike" kern="1200" baseline="0" dirty="0" err="1">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rPr>
                        <a:t>besar</a:t>
                      </a:r>
                      <a:endParaRPr kumimoji="0" lang="id-ID" sz="1200" u="none" strike="noStrike" kern="1200" baseline="0" dirty="0">
                        <a:solidFill>
                          <a:schemeClr val="tx1"/>
                        </a:solidFill>
                        <a:highlight>
                          <a:srgbClr val="FF0000"/>
                        </a:highlight>
                        <a:latin typeface="Tahoma" panose="020B0604030504040204" pitchFamily="34" charset="0"/>
                        <a:ea typeface="Tahoma" panose="020B0604030504040204" pitchFamily="34" charset="0"/>
                        <a:cs typeface="Tahoma" panose="020B0604030504040204" pitchFamily="34" charset="0"/>
                      </a:endParaRPr>
                    </a:p>
                    <a:p>
                      <a:pPr marL="228600" indent="-228600" algn="just">
                        <a:buFont typeface="+mj-lt"/>
                        <a:buAutoNum type="alphaLcPeriod"/>
                      </a:pP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Pengawasan tertib usaha, tertib</a:t>
                      </a:r>
                      <a:r>
                        <a:rPr kumimoji="0" lang="en-US"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penyelenggaraan</a:t>
                      </a:r>
                      <a:r>
                        <a:rPr kumimoji="0" lang="en-AU"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dan tertib pemanfaatan</a:t>
                      </a:r>
                      <a:r>
                        <a:rPr kumimoji="0" lang="en-US"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0" lang="id-ID" sz="120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jasa konstruksi.</a:t>
                      </a:r>
                      <a:endParaRPr lang="id-ID"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endParaRPr lang="en-AU" sz="1200" dirty="0">
                        <a:solidFill>
                          <a:schemeClr val="tx1"/>
                        </a:solidFill>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0001"/>
                  </a:ext>
                </a:extLst>
              </a:tr>
              <a:tr h="947888">
                <a:tc>
                  <a:txBody>
                    <a:bodyPr/>
                    <a:lstStyle/>
                    <a:p>
                      <a:pPr marL="285750" indent="-285750" algn="l">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Terciptanya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iklim</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usaha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yang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kondusif</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transparan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persaingan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usaha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yang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sehat</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jaminan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kesetaraan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hak-kewajiban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pengguna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penyedia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jasa</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menyelengarakan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pengawasan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pemilihan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penyedia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jasa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kontrak</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kerja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tertib</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penyelenggaraan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pemanfaatan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Jakon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di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Provinsi</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70156">
                <a:tc>
                  <a:txBody>
                    <a:bodyPr/>
                    <a:lstStyle/>
                    <a:p>
                      <a:pPr marL="285750" indent="-285750" algn="l">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Terselenggaranya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usaha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sesuai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standar</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keamanan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keselematan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kesehatan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keberlanjutan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(K4)</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menyelenggarakan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pengawasan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penerapan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standar</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keamanan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keselematan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kesehatan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keberlanjutan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(K4)</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2424">
                <a:tc>
                  <a:txBody>
                    <a:bodyPr/>
                    <a:lstStyle/>
                    <a:p>
                      <a:pPr marL="285750" indent="-285750" algn="l">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Meningkatnya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kompetensi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profesionalitas</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produktivitas</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tenaga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kerja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nasional</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menyelenggarakan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pengawasan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sistem</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SKA,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pelatihan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upah</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tenaga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kerja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303351">
                <a:tc>
                  <a:txBody>
                    <a:bodyPr/>
                    <a:lstStyle/>
                    <a:p>
                      <a:pPr marL="285750" indent="-285750" algn="l">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Meningkatknya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kualitas</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penggunaan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material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peralatan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serta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teknologi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dalam</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negeri</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171450" indent="-171450" algn="just">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menyelenggarakan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pengawasan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penggunaan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MPK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tekhnologi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fasilitasi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kerjasama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institusi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litbang</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fasilitasi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pengembangan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tekhnologi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prioritas</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penggunaan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Standar</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mutu</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material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peralatan</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sesuai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SNI</a:t>
                      </a: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70156">
                <a:tc>
                  <a:txBody>
                    <a:bodyPr/>
                    <a:lstStyle/>
                    <a:p>
                      <a:pPr marL="285750" indent="-285750" algn="just">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Meningkatnya</a:t>
                      </a:r>
                      <a:r>
                        <a:rPr lang="id-ID"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partisipasi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masyarakat</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171450" indent="-171450" algn="just">
                        <a:buFont typeface="Arial" panose="020B0604020202020204" pitchFamily="34" charset="0"/>
                        <a:buChar char="•"/>
                      </a:pP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memperkuat</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kapasitas</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lembaga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meningkatkan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partisipasi</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masyarakat</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dalam</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pengawasan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penyelenggaraan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usaha</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penyediaan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bangunan</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4692">
                <a:tc>
                  <a:txBody>
                    <a:bodyPr/>
                    <a:lstStyle/>
                    <a:p>
                      <a:pPr marL="285750" indent="-285750" algn="l">
                        <a:buFont typeface="Arial" panose="020B0604020202020204" pitchFamily="34" charset="0"/>
                        <a:buChar char="•"/>
                      </a:pP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Tersedianya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sistem</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informasi</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usaha</a:t>
                      </a:r>
                      <a:r>
                        <a:rPr lang="en-AU"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dirty="0" err="1">
                          <a:solidFill>
                            <a:schemeClr val="tx1"/>
                          </a:solidFill>
                          <a:latin typeface="Tahoma" panose="020B0604030504040204" pitchFamily="34" charset="0"/>
                          <a:ea typeface="Tahoma" panose="020B0604030504040204" pitchFamily="34" charset="0"/>
                          <a:cs typeface="Tahoma" panose="020B0604030504040204" pitchFamily="34" charset="0"/>
                        </a:rPr>
                        <a:t>konstruksi</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000"/>
                      </a:schemeClr>
                    </a:solidFill>
                  </a:tcPr>
                </a:tc>
                <a:tc>
                  <a:txBody>
                    <a:bodyPr/>
                    <a:lstStyle/>
                    <a:p>
                      <a:pPr marL="171450" indent="-171450" algn="just">
                        <a:buFont typeface="Arial" panose="020B0604020202020204" pitchFamily="34" charset="0"/>
                        <a:buChar char="•"/>
                      </a:pP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mengumpulkan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data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dan</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informasi</a:t>
                      </a:r>
                      <a:r>
                        <a:rPr lang="en-AU"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Usaha Konstruksi di </a:t>
                      </a:r>
                      <a:r>
                        <a:rPr lang="en-AU" sz="1200"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Provinsi</a:t>
                      </a:r>
                      <a:endParaRPr lang="en-A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0244" marR="40244" marT="30472" marB="304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26"/>
          <p:cNvSpPr txBox="1">
            <a:spLocks noChangeArrowheads="1"/>
          </p:cNvSpPr>
          <p:nvPr/>
        </p:nvSpPr>
        <p:spPr bwMode="auto">
          <a:xfrm>
            <a:off x="173264" y="3448185"/>
            <a:ext cx="3136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auto" hangingPunct="1">
              <a:spcBef>
                <a:spcPct val="0"/>
              </a:spcBef>
              <a:spcAft>
                <a:spcPts val="0"/>
              </a:spcAft>
              <a:buFont typeface="Arial" panose="020B0604020202020204" pitchFamily="34" charset="0"/>
              <a:buNone/>
              <a:defRPr/>
            </a:pPr>
            <a:r>
              <a:rPr lang="en-US" altLang="id-ID" sz="18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TANGGUNG JAWAB</a:t>
            </a:r>
          </a:p>
          <a:p>
            <a:pPr algn="ctr" defTabSz="914400" eaLnBrk="1" fontAlgn="auto" hangingPunct="1">
              <a:spcBef>
                <a:spcPct val="0"/>
              </a:spcBef>
              <a:spcAft>
                <a:spcPts val="0"/>
              </a:spcAft>
              <a:buFont typeface="Arial" panose="020B0604020202020204" pitchFamily="34" charset="0"/>
              <a:buNone/>
              <a:defRPr/>
            </a:pPr>
            <a:r>
              <a:rPr lang="en-US" altLang="id-ID" sz="18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Tahoma" panose="020B0604030504040204" pitchFamily="34" charset="0"/>
              </a:rPr>
              <a:t>DAN KEWENANGAN</a:t>
            </a:r>
          </a:p>
        </p:txBody>
      </p:sp>
      <p:sp>
        <p:nvSpPr>
          <p:cNvPr id="15400" name="TextBox 26"/>
          <p:cNvSpPr txBox="1">
            <a:spLocks noChangeArrowheads="1"/>
          </p:cNvSpPr>
          <p:nvPr/>
        </p:nvSpPr>
        <p:spPr bwMode="auto">
          <a:xfrm>
            <a:off x="184150" y="2762351"/>
            <a:ext cx="31369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algn="ctr" eaLnBrk="1" hangingPunct="1">
              <a:spcBef>
                <a:spcPct val="20000"/>
              </a:spcBef>
              <a:buFont typeface="Arial" panose="020B0604020202020204" pitchFamily="34" charset="0"/>
              <a:buNone/>
            </a:pPr>
            <a:r>
              <a:rPr lang="en-AU" sz="1600" b="1" dirty="0">
                <a:solidFill>
                  <a:schemeClr val="bg1"/>
                </a:solidFill>
                <a:effectLst>
                  <a:glow rad="228600">
                    <a:schemeClr val="accent5">
                      <a:satMod val="175000"/>
                      <a:alpha val="40000"/>
                    </a:schemeClr>
                  </a:glow>
                </a:effectLst>
                <a:latin typeface="Tahoma" panose="020B0604030504040204" pitchFamily="34" charset="0"/>
                <a:cs typeface="Tahoma" panose="020B0604030504040204" pitchFamily="34" charset="0"/>
              </a:rPr>
              <a:t>UNDANG – UNDANG </a:t>
            </a:r>
          </a:p>
          <a:p>
            <a:pPr algn="ctr" eaLnBrk="1" hangingPunct="1">
              <a:spcBef>
                <a:spcPct val="20000"/>
              </a:spcBef>
              <a:buFont typeface="Arial" panose="020B0604020202020204" pitchFamily="34" charset="0"/>
              <a:buNone/>
            </a:pPr>
            <a:r>
              <a:rPr lang="en-AU" sz="1600" b="1" dirty="0">
                <a:solidFill>
                  <a:schemeClr val="bg1"/>
                </a:solidFill>
                <a:effectLst>
                  <a:glow rad="228600">
                    <a:schemeClr val="accent5">
                      <a:satMod val="175000"/>
                      <a:alpha val="40000"/>
                    </a:schemeClr>
                  </a:glow>
                </a:effectLst>
                <a:latin typeface="Tahoma" panose="020B0604030504040204" pitchFamily="34" charset="0"/>
                <a:cs typeface="Tahoma" panose="020B0604030504040204" pitchFamily="34" charset="0"/>
              </a:rPr>
              <a:t>NO. 02 TAHUN 2017</a:t>
            </a:r>
            <a:endParaRPr lang="en-US" sz="1600" b="1" dirty="0">
              <a:solidFill>
                <a:schemeClr val="bg1"/>
              </a:solidFill>
              <a:effectLst>
                <a:glow rad="228600">
                  <a:schemeClr val="accent5">
                    <a:satMod val="175000"/>
                    <a:alpha val="40000"/>
                  </a:schemeClr>
                </a:glow>
              </a:effectLst>
              <a:latin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2">
            <a:lum bright="70000" contrast="-70000"/>
          </a:blip>
          <a:srcRect r="16627"/>
          <a:stretch>
            <a:fillRect/>
          </a:stretch>
        </p:blipFill>
        <p:spPr>
          <a:xfrm>
            <a:off x="547761" y="1289759"/>
            <a:ext cx="2557463" cy="1397000"/>
          </a:xfrm>
          <a:prstGeom prst="rect">
            <a:avLst/>
          </a:prstGeom>
          <a:effectLst>
            <a:outerShdw blurRad="50800" dist="38100" dir="8100000" algn="tr" rotWithShape="0">
              <a:prstClr val="black">
                <a:alpha val="40000"/>
              </a:prstClr>
            </a:outerShdw>
          </a:effectLst>
        </p:spPr>
      </p:pic>
      <p:sp>
        <p:nvSpPr>
          <p:cNvPr id="11" name="Slide Number Placeholder 1"/>
          <p:cNvSpPr>
            <a:spLocks noGrp="1"/>
          </p:cNvSpPr>
          <p:nvPr>
            <p:ph type="sldNum" sz="quarter" idx="12"/>
          </p:nvPr>
        </p:nvSpPr>
        <p:spPr>
          <a:xfrm>
            <a:off x="328658" y="6311575"/>
            <a:ext cx="438207" cy="392023"/>
          </a:xfrm>
          <a:solidFill>
            <a:schemeClr val="accent5">
              <a:lumMod val="50000"/>
            </a:schemeClr>
          </a:solidFill>
          <a:ln>
            <a:solidFill>
              <a:schemeClr val="accent5">
                <a:lumMod val="50000"/>
              </a:schemeClr>
            </a:solidFill>
          </a:ln>
        </p:spPr>
        <p:txBody>
          <a:bodyPr/>
          <a:lstStyle/>
          <a:p>
            <a:pPr algn="ctr" defTabSz="914400">
              <a:defRPr/>
            </a:pPr>
            <a:r>
              <a:rPr lang="en-US" dirty="0">
                <a:solidFill>
                  <a:schemeClr val="bg1">
                    <a:lumMod val="95000"/>
                  </a:schemeClr>
                </a:solidFill>
                <a:latin typeface="Century Gothic" panose="020B0502020202020204" pitchFamily="34" charset="0"/>
              </a:rPr>
              <a:t>6</a:t>
            </a:r>
          </a:p>
        </p:txBody>
      </p:sp>
      <p:cxnSp>
        <p:nvCxnSpPr>
          <p:cNvPr id="13" name="Straight Connector 12"/>
          <p:cNvCxnSpPr/>
          <p:nvPr/>
        </p:nvCxnSpPr>
        <p:spPr>
          <a:xfrm rot="16200000" flipH="1">
            <a:off x="662977" y="6459970"/>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2958" y="6305261"/>
            <a:ext cx="3981160" cy="538585"/>
          </a:xfrm>
          <a:prstGeom prst="rect">
            <a:avLst/>
          </a:prstGeom>
          <a:noFill/>
        </p:spPr>
        <p:txBody>
          <a:bodyPr wrap="none" lIns="121891" tIns="60948" rIns="121891" bIns="60948">
            <a:spAutoFit/>
          </a:bodyPr>
          <a:lstStyle/>
          <a:p>
            <a:pPr defTabSz="1219200">
              <a:defRPr/>
            </a:pPr>
            <a:r>
              <a:rPr lang="en-US" sz="900" b="1" dirty="0">
                <a:solidFill>
                  <a:schemeClr val="bg1">
                    <a:lumMod val="75000"/>
                  </a:schemeClr>
                </a:solidFill>
                <a:latin typeface="Tw Cen MT" panose="020B0602020104020603" pitchFamily="34" charset="0"/>
              </a:rPr>
              <a:t>DINAS PEKERJAAN UMUM PENATAAN RUANG DAN PERUMAHAN RAKYAT</a:t>
            </a:r>
          </a:p>
          <a:p>
            <a:pPr defTabSz="1219200">
              <a:defRPr/>
            </a:pPr>
            <a:r>
              <a:rPr lang="en-US" sz="900" b="1" dirty="0">
                <a:solidFill>
                  <a:schemeClr val="bg1">
                    <a:lumMod val="75000"/>
                  </a:schemeClr>
                </a:solidFill>
                <a:latin typeface="Tw Cen MT" panose="020B0602020104020603" pitchFamily="34" charset="0"/>
              </a:rPr>
              <a:t>PROVINSI KALIMANTAN TIMUR</a:t>
            </a:r>
          </a:p>
          <a:p>
            <a:pPr defTabSz="1219200">
              <a:defRPr/>
            </a:pPr>
            <a:r>
              <a:rPr lang="en-US" sz="900" kern="2000" spc="628" dirty="0">
                <a:solidFill>
                  <a:schemeClr val="bg1">
                    <a:lumMod val="75000"/>
                  </a:schemeClr>
                </a:solidFill>
                <a:latin typeface="Tw Cen MT" panose="020B0602020104020603" pitchFamily="34" charset="0"/>
              </a:rPr>
              <a:t>BIDANG BINA KONSTRUKSI</a:t>
            </a:r>
            <a:endParaRPr lang="en-US" sz="900" spc="187" dirty="0">
              <a:solidFill>
                <a:schemeClr val="bg1">
                  <a:lumMod val="75000"/>
                </a:schemeClr>
              </a:solidFill>
              <a:latin typeface="Tw Cen MT" panose="020B0602020104020603" pitchFamily="34" charset="0"/>
            </a:endParaRP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fi-FI"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Pembinaan dan Peningkatan Kapasitas Kelembagaan Konstruksi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4" name="Text Placeholder 2">
            <a:extLst>
              <a:ext uri="{FF2B5EF4-FFF2-40B4-BE49-F238E27FC236}">
                <a16:creationId xmlns:a16="http://schemas.microsoft.com/office/drawing/2014/main" id="{F4220D4D-0184-7538-7E57-0FD9252DFC6A}"/>
              </a:ext>
            </a:extLst>
          </p:cNvPr>
          <p:cNvSpPr txBox="1">
            <a:spLocks/>
          </p:cNvSpPr>
          <p:nvPr/>
        </p:nvSpPr>
        <p:spPr>
          <a:xfrm>
            <a:off x="733425" y="2400300"/>
            <a:ext cx="12192000" cy="226261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65" b="0" kern="1200" baseline="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rgbClr val="FF0000"/>
                </a:solidFill>
              </a:rPr>
              <a:t>TARGET KINERJA  10 </a:t>
            </a:r>
            <a:r>
              <a:rPr lang="en-US" sz="2800" b="1" dirty="0" err="1">
                <a:solidFill>
                  <a:srgbClr val="FF0000"/>
                </a:solidFill>
              </a:rPr>
              <a:t>lembaga</a:t>
            </a:r>
            <a:r>
              <a:rPr lang="en-US" sz="2800" b="1" dirty="0">
                <a:solidFill>
                  <a:srgbClr val="FF0000"/>
                </a:solidFill>
              </a:rPr>
              <a:t> </a:t>
            </a:r>
          </a:p>
          <a:p>
            <a:r>
              <a:rPr lang="en-US" sz="2800" b="1" dirty="0">
                <a:solidFill>
                  <a:srgbClr val="FF0000"/>
                </a:solidFill>
              </a:rPr>
              <a:t> 400 orang</a:t>
            </a:r>
          </a:p>
          <a:p>
            <a:r>
              <a:rPr lang="en-US" sz="2800" b="1" dirty="0">
                <a:solidFill>
                  <a:srgbClr val="FF0000"/>
                </a:solidFill>
              </a:rPr>
              <a:t>PAGU  : RP</a:t>
            </a:r>
            <a:r>
              <a:rPr lang="en-US" sz="2800" b="1">
                <a:solidFill>
                  <a:srgbClr val="FF0000"/>
                </a:solidFill>
              </a:rPr>
              <a:t>. 1.015.514.560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39305378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Penyediaan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SOP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Penyelenggaraan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Pelatihan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Tenaga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Kerja</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Kualifikasi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Ahli</a:t>
            </a:r>
          </a:p>
        </p:txBody>
      </p:sp>
      <p:sp>
        <p:nvSpPr>
          <p:cNvPr id="4" name="Text Placeholder 2">
            <a:extLst>
              <a:ext uri="{FF2B5EF4-FFF2-40B4-BE49-F238E27FC236}">
                <a16:creationId xmlns:a16="http://schemas.microsoft.com/office/drawing/2014/main" id="{5A0F96D5-C87D-E209-1397-87493B3E6D84}"/>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 </a:t>
            </a:r>
            <a:r>
              <a:rPr lang="en-US" sz="2800" b="1" dirty="0" err="1">
                <a:solidFill>
                  <a:srgbClr val="FF0000"/>
                </a:solidFill>
              </a:rPr>
              <a:t>dokumen</a:t>
            </a:r>
            <a:endParaRPr lang="en-US" sz="2800" b="1" dirty="0">
              <a:solidFill>
                <a:srgbClr val="FF0000"/>
              </a:solidFill>
            </a:endParaRPr>
          </a:p>
          <a:p>
            <a:endParaRPr lang="en-US" sz="2800" b="1" dirty="0">
              <a:solidFill>
                <a:srgbClr val="FF0000"/>
              </a:solidFill>
            </a:endParaRPr>
          </a:p>
          <a:p>
            <a:r>
              <a:rPr lang="en-US" sz="2800" b="1" dirty="0">
                <a:solidFill>
                  <a:srgbClr val="FF0000"/>
                </a:solidFill>
              </a:rPr>
              <a:t>PAGU  : RP</a:t>
            </a:r>
            <a:r>
              <a:rPr lang="en-US" sz="2800" b="1">
                <a:solidFill>
                  <a:srgbClr val="FF0000"/>
                </a:solidFill>
              </a:rPr>
              <a:t>. 100.000.000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3647459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fi-FI"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Pemantauan dan Evaluasi Pelatihan Tenaga Kerja Konstruksi Kualifikasi Ahli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704E0D4E-739A-A525-5609-21A370925451}"/>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a:t>
            </a:r>
            <a:r>
              <a:rPr lang="en-US" sz="2800" b="1">
                <a:solidFill>
                  <a:srgbClr val="FF0000"/>
                </a:solidFill>
              </a:rPr>
              <a:t>KINERJA  750 </a:t>
            </a:r>
            <a:r>
              <a:rPr lang="en-US" sz="2800" b="1" dirty="0">
                <a:solidFill>
                  <a:srgbClr val="FF0000"/>
                </a:solidFill>
              </a:rPr>
              <a:t>ORANG</a:t>
            </a:r>
          </a:p>
          <a:p>
            <a:r>
              <a:rPr lang="en-US" sz="2800" b="1">
                <a:solidFill>
                  <a:srgbClr val="FF0000"/>
                </a:solidFill>
              </a:rPr>
              <a:t>25 </a:t>
            </a:r>
            <a:r>
              <a:rPr lang="en-US" sz="2800" b="1" dirty="0">
                <a:solidFill>
                  <a:srgbClr val="FF0000"/>
                </a:solidFill>
              </a:rPr>
              <a:t>KELAS ( 1 KELAS 30 ORANG)</a:t>
            </a:r>
          </a:p>
          <a:p>
            <a:r>
              <a:rPr lang="en-US" sz="2800" b="1" dirty="0">
                <a:solidFill>
                  <a:srgbClr val="FF0000"/>
                </a:solidFill>
              </a:rPr>
              <a:t>PAGU  : RP</a:t>
            </a:r>
            <a:r>
              <a:rPr lang="en-US" sz="2800" b="1">
                <a:solidFill>
                  <a:srgbClr val="FF0000"/>
                </a:solidFill>
              </a:rPr>
              <a:t>. 129.000.000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3789131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fi-FI"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Identifikasi Potensi Kerja Sama dan Pemberdayaan Jasa Konstruksi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66CAAEFA-E5FA-02F0-DDC2-AC6857EAAC8A}"/>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10 </a:t>
            </a:r>
            <a:r>
              <a:rPr lang="en-US" sz="2800" b="1" dirty="0" err="1">
                <a:solidFill>
                  <a:srgbClr val="FF0000"/>
                </a:solidFill>
              </a:rPr>
              <a:t>lembaga</a:t>
            </a:r>
            <a:endParaRPr lang="en-US" sz="2800" b="1" dirty="0">
              <a:solidFill>
                <a:srgbClr val="FF0000"/>
              </a:solidFill>
            </a:endParaRPr>
          </a:p>
          <a:p>
            <a:endParaRPr lang="en-US" sz="2800" b="1" dirty="0">
              <a:solidFill>
                <a:srgbClr val="FF0000"/>
              </a:solidFill>
            </a:endParaRPr>
          </a:p>
          <a:p>
            <a:r>
              <a:rPr lang="en-US" sz="2800" b="1" dirty="0">
                <a:solidFill>
                  <a:srgbClr val="FF0000"/>
                </a:solidFill>
              </a:rPr>
              <a:t>PAGU  : RP</a:t>
            </a:r>
            <a:r>
              <a:rPr lang="en-US" sz="2800" b="1">
                <a:solidFill>
                  <a:srgbClr val="FF0000"/>
                </a:solidFill>
              </a:rPr>
              <a:t>. 100.000.000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1247404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1B2E5-D4C2-D1F9-0B42-76D7C601EB7A}"/>
              </a:ext>
            </a:extLst>
          </p:cNvPr>
          <p:cNvSpPr>
            <a:spLocks noGrp="1"/>
          </p:cNvSpPr>
          <p:nvPr>
            <p:ph type="body" sz="quarter" idx="10"/>
          </p:nvPr>
        </p:nvSpPr>
        <p:spPr/>
        <p:txBody>
          <a:bodyPr>
            <a:normAutofit lnSpcReduction="10000"/>
          </a:bodyPr>
          <a:lstStyle/>
          <a:p>
            <a:endParaRPr lang="en-ID" dirty="0">
              <a:solidFill>
                <a:srgbClr val="FF0000"/>
              </a:solidFill>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id="{E3A1D7B4-BB57-98D0-E1C6-AEDCE25B0179}"/>
              </a:ext>
            </a:extLst>
          </p:cNvPr>
          <p:cNvSpPr>
            <a:spLocks noGrp="1"/>
          </p:cNvSpPr>
          <p:nvPr>
            <p:ph type="body" sz="quarter" idx="11"/>
          </p:nvPr>
        </p:nvSpPr>
        <p:spPr>
          <a:xfrm>
            <a:off x="0" y="1618523"/>
            <a:ext cx="12068175" cy="1486627"/>
          </a:xfrm>
        </p:spPr>
        <p:txBody>
          <a:bodyPr>
            <a:noAutofit/>
          </a:bodyPr>
          <a:lstStyle/>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r>
              <a:rPr lang="fi-FI" sz="4400" dirty="0">
                <a:solidFill>
                  <a:srgbClr val="0070C0"/>
                </a:solidFill>
                <a:highlight>
                  <a:srgbClr val="F8D7CD"/>
                </a:highlight>
                <a:latin typeface="Aharoni" panose="02010803020104030203" pitchFamily="2" charset="-79"/>
                <a:cs typeface="Aharoni" panose="02010803020104030203" pitchFamily="2" charset="-79"/>
              </a:rPr>
              <a:t>Kegiatan </a:t>
            </a:r>
          </a:p>
          <a:p>
            <a:r>
              <a:rPr lang="fi-FI" sz="4400" dirty="0">
                <a:solidFill>
                  <a:srgbClr val="0070C0"/>
                </a:solidFill>
                <a:highlight>
                  <a:srgbClr val="F8D7CD"/>
                </a:highlight>
                <a:latin typeface="Aharoni" panose="02010803020104030203" pitchFamily="2" charset="-79"/>
                <a:cs typeface="Aharoni" panose="02010803020104030203" pitchFamily="2" charset="-79"/>
              </a:rPr>
              <a:t>Penyelenggaraan Sistem Informasi </a:t>
            </a:r>
          </a:p>
          <a:p>
            <a:r>
              <a:rPr lang="fi-FI" sz="4400" dirty="0">
                <a:solidFill>
                  <a:srgbClr val="0070C0"/>
                </a:solidFill>
                <a:highlight>
                  <a:srgbClr val="F8D7CD"/>
                </a:highlight>
                <a:latin typeface="Aharoni" panose="02010803020104030203" pitchFamily="2" charset="-79"/>
                <a:cs typeface="Aharoni" panose="02010803020104030203" pitchFamily="2" charset="-79"/>
              </a:rPr>
              <a:t>Jasa Konstruksi </a:t>
            </a:r>
          </a:p>
          <a:p>
            <a:r>
              <a:rPr lang="fi-FI" sz="4400" dirty="0">
                <a:solidFill>
                  <a:srgbClr val="0070C0"/>
                </a:solidFill>
                <a:highlight>
                  <a:srgbClr val="F8D7CD"/>
                </a:highlight>
                <a:latin typeface="Aharoni" panose="02010803020104030203" pitchFamily="2" charset="-79"/>
                <a:cs typeface="Aharoni" panose="02010803020104030203" pitchFamily="2" charset="-79"/>
              </a:rPr>
              <a:t>(SIPJAKI) </a:t>
            </a:r>
          </a:p>
          <a:p>
            <a:r>
              <a:rPr lang="fi-FI" sz="4400" dirty="0">
                <a:solidFill>
                  <a:srgbClr val="0070C0"/>
                </a:solidFill>
                <a:highlight>
                  <a:srgbClr val="F8D7CD"/>
                </a:highlight>
                <a:latin typeface="Aharoni" panose="02010803020104030203" pitchFamily="2" charset="-79"/>
                <a:cs typeface="Aharoni" panose="02010803020104030203" pitchFamily="2" charset="-79"/>
              </a:rPr>
              <a:t>Cakupan Daerah Provinsi</a:t>
            </a:r>
          </a:p>
        </p:txBody>
      </p:sp>
    </p:spTree>
    <p:extLst>
      <p:ext uri="{BB962C8B-B14F-4D97-AF65-F5344CB8AC3E}">
        <p14:creationId xmlns:p14="http://schemas.microsoft.com/office/powerpoint/2010/main" val="35865530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fi-FI"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Operasionalisasi Layanan Informasi Jasa Konstruksi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D54D6511-8ABB-F5EC-0F0C-58F154CEA6E5}"/>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 </a:t>
            </a:r>
            <a:r>
              <a:rPr lang="en-US" sz="2800" b="1" dirty="0" err="1">
                <a:solidFill>
                  <a:srgbClr val="FF0000"/>
                </a:solidFill>
              </a:rPr>
              <a:t>Layanan</a:t>
            </a:r>
            <a:endParaRPr lang="en-US" sz="2800" b="1" dirty="0">
              <a:solidFill>
                <a:srgbClr val="FF0000"/>
              </a:solidFill>
            </a:endParaRPr>
          </a:p>
          <a:p>
            <a:r>
              <a:rPr lang="en-US" sz="2800" b="1" dirty="0">
                <a:solidFill>
                  <a:srgbClr val="FF0000"/>
                </a:solidFill>
              </a:rPr>
              <a:t>PAGU  : RP</a:t>
            </a:r>
            <a:r>
              <a:rPr lang="en-US" sz="2800" b="1">
                <a:solidFill>
                  <a:srgbClr val="FF0000"/>
                </a:solidFill>
              </a:rPr>
              <a:t>. 100.000.000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14485501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Penyediaan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Perangkat</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Pendukung</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Layanan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Informasi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Jasa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1768CD22-A54D-ED8C-71C1-C40E2DEBD25F}"/>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 </a:t>
            </a:r>
            <a:r>
              <a:rPr lang="en-US" sz="2800" b="1" dirty="0" err="1">
                <a:solidFill>
                  <a:srgbClr val="FF0000"/>
                </a:solidFill>
              </a:rPr>
              <a:t>perangkat</a:t>
            </a:r>
            <a:r>
              <a:rPr lang="en-US" sz="2800" b="1" dirty="0">
                <a:solidFill>
                  <a:srgbClr val="FF0000"/>
                </a:solidFill>
              </a:rPr>
              <a:t> </a:t>
            </a:r>
            <a:r>
              <a:rPr lang="en-US" sz="2800" b="1" dirty="0" err="1">
                <a:solidFill>
                  <a:srgbClr val="FF0000"/>
                </a:solidFill>
              </a:rPr>
              <a:t>pendukung</a:t>
            </a:r>
            <a:endParaRPr lang="en-US" sz="2800" b="1" dirty="0">
              <a:solidFill>
                <a:srgbClr val="FF0000"/>
              </a:solidFill>
            </a:endParaRPr>
          </a:p>
          <a:p>
            <a:endParaRPr lang="en-US" sz="2800" b="1" dirty="0">
              <a:solidFill>
                <a:srgbClr val="FF0000"/>
              </a:solidFill>
            </a:endParaRPr>
          </a:p>
          <a:p>
            <a:r>
              <a:rPr lang="en-US" sz="2800" b="1" dirty="0">
                <a:solidFill>
                  <a:srgbClr val="FF0000"/>
                </a:solidFill>
              </a:rPr>
              <a:t>PAGU  : RP</a:t>
            </a:r>
            <a:r>
              <a:rPr lang="en-US" sz="2800" b="1">
                <a:solidFill>
                  <a:srgbClr val="FF0000"/>
                </a:solidFill>
              </a:rPr>
              <a:t>. 431.031.564</a:t>
            </a:r>
            <a:endParaRPr lang="en-US" sz="2800" b="1" dirty="0">
              <a:solidFill>
                <a:srgbClr val="FF0000"/>
              </a:solidFill>
            </a:endParaRPr>
          </a:p>
          <a:p>
            <a:r>
              <a:rPr lang="en-US" sz="2800" b="1" dirty="0">
                <a:solidFill>
                  <a:srgbClr val="FF0000"/>
                </a:solidFill>
              </a:rPr>
              <a:t>LOKASI  </a:t>
            </a:r>
            <a:r>
              <a:rPr lang="en-US" sz="2800" b="1" dirty="0" err="1">
                <a:solidFill>
                  <a:srgbClr val="FF0000"/>
                </a:solidFill>
              </a:rPr>
              <a:t>Samarinda</a:t>
            </a:r>
            <a:endParaRPr lang="en-ID" sz="2800" b="1" dirty="0">
              <a:solidFill>
                <a:srgbClr val="FF0000"/>
              </a:solidFill>
            </a:endParaRPr>
          </a:p>
        </p:txBody>
      </p:sp>
    </p:spTree>
    <p:extLst>
      <p:ext uri="{BB962C8B-B14F-4D97-AF65-F5344CB8AC3E}">
        <p14:creationId xmlns:p14="http://schemas.microsoft.com/office/powerpoint/2010/main" val="1881039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925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Peningkatan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Kapasitas</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Pengelolaan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SIPJAKI</a:t>
            </a:r>
          </a:p>
        </p:txBody>
      </p:sp>
      <p:sp>
        <p:nvSpPr>
          <p:cNvPr id="4" name="Text Placeholder 2">
            <a:extLst>
              <a:ext uri="{FF2B5EF4-FFF2-40B4-BE49-F238E27FC236}">
                <a16:creationId xmlns:a16="http://schemas.microsoft.com/office/drawing/2014/main" id="{D27B97CA-594B-492A-8495-C584C4320C81}"/>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60 ORANG</a:t>
            </a:r>
          </a:p>
          <a:p>
            <a:r>
              <a:rPr lang="en-US" sz="2800" b="1" dirty="0">
                <a:solidFill>
                  <a:srgbClr val="FF0000"/>
                </a:solidFill>
              </a:rPr>
              <a:t>PAGU  : RP</a:t>
            </a:r>
            <a:r>
              <a:rPr lang="en-US" sz="2800" b="1">
                <a:solidFill>
                  <a:srgbClr val="FF0000"/>
                </a:solidFill>
              </a:rPr>
              <a:t>. 101.264.052</a:t>
            </a:r>
            <a:endParaRPr lang="en-US" sz="2800" b="1" dirty="0">
              <a:solidFill>
                <a:srgbClr val="FF0000"/>
              </a:solidFill>
            </a:endParaRPr>
          </a:p>
          <a:p>
            <a:r>
              <a:rPr lang="en-US" sz="2800" b="1" dirty="0">
                <a:solidFill>
                  <a:srgbClr val="FF0000"/>
                </a:solidFill>
              </a:rPr>
              <a:t>LOKASI  3 </a:t>
            </a:r>
            <a:r>
              <a:rPr lang="en-US" sz="2800" b="1" dirty="0" err="1">
                <a:solidFill>
                  <a:srgbClr val="FF0000"/>
                </a:solidFill>
              </a:rPr>
              <a:t>kabupaten</a:t>
            </a:r>
            <a:r>
              <a:rPr lang="en-US" sz="2800" b="1" dirty="0">
                <a:solidFill>
                  <a:srgbClr val="FF0000"/>
                </a:solidFill>
              </a:rPr>
              <a:t>/</a:t>
            </a:r>
            <a:r>
              <a:rPr lang="en-US" sz="2800" b="1" dirty="0" err="1">
                <a:solidFill>
                  <a:srgbClr val="FF0000"/>
                </a:solidFill>
              </a:rPr>
              <a:t>kota</a:t>
            </a:r>
            <a:r>
              <a:rPr lang="en-US" sz="2800" b="1" dirty="0">
                <a:solidFill>
                  <a:srgbClr val="FF0000"/>
                </a:solidFill>
              </a:rPr>
              <a:t> </a:t>
            </a:r>
            <a:endParaRPr lang="en-ID" sz="2800" b="1" dirty="0">
              <a:solidFill>
                <a:srgbClr val="FF0000"/>
              </a:solidFill>
            </a:endParaRPr>
          </a:p>
        </p:txBody>
      </p:sp>
    </p:spTree>
    <p:extLst>
      <p:ext uri="{BB962C8B-B14F-4D97-AF65-F5344CB8AC3E}">
        <p14:creationId xmlns:p14="http://schemas.microsoft.com/office/powerpoint/2010/main" val="35119391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1B2E5-D4C2-D1F9-0B42-76D7C601EB7A}"/>
              </a:ext>
            </a:extLst>
          </p:cNvPr>
          <p:cNvSpPr>
            <a:spLocks noGrp="1"/>
          </p:cNvSpPr>
          <p:nvPr>
            <p:ph type="body" sz="quarter" idx="10"/>
          </p:nvPr>
        </p:nvSpPr>
        <p:spPr/>
        <p:txBody>
          <a:bodyPr>
            <a:normAutofit lnSpcReduction="10000"/>
          </a:bodyPr>
          <a:lstStyle/>
          <a:p>
            <a:r>
              <a:rPr lang="en-US" dirty="0">
                <a:solidFill>
                  <a:srgbClr val="FF0000"/>
                </a:solidFill>
                <a:latin typeface="Aharoni" panose="02010803020104030203" pitchFamily="2" charset="-79"/>
                <a:cs typeface="Aharoni" panose="02010803020104030203" pitchFamily="2" charset="-79"/>
              </a:rPr>
              <a:t>FUNGSI PENGATURAN</a:t>
            </a:r>
            <a:endParaRPr lang="en-ID" dirty="0">
              <a:solidFill>
                <a:srgbClr val="FF0000"/>
              </a:solidFill>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id="{E3A1D7B4-BB57-98D0-E1C6-AEDCE25B0179}"/>
              </a:ext>
            </a:extLst>
          </p:cNvPr>
          <p:cNvSpPr>
            <a:spLocks noGrp="1"/>
          </p:cNvSpPr>
          <p:nvPr>
            <p:ph type="body" sz="quarter" idx="11"/>
          </p:nvPr>
        </p:nvSpPr>
        <p:spPr>
          <a:xfrm>
            <a:off x="0" y="1618523"/>
            <a:ext cx="12068175" cy="1486627"/>
          </a:xfrm>
        </p:spPr>
        <p:txBody>
          <a:bodyPr>
            <a:noAutofit/>
          </a:bodyPr>
          <a:lstStyle/>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r>
              <a:rPr lang="fi-FI" sz="4400" dirty="0">
                <a:solidFill>
                  <a:srgbClr val="0070C0"/>
                </a:solidFill>
                <a:highlight>
                  <a:srgbClr val="F8D7CD"/>
                </a:highlight>
                <a:latin typeface="Aharoni" panose="02010803020104030203" pitchFamily="2" charset="-79"/>
                <a:cs typeface="Aharoni" panose="02010803020104030203" pitchFamily="2" charset="-79"/>
              </a:rPr>
              <a:t>Kegiatan</a:t>
            </a:r>
          </a:p>
          <a:p>
            <a:r>
              <a:rPr lang="fi-FI" sz="4400" dirty="0">
                <a:solidFill>
                  <a:srgbClr val="0070C0"/>
                </a:solidFill>
                <a:highlight>
                  <a:srgbClr val="F8D7CD"/>
                </a:highlight>
                <a:latin typeface="Aharoni" panose="02010803020104030203" pitchFamily="2" charset="-79"/>
                <a:cs typeface="Aharoni" panose="02010803020104030203" pitchFamily="2" charset="-79"/>
              </a:rPr>
              <a:t>Penyelenggaraan Sistem Informasi </a:t>
            </a:r>
          </a:p>
          <a:p>
            <a:r>
              <a:rPr lang="fi-FI" sz="4400" dirty="0">
                <a:solidFill>
                  <a:srgbClr val="0070C0"/>
                </a:solidFill>
                <a:highlight>
                  <a:srgbClr val="F8D7CD"/>
                </a:highlight>
                <a:latin typeface="Aharoni" panose="02010803020104030203" pitchFamily="2" charset="-79"/>
                <a:cs typeface="Aharoni" panose="02010803020104030203" pitchFamily="2" charset="-79"/>
              </a:rPr>
              <a:t>Jasa Konstruksi </a:t>
            </a:r>
          </a:p>
          <a:p>
            <a:r>
              <a:rPr lang="fi-FI" sz="4400" dirty="0">
                <a:solidFill>
                  <a:srgbClr val="0070C0"/>
                </a:solidFill>
                <a:highlight>
                  <a:srgbClr val="F8D7CD"/>
                </a:highlight>
                <a:latin typeface="Aharoni" panose="02010803020104030203" pitchFamily="2" charset="-79"/>
                <a:cs typeface="Aharoni" panose="02010803020104030203" pitchFamily="2" charset="-79"/>
              </a:rPr>
              <a:t>(SIPJAKI) </a:t>
            </a:r>
          </a:p>
          <a:p>
            <a:r>
              <a:rPr lang="fi-FI" sz="4400" dirty="0">
                <a:solidFill>
                  <a:srgbClr val="0070C0"/>
                </a:solidFill>
                <a:highlight>
                  <a:srgbClr val="F8D7CD"/>
                </a:highlight>
                <a:latin typeface="Aharoni" panose="02010803020104030203" pitchFamily="2" charset="-79"/>
                <a:cs typeface="Aharoni" panose="02010803020104030203" pitchFamily="2" charset="-79"/>
              </a:rPr>
              <a:t>Cakupan Daerah Provinsi</a:t>
            </a:r>
          </a:p>
          <a:p>
            <a:r>
              <a:rPr lang="fi-FI" sz="4400" dirty="0">
                <a:solidFill>
                  <a:srgbClr val="0070C0"/>
                </a:solidFill>
                <a:highlight>
                  <a:srgbClr val="F8D7CD"/>
                </a:highlight>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3030649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77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Penyediaan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Data dan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Informasi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Jasa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Cakupan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Provinsi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F846FB88-42DA-A9EC-7549-CE4AAFBCB6C1}"/>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 </a:t>
            </a:r>
            <a:r>
              <a:rPr lang="en-US" sz="2800" b="1" dirty="0" err="1">
                <a:solidFill>
                  <a:srgbClr val="FF0000"/>
                </a:solidFill>
              </a:rPr>
              <a:t>Dokumen</a:t>
            </a:r>
            <a:endParaRPr lang="en-US" sz="2800" b="1" dirty="0">
              <a:solidFill>
                <a:srgbClr val="FF0000"/>
              </a:solidFill>
            </a:endParaRPr>
          </a:p>
          <a:p>
            <a:r>
              <a:rPr lang="en-US" sz="2800" b="1" dirty="0">
                <a:solidFill>
                  <a:srgbClr val="FF0000"/>
                </a:solidFill>
              </a:rPr>
              <a:t>PAGU  : RP</a:t>
            </a:r>
            <a:r>
              <a:rPr lang="en-US" sz="2800" b="1">
                <a:solidFill>
                  <a:srgbClr val="FF0000"/>
                </a:solidFill>
              </a:rPr>
              <a:t>. 119.760.728</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391518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206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4" name="Straight Connector 3"/>
          <p:cNvCxnSpPr/>
          <p:nvPr/>
        </p:nvCxnSpPr>
        <p:spPr>
          <a:xfrm flipH="1">
            <a:off x="3" y="1006243"/>
            <a:ext cx="52394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739177" y="6385828"/>
            <a:ext cx="5380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3458" y="6078719"/>
            <a:ext cx="4672054" cy="615722"/>
          </a:xfrm>
          <a:prstGeom prst="rect">
            <a:avLst/>
          </a:prstGeom>
          <a:noFill/>
        </p:spPr>
        <p:txBody>
          <a:bodyPr wrap="none" lIns="121891" tIns="60948" rIns="121891" bIns="60948">
            <a:spAutoFit/>
          </a:bodyPr>
          <a:lstStyle/>
          <a:p>
            <a:pPr defTabSz="1219200">
              <a:defRPr/>
            </a:pPr>
            <a:r>
              <a:rPr lang="en-US" sz="1065" b="1" dirty="0">
                <a:solidFill>
                  <a:schemeClr val="bg1"/>
                </a:solidFill>
                <a:latin typeface="Tw Cen MT" panose="020B0602020104020603" pitchFamily="34" charset="0"/>
              </a:rPr>
              <a:t>DINAS PEKERJAAN UMUM PENATAAN RUANG DAN PERUMAHAN RAKYAT</a:t>
            </a:r>
          </a:p>
          <a:p>
            <a:pPr defTabSz="1219200">
              <a:defRPr/>
            </a:pPr>
            <a:r>
              <a:rPr lang="en-US" sz="1065" b="1" dirty="0">
                <a:solidFill>
                  <a:schemeClr val="bg1"/>
                </a:solidFill>
                <a:latin typeface="Tw Cen MT" panose="020B0602020104020603" pitchFamily="34" charset="0"/>
              </a:rPr>
              <a:t>PROVINSI KALIMANTAN TIMUR</a:t>
            </a:r>
          </a:p>
          <a:p>
            <a:pPr defTabSz="1219200">
              <a:defRPr/>
            </a:pPr>
            <a:r>
              <a:rPr lang="en-US" sz="1065" kern="2000" spc="628" dirty="0">
                <a:solidFill>
                  <a:schemeClr val="bg1"/>
                </a:solidFill>
                <a:latin typeface="Tw Cen MT" panose="020B0602020104020603" pitchFamily="34" charset="0"/>
              </a:rPr>
              <a:t>BIDANG BINA KONSTRUKSI</a:t>
            </a:r>
            <a:endParaRPr lang="en-US" sz="1065" spc="187" dirty="0">
              <a:solidFill>
                <a:schemeClr val="bg1"/>
              </a:solidFill>
              <a:latin typeface="Tw Cen MT" panose="020B0602020104020603" pitchFamily="34" charset="0"/>
            </a:endParaRPr>
          </a:p>
        </p:txBody>
      </p:sp>
      <p:sp>
        <p:nvSpPr>
          <p:cNvPr id="9" name="TextBox 8"/>
          <p:cNvSpPr txBox="1"/>
          <p:nvPr/>
        </p:nvSpPr>
        <p:spPr>
          <a:xfrm>
            <a:off x="417338" y="2590314"/>
            <a:ext cx="11553826" cy="1477309"/>
          </a:xfrm>
          <a:prstGeom prst="rect">
            <a:avLst/>
          </a:prstGeom>
          <a:noFill/>
        </p:spPr>
        <p:txBody>
          <a:bodyPr wrap="square" lIns="91423" tIns="45711" rIns="91423" bIns="45711">
            <a:spAutoFit/>
          </a:bodyPr>
          <a:lstStyle/>
          <a:p>
            <a:pPr algn="ctr" eaLnBrk="1" hangingPunct="1">
              <a:buClr>
                <a:srgbClr val="262626"/>
              </a:buClr>
              <a:buSzPts val="1200"/>
              <a:buFont typeface="Open Sans"/>
              <a:buNone/>
            </a:pPr>
            <a:r>
              <a:rPr lang="sv-SE" altLang="en-US" sz="4500" b="1" dirty="0">
                <a:solidFill>
                  <a:schemeClr val="bg1"/>
                </a:solidFill>
                <a:effectLst>
                  <a:reflection blurRad="6350" stA="50000" endA="300" endPos="50000" dist="60007" dir="5400000" sy="-100000" algn="bl" rotWithShape="0"/>
                </a:effectLst>
                <a:latin typeface="Century Gothic" panose="020B0502020202020204" pitchFamily="34" charset="0"/>
                <a:ea typeface="Open Sans"/>
                <a:cs typeface="Open Sans"/>
                <a:sym typeface="Open Sans Semibold"/>
              </a:rPr>
              <a:t>KEWENANGAN </a:t>
            </a:r>
            <a:r>
              <a:rPr lang="id-ID" altLang="en-US" sz="4500" b="1" dirty="0">
                <a:solidFill>
                  <a:schemeClr val="bg1"/>
                </a:solidFill>
                <a:effectLst>
                  <a:reflection blurRad="6350" stA="50000" endA="300" endPos="50000" dist="60007" dir="5400000" sy="-100000" algn="bl" rotWithShape="0"/>
                </a:effectLst>
                <a:latin typeface="Century Gothic" panose="020B0502020202020204" pitchFamily="34" charset="0"/>
                <a:ea typeface="Open Sans"/>
                <a:cs typeface="Open Sans"/>
                <a:sym typeface="Open Sans Semibold"/>
              </a:rPr>
              <a:t>DAERAH PROVINSI</a:t>
            </a:r>
            <a:endParaRPr lang="sv-SE" altLang="en-US" sz="4500" b="1" dirty="0">
              <a:solidFill>
                <a:schemeClr val="bg1"/>
              </a:solidFill>
              <a:effectLst>
                <a:reflection blurRad="6350" stA="50000" endA="300" endPos="50000" dist="60007" dir="5400000" sy="-100000" algn="bl" rotWithShape="0"/>
              </a:effectLst>
              <a:latin typeface="Century Gothic" panose="020B0502020202020204" pitchFamily="34" charset="0"/>
              <a:ea typeface="Open Sans"/>
              <a:cs typeface="Open Sans"/>
              <a:sym typeface="Open Sans Semibold"/>
            </a:endParaRPr>
          </a:p>
          <a:p>
            <a:pPr algn="ctr" eaLnBrk="1" hangingPunct="1">
              <a:buClr>
                <a:srgbClr val="262626"/>
              </a:buClr>
              <a:buSzPts val="1200"/>
              <a:buFont typeface="Open Sans"/>
              <a:buNone/>
            </a:pPr>
            <a:r>
              <a:rPr lang="sv-SE" altLang="en-US" sz="4500" b="1" dirty="0">
                <a:solidFill>
                  <a:schemeClr val="bg1"/>
                </a:solidFill>
                <a:effectLst>
                  <a:reflection blurRad="6350" stA="50000" endA="300" endPos="50000" dist="60007" dir="5400000" sy="-100000" algn="bl" rotWithShape="0"/>
                </a:effectLst>
                <a:latin typeface="Century Gothic" panose="020B0502020202020204" pitchFamily="34" charset="0"/>
                <a:ea typeface="Open Sans"/>
                <a:cs typeface="Open Sans"/>
                <a:sym typeface="Open Sans Semibold"/>
              </a:rPr>
              <a:t>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208" y="67224"/>
            <a:ext cx="369674" cy="468378"/>
          </a:xfrm>
          <a:prstGeom prst="rect">
            <a:avLst/>
          </a:prstGeom>
        </p:spPr>
      </p:pic>
      <p:sp>
        <p:nvSpPr>
          <p:cNvPr id="14" name="Rectangle 13"/>
          <p:cNvSpPr/>
          <p:nvPr/>
        </p:nvSpPr>
        <p:spPr>
          <a:xfrm>
            <a:off x="9592508" y="87959"/>
            <a:ext cx="2747296" cy="415498"/>
          </a:xfrm>
          <a:prstGeom prst="rect">
            <a:avLst/>
          </a:prstGeom>
        </p:spPr>
        <p:txBody>
          <a:bodyPr wrap="square">
            <a:spAutoFit/>
          </a:bodyPr>
          <a:lstStyle/>
          <a:p>
            <a:pPr algn="ctr"/>
            <a:r>
              <a:rPr lang="en-AU" sz="700" b="1" dirty="0">
                <a:solidFill>
                  <a:schemeClr val="bg1"/>
                </a:solidFill>
                <a:latin typeface="Century Gothic" panose="020B0502020202020204" pitchFamily="34" charset="0"/>
              </a:rPr>
              <a:t>DINAS PEKERJAAN UMUM PENATAAN RUANG</a:t>
            </a:r>
          </a:p>
          <a:p>
            <a:pPr algn="ctr"/>
            <a:r>
              <a:rPr lang="en-AU" sz="700" b="1" dirty="0">
                <a:solidFill>
                  <a:schemeClr val="bg1"/>
                </a:solidFill>
                <a:latin typeface="Century Gothic" panose="020B0502020202020204" pitchFamily="34" charset="0"/>
              </a:rPr>
              <a:t>DAN PERUMAHAN RAKYAT PROVINSI</a:t>
            </a:r>
          </a:p>
          <a:p>
            <a:pPr algn="ctr"/>
            <a:r>
              <a:rPr lang="en-AU" sz="700" b="1" dirty="0">
                <a:solidFill>
                  <a:schemeClr val="bg1"/>
                </a:solidFill>
                <a:latin typeface="Century Gothic" panose="020B0502020202020204" pitchFamily="34" charset="0"/>
              </a:rPr>
              <a:t>KALIMANTAN TIMUR</a:t>
            </a:r>
            <a:endParaRPr lang="id-ID" sz="700" b="1" dirty="0">
              <a:solidFill>
                <a:schemeClr val="bg1"/>
              </a:solidFill>
              <a:latin typeface="Century Gothic" panose="020B0502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1B2E5-D4C2-D1F9-0B42-76D7C601EB7A}"/>
              </a:ext>
            </a:extLst>
          </p:cNvPr>
          <p:cNvSpPr>
            <a:spLocks noGrp="1"/>
          </p:cNvSpPr>
          <p:nvPr>
            <p:ph type="body" sz="quarter" idx="10"/>
          </p:nvPr>
        </p:nvSpPr>
        <p:spPr/>
        <p:txBody>
          <a:bodyPr>
            <a:normAutofit lnSpcReduction="10000"/>
          </a:bodyPr>
          <a:lstStyle/>
          <a:p>
            <a:endParaRPr lang="en-ID" dirty="0">
              <a:solidFill>
                <a:srgbClr val="FF0000"/>
              </a:solidFill>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id="{E3A1D7B4-BB57-98D0-E1C6-AEDCE25B0179}"/>
              </a:ext>
            </a:extLst>
          </p:cNvPr>
          <p:cNvSpPr>
            <a:spLocks noGrp="1"/>
          </p:cNvSpPr>
          <p:nvPr>
            <p:ph type="body" sz="quarter" idx="11"/>
          </p:nvPr>
        </p:nvSpPr>
        <p:spPr>
          <a:xfrm>
            <a:off x="0" y="1618523"/>
            <a:ext cx="12068175" cy="1486627"/>
          </a:xfrm>
        </p:spPr>
        <p:txBody>
          <a:bodyPr>
            <a:noAutofit/>
          </a:bodyPr>
          <a:lstStyle/>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r>
              <a:rPr lang="fi-FI" sz="4400" dirty="0">
                <a:solidFill>
                  <a:srgbClr val="0070C0"/>
                </a:solidFill>
                <a:highlight>
                  <a:srgbClr val="F8D7CD"/>
                </a:highlight>
                <a:latin typeface="Aharoni" panose="02010803020104030203" pitchFamily="2" charset="-79"/>
                <a:cs typeface="Aharoni" panose="02010803020104030203" pitchFamily="2" charset="-79"/>
              </a:rPr>
              <a:t>Kegiatan </a:t>
            </a:r>
          </a:p>
          <a:p>
            <a:r>
              <a:rPr lang="fi-FI" sz="4400" dirty="0">
                <a:solidFill>
                  <a:srgbClr val="0070C0"/>
                </a:solidFill>
                <a:highlight>
                  <a:srgbClr val="F8D7CD"/>
                </a:highlight>
                <a:latin typeface="Aharoni" panose="02010803020104030203" pitchFamily="2" charset="-79"/>
                <a:cs typeface="Aharoni" panose="02010803020104030203" pitchFamily="2" charset="-79"/>
              </a:rPr>
              <a:t>Kebijakan Khusus terhadap Penyelenggaraan Jasa Konstruksi</a:t>
            </a:r>
          </a:p>
        </p:txBody>
      </p:sp>
    </p:spTree>
    <p:extLst>
      <p:ext uri="{BB962C8B-B14F-4D97-AF65-F5344CB8AC3E}">
        <p14:creationId xmlns:p14="http://schemas.microsoft.com/office/powerpoint/2010/main" val="2794340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77500" lnSpcReduction="20000"/>
          </a:bodyPr>
          <a:lstStyle/>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Pembinaan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Tertib</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Usaha,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Tertib</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Penyelenggaraan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Tertib</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Pemanfaatan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Produk</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Jasa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40032B2C-89EE-8A2F-5B8C-4D4DF5C35E10}"/>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11 Lembaga</a:t>
            </a:r>
          </a:p>
          <a:p>
            <a:r>
              <a:rPr lang="en-US" sz="2800" b="1" dirty="0">
                <a:solidFill>
                  <a:srgbClr val="FF0000"/>
                </a:solidFill>
              </a:rPr>
              <a:t>PAGU  : RP</a:t>
            </a:r>
            <a:r>
              <a:rPr lang="en-US" sz="2800" b="1">
                <a:solidFill>
                  <a:srgbClr val="FF0000"/>
                </a:solidFill>
              </a:rPr>
              <a:t>. 2.431.699.990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3436648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117949"/>
            <a:ext cx="12192000" cy="369331"/>
          </a:xfrm>
        </p:spPr>
        <p:txBody>
          <a:bodyPr>
            <a:noAutofit/>
          </a:bodyPr>
          <a:lstStyle/>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3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Honorarium Nara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sumber</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179.250.000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Makan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Minum</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744.516.000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seminar kits	Rp. 232.785.000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Perjalanan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dinas</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1.045.200.000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Atk</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Bidang</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pengandaan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cetak</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spanduk</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meterai</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114.684.261</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Pengelola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keuangan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26.520.000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sarpras</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untuk</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ruang</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Bikon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684.041.000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Sewa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boots Rp. 90.000.000</a:t>
            </a:r>
          </a:p>
          <a:p>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Internet 12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bulan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27.600.000</a:t>
            </a:r>
          </a:p>
          <a:p>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Tenaga Ahli non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konmstruksi</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134.000.000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Pemeliharaan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peralatan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&amp;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mesin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Rp.22.416.000</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bahan</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kantor</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computer Rp.23.016.064</a:t>
            </a:r>
          </a:p>
          <a:p>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Plakat</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cindera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mata</a:t>
            </a:r>
            <a:r>
              <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a:t>
            </a:r>
            <a:r>
              <a:rPr lang="en-US" sz="2400">
                <a:solidFill>
                  <a:srgbClr val="002060"/>
                </a:solidFill>
                <a:latin typeface="ADLaM Display" panose="02010000000000000000" pitchFamily="2" charset="0"/>
                <a:ea typeface="ADLaM Display" panose="02010000000000000000" pitchFamily="2" charset="0"/>
                <a:cs typeface="ADLaM Display" panose="02010000000000000000" pitchFamily="2" charset="0"/>
              </a:rPr>
              <a:t>. 34.141.800</a:t>
            </a:r>
            <a:endParaRPr lang="en-US"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3528178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9"/>
            <a:ext cx="12192000" cy="369331"/>
          </a:xfrm>
        </p:spPr>
        <p:txBody>
          <a:bodyPr>
            <a:normAutofit/>
          </a:bodyPr>
          <a:lstStyle/>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Box 2">
            <a:extLst>
              <a:ext uri="{FF2B5EF4-FFF2-40B4-BE49-F238E27FC236}">
                <a16:creationId xmlns:a16="http://schemas.microsoft.com/office/drawing/2014/main" id="{786C6DAB-8AE0-70B5-1096-3A5FE1843B8A}"/>
              </a:ext>
            </a:extLst>
          </p:cNvPr>
          <p:cNvSpPr txBox="1"/>
          <p:nvPr/>
        </p:nvSpPr>
        <p:spPr>
          <a:xfrm>
            <a:off x="885825" y="819149"/>
            <a:ext cx="10648950" cy="5262979"/>
          </a:xfrm>
          <a:prstGeom prst="rect">
            <a:avLst/>
          </a:prstGeom>
          <a:noFill/>
        </p:spPr>
        <p:txBody>
          <a:bodyPr wrap="square" rtlCol="0">
            <a:spAutoFit/>
          </a:bodyPr>
          <a:lstStyle/>
          <a:p>
            <a:r>
              <a:rPr lang="en-US" sz="2800" dirty="0">
                <a:solidFill>
                  <a:srgbClr val="002060"/>
                </a:solidFill>
              </a:rPr>
              <a:t>Forum </a:t>
            </a:r>
            <a:r>
              <a:rPr lang="en-US" sz="2800" dirty="0" err="1">
                <a:solidFill>
                  <a:srgbClr val="002060"/>
                </a:solidFill>
              </a:rPr>
              <a:t>jasa</a:t>
            </a:r>
            <a:r>
              <a:rPr lang="en-US" sz="2800" dirty="0">
                <a:solidFill>
                  <a:srgbClr val="002060"/>
                </a:solidFill>
              </a:rPr>
              <a:t> </a:t>
            </a:r>
            <a:r>
              <a:rPr lang="en-US" sz="2800" dirty="0" err="1">
                <a:solidFill>
                  <a:srgbClr val="002060"/>
                </a:solidFill>
              </a:rPr>
              <a:t>konstruk</a:t>
            </a:r>
            <a:r>
              <a:rPr lang="en-US" sz="2800" dirty="0">
                <a:solidFill>
                  <a:srgbClr val="002060"/>
                </a:solidFill>
              </a:rPr>
              <a:t> 250 orang</a:t>
            </a:r>
          </a:p>
          <a:p>
            <a:r>
              <a:rPr lang="en-US" sz="2800" dirty="0" err="1">
                <a:solidFill>
                  <a:srgbClr val="002060"/>
                </a:solidFill>
              </a:rPr>
              <a:t>Rapat</a:t>
            </a:r>
            <a:r>
              <a:rPr lang="en-US" sz="2800" dirty="0">
                <a:solidFill>
                  <a:srgbClr val="002060"/>
                </a:solidFill>
              </a:rPr>
              <a:t> </a:t>
            </a:r>
            <a:r>
              <a:rPr lang="en-US" sz="2800" dirty="0" err="1">
                <a:solidFill>
                  <a:srgbClr val="002060"/>
                </a:solidFill>
              </a:rPr>
              <a:t>koordinasi</a:t>
            </a:r>
            <a:r>
              <a:rPr lang="en-US" sz="2800" dirty="0">
                <a:solidFill>
                  <a:srgbClr val="002060"/>
                </a:solidFill>
              </a:rPr>
              <a:t> </a:t>
            </a:r>
            <a:r>
              <a:rPr lang="en-US" sz="2800" dirty="0" err="1">
                <a:solidFill>
                  <a:srgbClr val="002060"/>
                </a:solidFill>
              </a:rPr>
              <a:t>keelembagaan</a:t>
            </a:r>
            <a:r>
              <a:rPr lang="en-US" sz="2800" dirty="0">
                <a:solidFill>
                  <a:srgbClr val="002060"/>
                </a:solidFill>
              </a:rPr>
              <a:t> sub </a:t>
            </a:r>
            <a:r>
              <a:rPr lang="en-US" sz="2800" dirty="0" err="1">
                <a:solidFill>
                  <a:srgbClr val="002060"/>
                </a:solidFill>
              </a:rPr>
              <a:t>urusan</a:t>
            </a:r>
            <a:r>
              <a:rPr lang="en-US" sz="2800" dirty="0">
                <a:solidFill>
                  <a:srgbClr val="002060"/>
                </a:solidFill>
              </a:rPr>
              <a:t> </a:t>
            </a:r>
            <a:r>
              <a:rPr lang="en-US" sz="2800" dirty="0" err="1">
                <a:solidFill>
                  <a:srgbClr val="002060"/>
                </a:solidFill>
              </a:rPr>
              <a:t>jasa</a:t>
            </a:r>
            <a:r>
              <a:rPr lang="en-US" sz="2800" dirty="0">
                <a:solidFill>
                  <a:srgbClr val="002060"/>
                </a:solidFill>
              </a:rPr>
              <a:t> </a:t>
            </a:r>
            <a:r>
              <a:rPr lang="en-US" sz="2800" dirty="0" err="1">
                <a:solidFill>
                  <a:srgbClr val="002060"/>
                </a:solidFill>
              </a:rPr>
              <a:t>konstruksi</a:t>
            </a:r>
            <a:r>
              <a:rPr lang="en-US" sz="2800" dirty="0">
                <a:solidFill>
                  <a:srgbClr val="002060"/>
                </a:solidFill>
              </a:rPr>
              <a:t> 150 orang</a:t>
            </a:r>
          </a:p>
          <a:p>
            <a:r>
              <a:rPr lang="en-US" sz="2800" dirty="0" err="1">
                <a:solidFill>
                  <a:srgbClr val="002060"/>
                </a:solidFill>
              </a:rPr>
              <a:t>Sosialisasi</a:t>
            </a:r>
            <a:r>
              <a:rPr lang="en-US" sz="2800" dirty="0">
                <a:solidFill>
                  <a:srgbClr val="002060"/>
                </a:solidFill>
              </a:rPr>
              <a:t> </a:t>
            </a:r>
            <a:r>
              <a:rPr lang="en-US" sz="2800" dirty="0" err="1">
                <a:solidFill>
                  <a:srgbClr val="002060"/>
                </a:solidFill>
              </a:rPr>
              <a:t>Peraturan</a:t>
            </a:r>
            <a:r>
              <a:rPr lang="en-US" sz="2800" dirty="0">
                <a:solidFill>
                  <a:srgbClr val="002060"/>
                </a:solidFill>
              </a:rPr>
              <a:t> </a:t>
            </a:r>
            <a:r>
              <a:rPr lang="en-US" sz="2800" dirty="0" err="1">
                <a:solidFill>
                  <a:srgbClr val="002060"/>
                </a:solidFill>
              </a:rPr>
              <a:t>perundang</a:t>
            </a:r>
            <a:r>
              <a:rPr lang="en-US" sz="2800" dirty="0">
                <a:solidFill>
                  <a:srgbClr val="002060"/>
                </a:solidFill>
              </a:rPr>
              <a:t> </a:t>
            </a:r>
            <a:r>
              <a:rPr lang="en-US" sz="2800" dirty="0" err="1">
                <a:solidFill>
                  <a:srgbClr val="002060"/>
                </a:solidFill>
              </a:rPr>
              <a:t>undangan</a:t>
            </a:r>
            <a:r>
              <a:rPr lang="en-US" sz="2800" dirty="0">
                <a:solidFill>
                  <a:srgbClr val="002060"/>
                </a:solidFill>
              </a:rPr>
              <a:t>  3 x 200</a:t>
            </a:r>
          </a:p>
          <a:p>
            <a:r>
              <a:rPr lang="en-US" sz="2800" dirty="0" err="1">
                <a:solidFill>
                  <a:srgbClr val="002060"/>
                </a:solidFill>
              </a:rPr>
              <a:t>Pembekalan</a:t>
            </a:r>
            <a:r>
              <a:rPr lang="en-US" sz="2800" dirty="0">
                <a:solidFill>
                  <a:srgbClr val="002060"/>
                </a:solidFill>
              </a:rPr>
              <a:t> dan </a:t>
            </a:r>
            <a:r>
              <a:rPr lang="en-US" sz="2800" dirty="0" err="1">
                <a:solidFill>
                  <a:srgbClr val="002060"/>
                </a:solidFill>
              </a:rPr>
              <a:t>bimtek</a:t>
            </a:r>
            <a:r>
              <a:rPr lang="en-US" sz="2800" dirty="0">
                <a:solidFill>
                  <a:srgbClr val="002060"/>
                </a:solidFill>
              </a:rPr>
              <a:t> </a:t>
            </a:r>
            <a:r>
              <a:rPr lang="en-US" sz="2800" dirty="0" err="1">
                <a:solidFill>
                  <a:srgbClr val="002060"/>
                </a:solidFill>
              </a:rPr>
              <a:t>kepada</a:t>
            </a:r>
            <a:r>
              <a:rPr lang="en-US" sz="2800" dirty="0">
                <a:solidFill>
                  <a:srgbClr val="002060"/>
                </a:solidFill>
              </a:rPr>
              <a:t> </a:t>
            </a:r>
            <a:r>
              <a:rPr lang="en-US" sz="2800" dirty="0" err="1">
                <a:solidFill>
                  <a:srgbClr val="002060"/>
                </a:solidFill>
              </a:rPr>
              <a:t>masyarakat</a:t>
            </a:r>
            <a:r>
              <a:rPr lang="en-US" sz="2800" dirty="0">
                <a:solidFill>
                  <a:srgbClr val="002060"/>
                </a:solidFill>
              </a:rPr>
              <a:t> </a:t>
            </a:r>
            <a:r>
              <a:rPr lang="en-US" sz="2800" dirty="0" err="1">
                <a:solidFill>
                  <a:srgbClr val="002060"/>
                </a:solidFill>
              </a:rPr>
              <a:t>jasa</a:t>
            </a:r>
            <a:r>
              <a:rPr lang="en-US" sz="2800" dirty="0">
                <a:solidFill>
                  <a:srgbClr val="002060"/>
                </a:solidFill>
              </a:rPr>
              <a:t> </a:t>
            </a:r>
            <a:r>
              <a:rPr lang="en-US" sz="2800" dirty="0" err="1">
                <a:solidFill>
                  <a:srgbClr val="002060"/>
                </a:solidFill>
              </a:rPr>
              <a:t>konstruksi</a:t>
            </a:r>
            <a:r>
              <a:rPr lang="en-US" sz="2800" dirty="0">
                <a:solidFill>
                  <a:srgbClr val="002060"/>
                </a:solidFill>
              </a:rPr>
              <a:t>  </a:t>
            </a:r>
            <a:r>
              <a:rPr lang="en-US" sz="2800" dirty="0" err="1">
                <a:solidFill>
                  <a:srgbClr val="002060"/>
                </a:solidFill>
              </a:rPr>
              <a:t>dalam</a:t>
            </a:r>
            <a:r>
              <a:rPr lang="en-US" sz="2800" dirty="0">
                <a:solidFill>
                  <a:srgbClr val="002060"/>
                </a:solidFill>
              </a:rPr>
              <a:t> </a:t>
            </a:r>
            <a:r>
              <a:rPr lang="en-US" sz="2800" dirty="0" err="1">
                <a:solidFill>
                  <a:srgbClr val="002060"/>
                </a:solidFill>
              </a:rPr>
              <a:t>rangka</a:t>
            </a:r>
            <a:r>
              <a:rPr lang="en-US" sz="2800" dirty="0">
                <a:solidFill>
                  <a:srgbClr val="002060"/>
                </a:solidFill>
              </a:rPr>
              <a:t> </a:t>
            </a:r>
            <a:r>
              <a:rPr lang="en-US" sz="2800" dirty="0" err="1">
                <a:solidFill>
                  <a:srgbClr val="002060"/>
                </a:solidFill>
              </a:rPr>
              <a:t>pembinaan</a:t>
            </a:r>
            <a:r>
              <a:rPr lang="en-US" sz="2800" dirty="0">
                <a:solidFill>
                  <a:srgbClr val="002060"/>
                </a:solidFill>
              </a:rPr>
              <a:t> </a:t>
            </a:r>
            <a:r>
              <a:rPr lang="en-US" sz="2800" dirty="0" err="1">
                <a:solidFill>
                  <a:srgbClr val="002060"/>
                </a:solidFill>
              </a:rPr>
              <a:t>tertib</a:t>
            </a:r>
            <a:r>
              <a:rPr lang="en-US" sz="2800" dirty="0">
                <a:solidFill>
                  <a:srgbClr val="002060"/>
                </a:solidFill>
              </a:rPr>
              <a:t> </a:t>
            </a:r>
            <a:r>
              <a:rPr lang="en-US" sz="2800" dirty="0" err="1">
                <a:solidFill>
                  <a:srgbClr val="002060"/>
                </a:solidFill>
              </a:rPr>
              <a:t>pengawasan</a:t>
            </a:r>
            <a:r>
              <a:rPr lang="en-US" sz="2800" dirty="0">
                <a:solidFill>
                  <a:srgbClr val="002060"/>
                </a:solidFill>
              </a:rPr>
              <a:t> </a:t>
            </a:r>
          </a:p>
          <a:p>
            <a:r>
              <a:rPr lang="en-US" sz="2800" dirty="0">
                <a:solidFill>
                  <a:srgbClr val="002060"/>
                </a:solidFill>
              </a:rPr>
              <a:t>5 x 100 orang</a:t>
            </a:r>
          </a:p>
          <a:p>
            <a:r>
              <a:rPr lang="en-US" sz="2800" dirty="0">
                <a:solidFill>
                  <a:srgbClr val="002060"/>
                </a:solidFill>
              </a:rPr>
              <a:t>Monitoring dan </a:t>
            </a:r>
            <a:r>
              <a:rPr lang="en-US" sz="2800" dirty="0" err="1">
                <a:solidFill>
                  <a:srgbClr val="002060"/>
                </a:solidFill>
              </a:rPr>
              <a:t>evaluasi</a:t>
            </a:r>
            <a:r>
              <a:rPr lang="en-US" sz="2800" dirty="0">
                <a:solidFill>
                  <a:srgbClr val="002060"/>
                </a:solidFill>
              </a:rPr>
              <a:t> </a:t>
            </a:r>
            <a:r>
              <a:rPr lang="en-US" sz="2800" dirty="0" err="1">
                <a:solidFill>
                  <a:srgbClr val="002060"/>
                </a:solidFill>
              </a:rPr>
              <a:t>kabupaten</a:t>
            </a:r>
            <a:r>
              <a:rPr lang="en-US" sz="2800" dirty="0">
                <a:solidFill>
                  <a:srgbClr val="002060"/>
                </a:solidFill>
              </a:rPr>
              <a:t> </a:t>
            </a:r>
            <a:r>
              <a:rPr lang="en-US" sz="2800" dirty="0" err="1">
                <a:solidFill>
                  <a:srgbClr val="002060"/>
                </a:solidFill>
              </a:rPr>
              <a:t>kota</a:t>
            </a:r>
            <a:r>
              <a:rPr lang="en-US" sz="2800" dirty="0">
                <a:solidFill>
                  <a:srgbClr val="002060"/>
                </a:solidFill>
              </a:rPr>
              <a:t> </a:t>
            </a:r>
            <a:r>
              <a:rPr lang="en-US" sz="2800" dirty="0" err="1">
                <a:solidFill>
                  <a:srgbClr val="002060"/>
                </a:solidFill>
              </a:rPr>
              <a:t>ke</a:t>
            </a:r>
            <a:r>
              <a:rPr lang="en-US" sz="2800" dirty="0">
                <a:solidFill>
                  <a:srgbClr val="002060"/>
                </a:solidFill>
              </a:rPr>
              <a:t> Kalimantan Timur </a:t>
            </a:r>
            <a:r>
              <a:rPr lang="en-US" sz="2800" dirty="0" err="1">
                <a:solidFill>
                  <a:srgbClr val="002060"/>
                </a:solidFill>
              </a:rPr>
              <a:t>dalam</a:t>
            </a:r>
            <a:r>
              <a:rPr lang="en-US" sz="2800" dirty="0">
                <a:solidFill>
                  <a:srgbClr val="002060"/>
                </a:solidFill>
              </a:rPr>
              <a:t> </a:t>
            </a:r>
            <a:r>
              <a:rPr lang="en-US" sz="2800" dirty="0" err="1">
                <a:solidFill>
                  <a:srgbClr val="002060"/>
                </a:solidFill>
              </a:rPr>
              <a:t>rangka</a:t>
            </a:r>
            <a:r>
              <a:rPr lang="en-US" sz="2800" dirty="0">
                <a:solidFill>
                  <a:srgbClr val="002060"/>
                </a:solidFill>
              </a:rPr>
              <a:t> </a:t>
            </a:r>
            <a:r>
              <a:rPr lang="en-US" sz="2800" dirty="0" err="1">
                <a:solidFill>
                  <a:srgbClr val="002060"/>
                </a:solidFill>
              </a:rPr>
              <a:t>penguatan</a:t>
            </a:r>
            <a:r>
              <a:rPr lang="en-US" sz="2800" dirty="0">
                <a:solidFill>
                  <a:srgbClr val="002060"/>
                </a:solidFill>
              </a:rPr>
              <a:t> </a:t>
            </a:r>
            <a:r>
              <a:rPr lang="en-US" sz="2800" dirty="0" err="1">
                <a:solidFill>
                  <a:srgbClr val="002060"/>
                </a:solidFill>
              </a:rPr>
              <a:t>kelembagaan</a:t>
            </a:r>
            <a:r>
              <a:rPr lang="en-US" sz="2800" dirty="0">
                <a:solidFill>
                  <a:srgbClr val="002060"/>
                </a:solidFill>
              </a:rPr>
              <a:t> </a:t>
            </a:r>
          </a:p>
          <a:p>
            <a:r>
              <a:rPr lang="en-US" sz="2800" dirty="0" err="1">
                <a:solidFill>
                  <a:srgbClr val="002060"/>
                </a:solidFill>
              </a:rPr>
              <a:t>Pemantauan</a:t>
            </a:r>
            <a:r>
              <a:rPr lang="en-US" sz="2800" dirty="0">
                <a:solidFill>
                  <a:srgbClr val="002060"/>
                </a:solidFill>
              </a:rPr>
              <a:t> </a:t>
            </a:r>
            <a:r>
              <a:rPr lang="en-US" sz="2800" dirty="0" err="1">
                <a:solidFill>
                  <a:srgbClr val="002060"/>
                </a:solidFill>
              </a:rPr>
              <a:t>Bantuan</a:t>
            </a:r>
            <a:r>
              <a:rPr lang="en-US" sz="2800" dirty="0">
                <a:solidFill>
                  <a:srgbClr val="002060"/>
                </a:solidFill>
              </a:rPr>
              <a:t> </a:t>
            </a:r>
            <a:r>
              <a:rPr lang="en-US" sz="2800" dirty="0" err="1">
                <a:solidFill>
                  <a:srgbClr val="002060"/>
                </a:solidFill>
              </a:rPr>
              <a:t>keuangan</a:t>
            </a:r>
            <a:r>
              <a:rPr lang="en-US" sz="2800" dirty="0">
                <a:solidFill>
                  <a:srgbClr val="002060"/>
                </a:solidFill>
              </a:rPr>
              <a:t> </a:t>
            </a:r>
            <a:r>
              <a:rPr lang="en-US" sz="2800" dirty="0" err="1">
                <a:solidFill>
                  <a:srgbClr val="002060"/>
                </a:solidFill>
              </a:rPr>
              <a:t>spesifik</a:t>
            </a:r>
            <a:r>
              <a:rPr lang="en-US" sz="2800" dirty="0">
                <a:solidFill>
                  <a:srgbClr val="002060"/>
                </a:solidFill>
              </a:rPr>
              <a:t> </a:t>
            </a:r>
            <a:r>
              <a:rPr lang="en-US" sz="2800" dirty="0" err="1">
                <a:solidFill>
                  <a:srgbClr val="002060"/>
                </a:solidFill>
              </a:rPr>
              <a:t>pelatihan</a:t>
            </a:r>
            <a:r>
              <a:rPr lang="en-US" sz="2800" dirty="0">
                <a:solidFill>
                  <a:srgbClr val="002060"/>
                </a:solidFill>
              </a:rPr>
              <a:t> dan </a:t>
            </a:r>
            <a:r>
              <a:rPr lang="en-US" sz="2800" dirty="0" err="1">
                <a:solidFill>
                  <a:srgbClr val="002060"/>
                </a:solidFill>
              </a:rPr>
              <a:t>sertifikasi</a:t>
            </a:r>
            <a:r>
              <a:rPr lang="en-US" sz="2800" dirty="0">
                <a:solidFill>
                  <a:srgbClr val="002060"/>
                </a:solidFill>
              </a:rPr>
              <a:t> TKK </a:t>
            </a:r>
            <a:r>
              <a:rPr lang="en-US" sz="2800" dirty="0" err="1">
                <a:solidFill>
                  <a:srgbClr val="002060"/>
                </a:solidFill>
              </a:rPr>
              <a:t>kualifikasi</a:t>
            </a:r>
            <a:r>
              <a:rPr lang="en-US" sz="2800" dirty="0">
                <a:solidFill>
                  <a:srgbClr val="002060"/>
                </a:solidFill>
              </a:rPr>
              <a:t> </a:t>
            </a:r>
            <a:r>
              <a:rPr lang="en-US" sz="2800" dirty="0" err="1">
                <a:solidFill>
                  <a:srgbClr val="002060"/>
                </a:solidFill>
              </a:rPr>
              <a:t>Teknisi</a:t>
            </a:r>
            <a:r>
              <a:rPr lang="en-US" sz="2800" dirty="0">
                <a:solidFill>
                  <a:srgbClr val="002060"/>
                </a:solidFill>
              </a:rPr>
              <a:t>/</a:t>
            </a:r>
            <a:r>
              <a:rPr lang="en-US" sz="2800" dirty="0" err="1">
                <a:solidFill>
                  <a:srgbClr val="002060"/>
                </a:solidFill>
              </a:rPr>
              <a:t>analis</a:t>
            </a:r>
            <a:r>
              <a:rPr lang="en-US" sz="2800" dirty="0">
                <a:solidFill>
                  <a:srgbClr val="002060"/>
                </a:solidFill>
              </a:rPr>
              <a:t> dan operator 9 </a:t>
            </a:r>
            <a:r>
              <a:rPr lang="en-US" sz="2800" dirty="0" err="1">
                <a:solidFill>
                  <a:srgbClr val="002060"/>
                </a:solidFill>
              </a:rPr>
              <a:t>Kabupaten</a:t>
            </a:r>
            <a:r>
              <a:rPr lang="en-US" sz="2800" dirty="0">
                <a:solidFill>
                  <a:srgbClr val="002060"/>
                </a:solidFill>
              </a:rPr>
              <a:t>/</a:t>
            </a:r>
            <a:r>
              <a:rPr lang="en-US" sz="2800" dirty="0" err="1">
                <a:solidFill>
                  <a:srgbClr val="002060"/>
                </a:solidFill>
              </a:rPr>
              <a:t>kota</a:t>
            </a:r>
            <a:endParaRPr lang="en-US" sz="2800" dirty="0">
              <a:solidFill>
                <a:srgbClr val="002060"/>
              </a:solidFill>
            </a:endParaRPr>
          </a:p>
          <a:p>
            <a:r>
              <a:rPr lang="en-US" sz="2800" dirty="0" err="1">
                <a:solidFill>
                  <a:srgbClr val="002060"/>
                </a:solidFill>
              </a:rPr>
              <a:t>Klinik</a:t>
            </a:r>
            <a:r>
              <a:rPr lang="en-US" sz="2800" dirty="0">
                <a:solidFill>
                  <a:srgbClr val="002060"/>
                </a:solidFill>
              </a:rPr>
              <a:t> Bina </a:t>
            </a:r>
            <a:r>
              <a:rPr lang="en-US" sz="2800" dirty="0" err="1">
                <a:solidFill>
                  <a:srgbClr val="002060"/>
                </a:solidFill>
              </a:rPr>
              <a:t>konstruksi</a:t>
            </a:r>
            <a:endParaRPr lang="en-US" sz="2800" dirty="0">
              <a:solidFill>
                <a:srgbClr val="002060"/>
              </a:solidFill>
            </a:endParaRPr>
          </a:p>
          <a:p>
            <a:r>
              <a:rPr lang="en-US" sz="2800" dirty="0" err="1">
                <a:solidFill>
                  <a:srgbClr val="002060"/>
                </a:solidFill>
              </a:rPr>
              <a:t>Penilaianan</a:t>
            </a:r>
            <a:r>
              <a:rPr lang="en-US" sz="2800" dirty="0">
                <a:solidFill>
                  <a:srgbClr val="002060"/>
                </a:solidFill>
              </a:rPr>
              <a:t> </a:t>
            </a:r>
            <a:r>
              <a:rPr lang="en-US" sz="2800" dirty="0" err="1">
                <a:solidFill>
                  <a:srgbClr val="002060"/>
                </a:solidFill>
              </a:rPr>
              <a:t>panji</a:t>
            </a:r>
            <a:r>
              <a:rPr lang="en-US" sz="2800" dirty="0">
                <a:solidFill>
                  <a:srgbClr val="002060"/>
                </a:solidFill>
              </a:rPr>
              <a:t> </a:t>
            </a:r>
            <a:r>
              <a:rPr lang="en-US" sz="2800" dirty="0" err="1">
                <a:solidFill>
                  <a:srgbClr val="002060"/>
                </a:solidFill>
              </a:rPr>
              <a:t>panji</a:t>
            </a:r>
            <a:r>
              <a:rPr lang="en-US" sz="2800" dirty="0">
                <a:solidFill>
                  <a:srgbClr val="002060"/>
                </a:solidFill>
              </a:rPr>
              <a:t> </a:t>
            </a:r>
            <a:r>
              <a:rPr lang="en-US" sz="2800" dirty="0" err="1">
                <a:solidFill>
                  <a:srgbClr val="002060"/>
                </a:solidFill>
              </a:rPr>
              <a:t>keberhasilan</a:t>
            </a:r>
            <a:r>
              <a:rPr lang="en-US" sz="2800" dirty="0">
                <a:solidFill>
                  <a:srgbClr val="002060"/>
                </a:solidFill>
              </a:rPr>
              <a:t> </a:t>
            </a:r>
            <a:r>
              <a:rPr lang="en-US" sz="2800" dirty="0" err="1">
                <a:solidFill>
                  <a:srgbClr val="002060"/>
                </a:solidFill>
              </a:rPr>
              <a:t>bidang</a:t>
            </a:r>
            <a:r>
              <a:rPr lang="en-US" sz="2800" dirty="0">
                <a:solidFill>
                  <a:srgbClr val="002060"/>
                </a:solidFill>
              </a:rPr>
              <a:t> sub </a:t>
            </a:r>
            <a:r>
              <a:rPr lang="en-US" sz="2800" dirty="0" err="1">
                <a:solidFill>
                  <a:srgbClr val="002060"/>
                </a:solidFill>
              </a:rPr>
              <a:t>urusan</a:t>
            </a:r>
            <a:r>
              <a:rPr lang="en-US" sz="2800" dirty="0">
                <a:solidFill>
                  <a:srgbClr val="002060"/>
                </a:solidFill>
              </a:rPr>
              <a:t> </a:t>
            </a:r>
            <a:r>
              <a:rPr lang="en-US" sz="2800" dirty="0" err="1">
                <a:solidFill>
                  <a:srgbClr val="002060"/>
                </a:solidFill>
              </a:rPr>
              <a:t>jasa</a:t>
            </a:r>
            <a:r>
              <a:rPr lang="en-US" sz="2800" dirty="0">
                <a:solidFill>
                  <a:srgbClr val="002060"/>
                </a:solidFill>
              </a:rPr>
              <a:t> </a:t>
            </a:r>
            <a:r>
              <a:rPr lang="en-US" sz="2800" dirty="0" err="1">
                <a:solidFill>
                  <a:srgbClr val="002060"/>
                </a:solidFill>
              </a:rPr>
              <a:t>konstruksi</a:t>
            </a:r>
            <a:endParaRPr lang="en-ID" sz="2800" dirty="0">
              <a:solidFill>
                <a:srgbClr val="002060"/>
              </a:solidFill>
            </a:endParaRPr>
          </a:p>
        </p:txBody>
      </p:sp>
    </p:spTree>
    <p:extLst>
      <p:ext uri="{BB962C8B-B14F-4D97-AF65-F5344CB8AC3E}">
        <p14:creationId xmlns:p14="http://schemas.microsoft.com/office/powerpoint/2010/main" val="12098009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55000" lnSpcReduction="20000"/>
          </a:bodyPr>
          <a:lstStyle/>
          <a:p>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nn-NO"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Penyusunan Produk Hukum Daerah terkait </a:t>
            </a:r>
          </a:p>
          <a:p>
            <a:r>
              <a:rPr lang="nn-NO"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Penyelenggaraan Jasa Konstruksi di Provinsi</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2">
            <a:extLst>
              <a:ext uri="{FF2B5EF4-FFF2-40B4-BE49-F238E27FC236}">
                <a16:creationId xmlns:a16="http://schemas.microsoft.com/office/drawing/2014/main" id="{DA5823BE-5009-1BCE-0C33-2A0346E75DAB}"/>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KINERJA  1 </a:t>
            </a:r>
            <a:r>
              <a:rPr lang="en-US" sz="2800" b="1" dirty="0" err="1">
                <a:solidFill>
                  <a:srgbClr val="FF0000"/>
                </a:solidFill>
              </a:rPr>
              <a:t>dokumen</a:t>
            </a:r>
            <a:r>
              <a:rPr lang="en-US" sz="2800" b="1" dirty="0">
                <a:solidFill>
                  <a:srgbClr val="FF0000"/>
                </a:solidFill>
              </a:rPr>
              <a:t> </a:t>
            </a:r>
          </a:p>
          <a:p>
            <a:r>
              <a:rPr lang="en-US" sz="2800" b="1" dirty="0">
                <a:solidFill>
                  <a:srgbClr val="FF0000"/>
                </a:solidFill>
              </a:rPr>
              <a:t>PAGU  : RP</a:t>
            </a:r>
            <a:r>
              <a:rPr lang="en-US" sz="2800" b="1">
                <a:solidFill>
                  <a:srgbClr val="FF0000"/>
                </a:solidFill>
              </a:rPr>
              <a:t>. 358.224.010</a:t>
            </a:r>
            <a:endParaRPr lang="en-US" sz="2800" b="1" dirty="0">
              <a:solidFill>
                <a:srgbClr val="FF0000"/>
              </a:solidFill>
            </a:endParaRPr>
          </a:p>
          <a:p>
            <a:r>
              <a:rPr lang="en-US" sz="2800" b="1" dirty="0">
                <a:solidFill>
                  <a:srgbClr val="FF0000"/>
                </a:solidFill>
              </a:rPr>
              <a:t>LOKASI Kalimantan Timur dan </a:t>
            </a:r>
            <a:r>
              <a:rPr lang="en-US" sz="2800" b="1" dirty="0" err="1">
                <a:solidFill>
                  <a:srgbClr val="FF0000"/>
                </a:solidFill>
              </a:rPr>
              <a:t>luar</a:t>
            </a:r>
            <a:r>
              <a:rPr lang="en-US" sz="2800" b="1" dirty="0">
                <a:solidFill>
                  <a:srgbClr val="FF0000"/>
                </a:solidFill>
              </a:rPr>
              <a:t> Kalimantan Timur </a:t>
            </a:r>
            <a:endParaRPr lang="en-ID" sz="2800" b="1" dirty="0">
              <a:solidFill>
                <a:srgbClr val="FF0000"/>
              </a:solidFill>
            </a:endParaRPr>
          </a:p>
        </p:txBody>
      </p:sp>
    </p:spTree>
    <p:extLst>
      <p:ext uri="{BB962C8B-B14F-4D97-AF65-F5344CB8AC3E}">
        <p14:creationId xmlns:p14="http://schemas.microsoft.com/office/powerpoint/2010/main" val="2686174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1B2E5-D4C2-D1F9-0B42-76D7C601EB7A}"/>
              </a:ext>
            </a:extLst>
          </p:cNvPr>
          <p:cNvSpPr>
            <a:spLocks noGrp="1"/>
          </p:cNvSpPr>
          <p:nvPr>
            <p:ph type="body" sz="quarter" idx="10"/>
          </p:nvPr>
        </p:nvSpPr>
        <p:spPr/>
        <p:txBody>
          <a:bodyPr>
            <a:normAutofit lnSpcReduction="10000"/>
          </a:bodyPr>
          <a:lstStyle/>
          <a:p>
            <a:r>
              <a:rPr lang="en-US" dirty="0">
                <a:solidFill>
                  <a:srgbClr val="FF0000"/>
                </a:solidFill>
                <a:latin typeface="Aharoni" panose="02010803020104030203" pitchFamily="2" charset="-79"/>
                <a:cs typeface="Aharoni" panose="02010803020104030203" pitchFamily="2" charset="-79"/>
              </a:rPr>
              <a:t>FUNGSI PENGAWASAN</a:t>
            </a:r>
            <a:endParaRPr lang="en-ID" dirty="0">
              <a:solidFill>
                <a:srgbClr val="FF0000"/>
              </a:solidFill>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id="{E3A1D7B4-BB57-98D0-E1C6-AEDCE25B0179}"/>
              </a:ext>
            </a:extLst>
          </p:cNvPr>
          <p:cNvSpPr>
            <a:spLocks noGrp="1"/>
          </p:cNvSpPr>
          <p:nvPr>
            <p:ph type="body" sz="quarter" idx="11"/>
          </p:nvPr>
        </p:nvSpPr>
        <p:spPr>
          <a:xfrm>
            <a:off x="0" y="1618523"/>
            <a:ext cx="12068175" cy="1486627"/>
          </a:xfrm>
        </p:spPr>
        <p:txBody>
          <a:bodyPr>
            <a:noAutofit/>
          </a:bodyPr>
          <a:lstStyle/>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a:p>
            <a:endParaRPr lang="fi-FI" sz="4400" dirty="0">
              <a:solidFill>
                <a:srgbClr val="0070C0"/>
              </a:solidFill>
              <a:highlight>
                <a:srgbClr val="F8D7CD"/>
              </a:highlight>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E720A6BE-D7AF-CF33-123C-EA440380D551}"/>
              </a:ext>
            </a:extLst>
          </p:cNvPr>
          <p:cNvSpPr txBox="1"/>
          <p:nvPr/>
        </p:nvSpPr>
        <p:spPr>
          <a:xfrm>
            <a:off x="962025" y="2938760"/>
            <a:ext cx="10496549" cy="1754326"/>
          </a:xfrm>
          <a:prstGeom prst="rect">
            <a:avLst/>
          </a:prstGeom>
          <a:noFill/>
        </p:spPr>
        <p:txBody>
          <a:bodyPr wrap="square">
            <a:spAutoFit/>
          </a:bodyPr>
          <a:lstStyle/>
          <a:p>
            <a:pPr algn="ctr"/>
            <a:r>
              <a:rPr lang="fi-FI" sz="3600" dirty="0">
                <a:solidFill>
                  <a:srgbClr val="0070C0"/>
                </a:solidFill>
                <a:highlight>
                  <a:srgbClr val="F8D7CD"/>
                </a:highlight>
                <a:latin typeface="Aharoni" panose="02010803020104030203" pitchFamily="2" charset="-79"/>
                <a:cs typeface="Aharoni" panose="02010803020104030203" pitchFamily="2" charset="-79"/>
              </a:rPr>
              <a:t>Kegiatan </a:t>
            </a:r>
          </a:p>
          <a:p>
            <a:pPr algn="ctr"/>
            <a:r>
              <a:rPr lang="fi-FI" sz="3600" dirty="0">
                <a:solidFill>
                  <a:srgbClr val="0070C0"/>
                </a:solidFill>
                <a:highlight>
                  <a:srgbClr val="F8D7CD"/>
                </a:highlight>
                <a:latin typeface="Aharoni" panose="02010803020104030203" pitchFamily="2" charset="-79"/>
                <a:cs typeface="Aharoni" panose="02010803020104030203" pitchFamily="2" charset="-79"/>
              </a:rPr>
              <a:t>Kebijakan Khusus terhadap Penyelenggaraan Jasa Konstruksi</a:t>
            </a:r>
          </a:p>
        </p:txBody>
      </p:sp>
    </p:spTree>
    <p:extLst>
      <p:ext uri="{BB962C8B-B14F-4D97-AF65-F5344CB8AC3E}">
        <p14:creationId xmlns:p14="http://schemas.microsoft.com/office/powerpoint/2010/main" val="1595482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62500" lnSpcReduction="20000"/>
          </a:bodyPr>
          <a:lstStyle/>
          <a:p>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Pengawasan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Evaluasi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Tertib</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Penyelenggaraan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Jasa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Provinsi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Lintas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Kabupaten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/Kota</a:t>
            </a:r>
          </a:p>
          <a:p>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 Placeholder 2">
            <a:extLst>
              <a:ext uri="{FF2B5EF4-FFF2-40B4-BE49-F238E27FC236}">
                <a16:creationId xmlns:a16="http://schemas.microsoft.com/office/drawing/2014/main" id="{60FCDD81-24EF-6761-FF90-BBEE0207E72D}"/>
              </a:ext>
            </a:extLst>
          </p:cNvPr>
          <p:cNvSpPr>
            <a:spLocks noGrp="1"/>
          </p:cNvSpPr>
          <p:nvPr>
            <p:ph type="body" sz="quarter" idx="11"/>
          </p:nvPr>
        </p:nvSpPr>
        <p:spPr>
          <a:xfrm>
            <a:off x="-333375" y="2228123"/>
            <a:ext cx="12192000" cy="384043"/>
          </a:xfrm>
        </p:spPr>
        <p:txBody>
          <a:bodyPr>
            <a:normAutofit fontScale="25000" lnSpcReduction="20000"/>
          </a:bodyPr>
          <a:lstStyle/>
          <a:p>
            <a:endParaRPr lang="en-US" sz="14400" b="1" dirty="0">
              <a:solidFill>
                <a:srgbClr val="FF0000"/>
              </a:solidFill>
            </a:endParaRPr>
          </a:p>
          <a:p>
            <a:endParaRPr lang="en-US" sz="14400" b="1" dirty="0">
              <a:solidFill>
                <a:srgbClr val="FF0000"/>
              </a:solidFill>
            </a:endParaRPr>
          </a:p>
          <a:p>
            <a:r>
              <a:rPr lang="en-US" sz="14400" b="1" dirty="0">
                <a:solidFill>
                  <a:srgbClr val="FF0000"/>
                </a:solidFill>
              </a:rPr>
              <a:t>TARGET </a:t>
            </a:r>
            <a:r>
              <a:rPr lang="en-US" sz="14400" b="1">
                <a:solidFill>
                  <a:srgbClr val="FF0000"/>
                </a:solidFill>
              </a:rPr>
              <a:t>KINERJA  200 </a:t>
            </a:r>
            <a:r>
              <a:rPr lang="en-US" sz="14400" b="1" dirty="0" err="1">
                <a:solidFill>
                  <a:srgbClr val="FF0000"/>
                </a:solidFill>
              </a:rPr>
              <a:t>Paket</a:t>
            </a:r>
            <a:endParaRPr lang="en-US" sz="14400" b="1" dirty="0">
              <a:solidFill>
                <a:srgbClr val="FF0000"/>
              </a:solidFill>
            </a:endParaRPr>
          </a:p>
          <a:p>
            <a:r>
              <a:rPr lang="en-US" sz="16000" b="1" dirty="0">
                <a:solidFill>
                  <a:srgbClr val="FF0000"/>
                </a:solidFill>
              </a:rPr>
              <a:t>PAGU  : RP</a:t>
            </a:r>
            <a:r>
              <a:rPr lang="en-US" sz="16000" b="1">
                <a:solidFill>
                  <a:srgbClr val="FF0000"/>
                </a:solidFill>
              </a:rPr>
              <a:t>. 775.177.621</a:t>
            </a:r>
            <a:endParaRPr lang="en-US" sz="16000" b="1" dirty="0">
              <a:solidFill>
                <a:srgbClr val="FF0000"/>
              </a:solidFill>
            </a:endParaRPr>
          </a:p>
          <a:p>
            <a:r>
              <a:rPr lang="en-US" sz="16000" b="1" dirty="0">
                <a:solidFill>
                  <a:srgbClr val="FF0000"/>
                </a:solidFill>
              </a:rPr>
              <a:t>LOKASI 10 KABUPATEN/KOTA</a:t>
            </a:r>
            <a:endParaRPr lang="en-ID" sz="16000" dirty="0"/>
          </a:p>
        </p:txBody>
      </p:sp>
    </p:spTree>
    <p:extLst>
      <p:ext uri="{BB962C8B-B14F-4D97-AF65-F5344CB8AC3E}">
        <p14:creationId xmlns:p14="http://schemas.microsoft.com/office/powerpoint/2010/main" val="40520202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9"/>
            <a:ext cx="12192000" cy="369331"/>
          </a:xfrm>
        </p:spPr>
        <p:txBody>
          <a:bodyPr>
            <a:normAutofit fontScale="25000" lnSpcReduction="20000"/>
          </a:bodyPr>
          <a:lstStyle/>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pengelola</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28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keuangan</a:t>
            </a:r>
            <a:r>
              <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22.920.000 </a:t>
            </a:r>
          </a:p>
          <a:p>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Makan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Minum</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8.190.000</a:t>
            </a:r>
          </a:p>
          <a:p>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Perjalanan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dinas</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997.800.000</a:t>
            </a:r>
          </a:p>
          <a:p>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Atk</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Bidang</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pengandaan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cetak</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spanduk</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meterai</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25.245.978</a:t>
            </a:r>
          </a:p>
          <a:p>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Baju APD dan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lapangan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Rp. 41.098.440</a:t>
            </a:r>
          </a:p>
          <a:p>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Pemeliharaan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peralatan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mesin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computer  Rp. 28.786.000</a:t>
            </a:r>
          </a:p>
          <a:p>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Belanja</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modal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mesin</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US" sz="11200"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fotocopy</a:t>
            </a:r>
            <a:r>
              <a:rPr lang="en-US"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pc, laptop dan printer Rp. 175.959.233</a:t>
            </a:r>
          </a:p>
          <a:p>
            <a:endParaRPr lang="en-ID" sz="11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4435899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9"/>
            <a:ext cx="12192000" cy="369331"/>
          </a:xfrm>
        </p:spPr>
        <p:txBody>
          <a:bodyPr>
            <a:normAutofit/>
          </a:bodyPr>
          <a:lstStyle/>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128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Box 2">
            <a:extLst>
              <a:ext uri="{FF2B5EF4-FFF2-40B4-BE49-F238E27FC236}">
                <a16:creationId xmlns:a16="http://schemas.microsoft.com/office/drawing/2014/main" id="{786C6DAB-8AE0-70B5-1096-3A5FE1843B8A}"/>
              </a:ext>
            </a:extLst>
          </p:cNvPr>
          <p:cNvSpPr txBox="1"/>
          <p:nvPr/>
        </p:nvSpPr>
        <p:spPr>
          <a:xfrm>
            <a:off x="885825" y="819149"/>
            <a:ext cx="10648950" cy="4401205"/>
          </a:xfrm>
          <a:prstGeom prst="rect">
            <a:avLst/>
          </a:prstGeom>
          <a:noFill/>
        </p:spPr>
        <p:txBody>
          <a:bodyPr wrap="square" rtlCol="0">
            <a:spAutoFit/>
          </a:bodyPr>
          <a:lstStyle/>
          <a:p>
            <a:r>
              <a:rPr lang="en-US" sz="2800" dirty="0" err="1">
                <a:solidFill>
                  <a:srgbClr val="002060"/>
                </a:solidFill>
              </a:rPr>
              <a:t>Pengawasan</a:t>
            </a:r>
            <a:r>
              <a:rPr lang="en-US" sz="2800" dirty="0">
                <a:solidFill>
                  <a:srgbClr val="002060"/>
                </a:solidFill>
              </a:rPr>
              <a:t> </a:t>
            </a:r>
            <a:r>
              <a:rPr lang="en-US" sz="2800" dirty="0" err="1">
                <a:solidFill>
                  <a:srgbClr val="002060"/>
                </a:solidFill>
              </a:rPr>
              <a:t>penyelenggaraan</a:t>
            </a:r>
            <a:r>
              <a:rPr lang="en-US" sz="2800" dirty="0">
                <a:solidFill>
                  <a:srgbClr val="002060"/>
                </a:solidFill>
              </a:rPr>
              <a:t> </a:t>
            </a:r>
            <a:r>
              <a:rPr lang="en-US" sz="2800" dirty="0" err="1">
                <a:solidFill>
                  <a:srgbClr val="002060"/>
                </a:solidFill>
              </a:rPr>
              <a:t>jasa</a:t>
            </a:r>
            <a:r>
              <a:rPr lang="en-US" sz="2800" dirty="0">
                <a:solidFill>
                  <a:srgbClr val="002060"/>
                </a:solidFill>
              </a:rPr>
              <a:t> </a:t>
            </a:r>
            <a:r>
              <a:rPr lang="en-US" sz="2800" dirty="0" err="1">
                <a:solidFill>
                  <a:srgbClr val="002060"/>
                </a:solidFill>
              </a:rPr>
              <a:t>konstruksi</a:t>
            </a:r>
            <a:r>
              <a:rPr lang="en-US" sz="2800" dirty="0">
                <a:solidFill>
                  <a:srgbClr val="002060"/>
                </a:solidFill>
              </a:rPr>
              <a:t> di 10 </a:t>
            </a:r>
            <a:r>
              <a:rPr lang="en-US" sz="2800" dirty="0" err="1">
                <a:solidFill>
                  <a:srgbClr val="002060"/>
                </a:solidFill>
              </a:rPr>
              <a:t>kabupaten</a:t>
            </a:r>
            <a:r>
              <a:rPr lang="en-US" sz="2800" dirty="0">
                <a:solidFill>
                  <a:srgbClr val="002060"/>
                </a:solidFill>
              </a:rPr>
              <a:t>/</a:t>
            </a:r>
            <a:r>
              <a:rPr lang="en-US" sz="2800" dirty="0" err="1">
                <a:solidFill>
                  <a:srgbClr val="002060"/>
                </a:solidFill>
              </a:rPr>
              <a:t>kota</a:t>
            </a:r>
            <a:r>
              <a:rPr lang="en-US" sz="2800" dirty="0">
                <a:solidFill>
                  <a:srgbClr val="002060"/>
                </a:solidFill>
              </a:rPr>
              <a:t> </a:t>
            </a:r>
            <a:r>
              <a:rPr lang="en-US" sz="2800" dirty="0" err="1">
                <a:solidFill>
                  <a:srgbClr val="002060"/>
                </a:solidFill>
              </a:rPr>
              <a:t>paket</a:t>
            </a:r>
            <a:r>
              <a:rPr lang="en-US" sz="2800" dirty="0">
                <a:solidFill>
                  <a:srgbClr val="002060"/>
                </a:solidFill>
              </a:rPr>
              <a:t> </a:t>
            </a:r>
            <a:r>
              <a:rPr lang="en-US" sz="2800" dirty="0" err="1">
                <a:solidFill>
                  <a:srgbClr val="002060"/>
                </a:solidFill>
              </a:rPr>
              <a:t>pekerjaan</a:t>
            </a:r>
            <a:r>
              <a:rPr lang="en-US" sz="2800" dirty="0">
                <a:solidFill>
                  <a:srgbClr val="002060"/>
                </a:solidFill>
              </a:rPr>
              <a:t> </a:t>
            </a:r>
            <a:r>
              <a:rPr lang="en-US" sz="2800" dirty="0" err="1">
                <a:solidFill>
                  <a:srgbClr val="002060"/>
                </a:solidFill>
              </a:rPr>
              <a:t>konstruksi</a:t>
            </a:r>
            <a:r>
              <a:rPr lang="en-US" sz="2800" dirty="0">
                <a:solidFill>
                  <a:srgbClr val="002060"/>
                </a:solidFill>
              </a:rPr>
              <a:t> di DPU PRPERA </a:t>
            </a:r>
            <a:r>
              <a:rPr lang="en-US" sz="2800" dirty="0" err="1">
                <a:solidFill>
                  <a:srgbClr val="002060"/>
                </a:solidFill>
              </a:rPr>
              <a:t>Provinsi</a:t>
            </a:r>
            <a:r>
              <a:rPr lang="en-US" sz="2800" dirty="0">
                <a:solidFill>
                  <a:srgbClr val="002060"/>
                </a:solidFill>
              </a:rPr>
              <a:t> </a:t>
            </a:r>
            <a:r>
              <a:rPr lang="en-US" sz="2800" dirty="0" err="1">
                <a:solidFill>
                  <a:srgbClr val="002060"/>
                </a:solidFill>
              </a:rPr>
              <a:t>Kaltim</a:t>
            </a:r>
            <a:r>
              <a:rPr lang="en-US" sz="2800" dirty="0">
                <a:solidFill>
                  <a:srgbClr val="002060"/>
                </a:solidFill>
              </a:rPr>
              <a:t> </a:t>
            </a:r>
          </a:p>
          <a:p>
            <a:r>
              <a:rPr lang="en-US" sz="2800" dirty="0" err="1">
                <a:solidFill>
                  <a:srgbClr val="002060"/>
                </a:solidFill>
              </a:rPr>
              <a:t>Pengawasan</a:t>
            </a:r>
            <a:r>
              <a:rPr lang="en-US" sz="2800" dirty="0">
                <a:solidFill>
                  <a:srgbClr val="002060"/>
                </a:solidFill>
              </a:rPr>
              <a:t> </a:t>
            </a:r>
            <a:r>
              <a:rPr lang="en-US" sz="2800" dirty="0" err="1">
                <a:solidFill>
                  <a:srgbClr val="002060"/>
                </a:solidFill>
              </a:rPr>
              <a:t>penyelenggaraan</a:t>
            </a:r>
            <a:r>
              <a:rPr lang="en-US" sz="2800" dirty="0">
                <a:solidFill>
                  <a:srgbClr val="002060"/>
                </a:solidFill>
              </a:rPr>
              <a:t> </a:t>
            </a:r>
            <a:r>
              <a:rPr lang="en-US" sz="2800" dirty="0" err="1">
                <a:solidFill>
                  <a:srgbClr val="002060"/>
                </a:solidFill>
              </a:rPr>
              <a:t>jasa</a:t>
            </a:r>
            <a:r>
              <a:rPr lang="en-US" sz="2800" dirty="0">
                <a:solidFill>
                  <a:srgbClr val="002060"/>
                </a:solidFill>
              </a:rPr>
              <a:t> </a:t>
            </a:r>
            <a:r>
              <a:rPr lang="en-US" sz="2800" dirty="0" err="1">
                <a:solidFill>
                  <a:srgbClr val="002060"/>
                </a:solidFill>
              </a:rPr>
              <a:t>konstruksi</a:t>
            </a:r>
            <a:r>
              <a:rPr lang="en-US" sz="2800" dirty="0">
                <a:solidFill>
                  <a:srgbClr val="002060"/>
                </a:solidFill>
              </a:rPr>
              <a:t> di 10 </a:t>
            </a:r>
            <a:r>
              <a:rPr lang="en-US" sz="2800" dirty="0" err="1">
                <a:solidFill>
                  <a:srgbClr val="002060"/>
                </a:solidFill>
              </a:rPr>
              <a:t>kabupaten</a:t>
            </a:r>
            <a:r>
              <a:rPr lang="en-US" sz="2800" dirty="0">
                <a:solidFill>
                  <a:srgbClr val="002060"/>
                </a:solidFill>
              </a:rPr>
              <a:t>/</a:t>
            </a:r>
            <a:r>
              <a:rPr lang="en-US" sz="2800" dirty="0" err="1">
                <a:solidFill>
                  <a:srgbClr val="002060"/>
                </a:solidFill>
              </a:rPr>
              <a:t>kota</a:t>
            </a:r>
            <a:r>
              <a:rPr lang="en-US" sz="2800" dirty="0">
                <a:solidFill>
                  <a:srgbClr val="002060"/>
                </a:solidFill>
              </a:rPr>
              <a:t> </a:t>
            </a:r>
            <a:r>
              <a:rPr lang="en-US" sz="2800" dirty="0" err="1">
                <a:solidFill>
                  <a:srgbClr val="002060"/>
                </a:solidFill>
              </a:rPr>
              <a:t>paket</a:t>
            </a:r>
            <a:r>
              <a:rPr lang="en-US" sz="2800" dirty="0">
                <a:solidFill>
                  <a:srgbClr val="002060"/>
                </a:solidFill>
              </a:rPr>
              <a:t> </a:t>
            </a:r>
            <a:r>
              <a:rPr lang="en-US" sz="2800" dirty="0" err="1">
                <a:solidFill>
                  <a:srgbClr val="002060"/>
                </a:solidFill>
              </a:rPr>
              <a:t>pekerjaan</a:t>
            </a:r>
            <a:r>
              <a:rPr lang="en-US" sz="2800" dirty="0">
                <a:solidFill>
                  <a:srgbClr val="002060"/>
                </a:solidFill>
              </a:rPr>
              <a:t> </a:t>
            </a:r>
            <a:r>
              <a:rPr lang="en-US" sz="2800" dirty="0" err="1">
                <a:solidFill>
                  <a:srgbClr val="002060"/>
                </a:solidFill>
              </a:rPr>
              <a:t>konstruksi</a:t>
            </a:r>
            <a:r>
              <a:rPr lang="en-US" sz="2800" dirty="0">
                <a:solidFill>
                  <a:srgbClr val="002060"/>
                </a:solidFill>
              </a:rPr>
              <a:t> pada </a:t>
            </a:r>
            <a:r>
              <a:rPr lang="en-US" sz="2800" dirty="0" err="1">
                <a:solidFill>
                  <a:srgbClr val="002060"/>
                </a:solidFill>
              </a:rPr>
              <a:t>perangkat</a:t>
            </a:r>
            <a:r>
              <a:rPr lang="en-US" sz="2800" dirty="0">
                <a:solidFill>
                  <a:srgbClr val="002060"/>
                </a:solidFill>
              </a:rPr>
              <a:t> </a:t>
            </a:r>
            <a:r>
              <a:rPr lang="en-US" sz="2800" dirty="0" err="1">
                <a:solidFill>
                  <a:srgbClr val="002060"/>
                </a:solidFill>
              </a:rPr>
              <a:t>daerah</a:t>
            </a:r>
            <a:r>
              <a:rPr lang="en-US" sz="2800" dirty="0">
                <a:solidFill>
                  <a:srgbClr val="002060"/>
                </a:solidFill>
              </a:rPr>
              <a:t> </a:t>
            </a:r>
          </a:p>
          <a:p>
            <a:r>
              <a:rPr lang="en-US" sz="2800" dirty="0">
                <a:solidFill>
                  <a:srgbClr val="002060"/>
                </a:solidFill>
              </a:rPr>
              <a:t>Monitoring dan </a:t>
            </a:r>
            <a:r>
              <a:rPr lang="en-US" sz="2800" dirty="0" err="1">
                <a:solidFill>
                  <a:srgbClr val="002060"/>
                </a:solidFill>
              </a:rPr>
              <a:t>Evaluasi</a:t>
            </a:r>
            <a:r>
              <a:rPr lang="en-US" sz="2800" dirty="0">
                <a:solidFill>
                  <a:srgbClr val="002060"/>
                </a:solidFill>
              </a:rPr>
              <a:t> </a:t>
            </a:r>
            <a:r>
              <a:rPr lang="en-US" sz="2800" dirty="0" err="1">
                <a:solidFill>
                  <a:srgbClr val="002060"/>
                </a:solidFill>
              </a:rPr>
              <a:t>pelaksanaan</a:t>
            </a:r>
            <a:r>
              <a:rPr lang="en-US" sz="2800" dirty="0">
                <a:solidFill>
                  <a:srgbClr val="002060"/>
                </a:solidFill>
              </a:rPr>
              <a:t> </a:t>
            </a:r>
          </a:p>
          <a:p>
            <a:r>
              <a:rPr lang="en-US" sz="2800" dirty="0" err="1">
                <a:solidFill>
                  <a:srgbClr val="002060"/>
                </a:solidFill>
              </a:rPr>
              <a:t>Pengawasan</a:t>
            </a:r>
            <a:r>
              <a:rPr lang="en-US" sz="2800" dirty="0">
                <a:solidFill>
                  <a:srgbClr val="002060"/>
                </a:solidFill>
              </a:rPr>
              <a:t> </a:t>
            </a:r>
            <a:r>
              <a:rPr lang="en-US" sz="2800" dirty="0" err="1">
                <a:solidFill>
                  <a:srgbClr val="002060"/>
                </a:solidFill>
              </a:rPr>
              <a:t>penyelenggaraan</a:t>
            </a:r>
            <a:r>
              <a:rPr lang="en-US" sz="2800" dirty="0">
                <a:solidFill>
                  <a:srgbClr val="002060"/>
                </a:solidFill>
              </a:rPr>
              <a:t> </a:t>
            </a:r>
            <a:r>
              <a:rPr lang="en-US" sz="2800" dirty="0" err="1">
                <a:solidFill>
                  <a:srgbClr val="002060"/>
                </a:solidFill>
              </a:rPr>
              <a:t>jasa</a:t>
            </a:r>
            <a:r>
              <a:rPr lang="en-US" sz="2800" dirty="0">
                <a:solidFill>
                  <a:srgbClr val="002060"/>
                </a:solidFill>
              </a:rPr>
              <a:t> </a:t>
            </a:r>
            <a:r>
              <a:rPr lang="en-US" sz="2800" dirty="0" err="1">
                <a:solidFill>
                  <a:srgbClr val="002060"/>
                </a:solidFill>
              </a:rPr>
              <a:t>konstruksi</a:t>
            </a:r>
            <a:r>
              <a:rPr lang="en-US" sz="2800" dirty="0">
                <a:solidFill>
                  <a:srgbClr val="002060"/>
                </a:solidFill>
              </a:rPr>
              <a:t> di 10 </a:t>
            </a:r>
            <a:r>
              <a:rPr lang="en-US" sz="2800" dirty="0" err="1">
                <a:solidFill>
                  <a:srgbClr val="002060"/>
                </a:solidFill>
              </a:rPr>
              <a:t>Kabupaten</a:t>
            </a:r>
            <a:r>
              <a:rPr lang="en-US" sz="2800" dirty="0">
                <a:solidFill>
                  <a:srgbClr val="002060"/>
                </a:solidFill>
              </a:rPr>
              <a:t> / Kota </a:t>
            </a:r>
            <a:r>
              <a:rPr lang="en-US" sz="2800" dirty="0" err="1">
                <a:solidFill>
                  <a:srgbClr val="002060"/>
                </a:solidFill>
              </a:rPr>
              <a:t>paket</a:t>
            </a:r>
            <a:r>
              <a:rPr lang="en-US" sz="2800" dirty="0">
                <a:solidFill>
                  <a:srgbClr val="002060"/>
                </a:solidFill>
              </a:rPr>
              <a:t> </a:t>
            </a:r>
            <a:r>
              <a:rPr lang="en-US" sz="2800" dirty="0" err="1">
                <a:solidFill>
                  <a:srgbClr val="002060"/>
                </a:solidFill>
              </a:rPr>
              <a:t>pekerjaan</a:t>
            </a:r>
            <a:r>
              <a:rPr lang="en-US" sz="2800" dirty="0">
                <a:solidFill>
                  <a:srgbClr val="002060"/>
                </a:solidFill>
              </a:rPr>
              <a:t> </a:t>
            </a:r>
            <a:r>
              <a:rPr lang="en-US" sz="2800" dirty="0" err="1">
                <a:solidFill>
                  <a:srgbClr val="002060"/>
                </a:solidFill>
              </a:rPr>
              <a:t>konstruksi</a:t>
            </a:r>
            <a:r>
              <a:rPr lang="en-US" sz="2800" dirty="0">
                <a:solidFill>
                  <a:srgbClr val="002060"/>
                </a:solidFill>
              </a:rPr>
              <a:t> di DPUPRPERA </a:t>
            </a:r>
            <a:r>
              <a:rPr lang="en-US" sz="2800" dirty="0" err="1">
                <a:solidFill>
                  <a:srgbClr val="002060"/>
                </a:solidFill>
              </a:rPr>
              <a:t>Provinsi</a:t>
            </a:r>
            <a:r>
              <a:rPr lang="en-US" sz="2800" dirty="0">
                <a:solidFill>
                  <a:srgbClr val="002060"/>
                </a:solidFill>
              </a:rPr>
              <a:t> </a:t>
            </a:r>
            <a:r>
              <a:rPr lang="en-US" sz="2800" dirty="0" err="1">
                <a:solidFill>
                  <a:srgbClr val="002060"/>
                </a:solidFill>
              </a:rPr>
              <a:t>Kaltim</a:t>
            </a:r>
            <a:endParaRPr lang="en-US" sz="2800" dirty="0">
              <a:solidFill>
                <a:srgbClr val="002060"/>
              </a:solidFill>
            </a:endParaRPr>
          </a:p>
          <a:p>
            <a:r>
              <a:rPr lang="en-US" sz="2800" dirty="0" err="1">
                <a:solidFill>
                  <a:srgbClr val="002060"/>
                </a:solidFill>
              </a:rPr>
              <a:t>Pembekalan</a:t>
            </a:r>
            <a:r>
              <a:rPr lang="en-US" sz="2800" dirty="0">
                <a:solidFill>
                  <a:srgbClr val="002060"/>
                </a:solidFill>
              </a:rPr>
              <a:t> dan </a:t>
            </a:r>
            <a:r>
              <a:rPr lang="en-US" sz="2800" dirty="0" err="1">
                <a:solidFill>
                  <a:srgbClr val="002060"/>
                </a:solidFill>
              </a:rPr>
              <a:t>simulasi</a:t>
            </a:r>
            <a:r>
              <a:rPr lang="en-US" sz="2800" dirty="0">
                <a:solidFill>
                  <a:srgbClr val="002060"/>
                </a:solidFill>
              </a:rPr>
              <a:t> </a:t>
            </a:r>
            <a:r>
              <a:rPr lang="en-US" sz="2800" dirty="0" err="1">
                <a:solidFill>
                  <a:srgbClr val="002060"/>
                </a:solidFill>
              </a:rPr>
              <a:t>pengawasan</a:t>
            </a:r>
            <a:endParaRPr lang="en-US" sz="2800" dirty="0">
              <a:solidFill>
                <a:srgbClr val="002060"/>
              </a:solidFill>
            </a:endParaRPr>
          </a:p>
          <a:p>
            <a:r>
              <a:rPr lang="en-US" sz="2800" dirty="0">
                <a:solidFill>
                  <a:srgbClr val="002060"/>
                </a:solidFill>
              </a:rPr>
              <a:t>LAPORAN PENGAWASAN PENYELENGGARAAN JASA KONSTRUKSI</a:t>
            </a:r>
          </a:p>
          <a:p>
            <a:endParaRPr lang="en-ID" sz="2800" dirty="0">
              <a:solidFill>
                <a:srgbClr val="002060"/>
              </a:solidFill>
            </a:endParaRPr>
          </a:p>
        </p:txBody>
      </p:sp>
    </p:spTree>
    <p:extLst>
      <p:ext uri="{BB962C8B-B14F-4D97-AF65-F5344CB8AC3E}">
        <p14:creationId xmlns:p14="http://schemas.microsoft.com/office/powerpoint/2010/main" val="7081333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0A58-7DC5-F6BE-D51F-105A924ABB25}"/>
              </a:ext>
            </a:extLst>
          </p:cNvPr>
          <p:cNvSpPr>
            <a:spLocks noGrp="1"/>
          </p:cNvSpPr>
          <p:nvPr>
            <p:ph type="body" sz="quarter" idx="10"/>
          </p:nvPr>
        </p:nvSpPr>
        <p:spPr>
          <a:xfrm>
            <a:off x="0" y="164638"/>
            <a:ext cx="12192000" cy="1654637"/>
          </a:xfrm>
        </p:spPr>
        <p:txBody>
          <a:bodyPr>
            <a:normAutofit fontScale="62500" lnSpcReduction="20000"/>
          </a:bodyPr>
          <a:lstStyle/>
          <a:p>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Sub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Kegiatan</a:t>
            </a:r>
            <a:endPar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Pengawasan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Evaluasi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Tertib</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Pemanfaatan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Produk</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Jasa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Konstruksi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Provinsi</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dan Lintas </a:t>
            </a:r>
            <a:r>
              <a:rPr lang="en-ID" dirty="0" err="1">
                <a:solidFill>
                  <a:srgbClr val="002060"/>
                </a:solidFill>
                <a:latin typeface="ADLaM Display" panose="02010000000000000000" pitchFamily="2" charset="0"/>
                <a:ea typeface="ADLaM Display" panose="02010000000000000000" pitchFamily="2" charset="0"/>
                <a:cs typeface="ADLaM Display" panose="02010000000000000000" pitchFamily="2" charset="0"/>
              </a:rPr>
              <a:t>Kabupaten</a:t>
            </a:r>
            <a:r>
              <a:rPr lang="en-ID"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/Kota</a:t>
            </a:r>
          </a:p>
        </p:txBody>
      </p:sp>
      <p:sp>
        <p:nvSpPr>
          <p:cNvPr id="4" name="Text Placeholder 2">
            <a:extLst>
              <a:ext uri="{FF2B5EF4-FFF2-40B4-BE49-F238E27FC236}">
                <a16:creationId xmlns:a16="http://schemas.microsoft.com/office/drawing/2014/main" id="{E238A81F-EC65-8363-7DFD-52BAFE82AE2D}"/>
              </a:ext>
            </a:extLst>
          </p:cNvPr>
          <p:cNvSpPr>
            <a:spLocks noGrp="1"/>
          </p:cNvSpPr>
          <p:nvPr>
            <p:ph type="body" sz="quarter" idx="11"/>
          </p:nvPr>
        </p:nvSpPr>
        <p:spPr>
          <a:xfrm>
            <a:off x="276225" y="2695575"/>
            <a:ext cx="12192000" cy="382588"/>
          </a:xfrm>
        </p:spPr>
        <p:txBody>
          <a:bodyPr>
            <a:noAutofit/>
          </a:bodyPr>
          <a:lstStyle/>
          <a:p>
            <a:r>
              <a:rPr lang="en-US" sz="2800" b="1" dirty="0">
                <a:solidFill>
                  <a:srgbClr val="FF0000"/>
                </a:solidFill>
              </a:rPr>
              <a:t>TARGET </a:t>
            </a:r>
            <a:r>
              <a:rPr lang="en-US" sz="2800" b="1">
                <a:solidFill>
                  <a:srgbClr val="FF0000"/>
                </a:solidFill>
              </a:rPr>
              <a:t>KINERJA  50 </a:t>
            </a:r>
            <a:r>
              <a:rPr lang="en-US" sz="2800" b="1" dirty="0" err="1">
                <a:solidFill>
                  <a:srgbClr val="FF0000"/>
                </a:solidFill>
              </a:rPr>
              <a:t>bangunan</a:t>
            </a:r>
            <a:r>
              <a:rPr lang="en-US" sz="2800" b="1" dirty="0">
                <a:solidFill>
                  <a:srgbClr val="FF0000"/>
                </a:solidFill>
              </a:rPr>
              <a:t> </a:t>
            </a:r>
            <a:r>
              <a:rPr lang="en-US" sz="2800" b="1" dirty="0" err="1">
                <a:solidFill>
                  <a:srgbClr val="FF0000"/>
                </a:solidFill>
              </a:rPr>
              <a:t>konstruksi</a:t>
            </a:r>
            <a:endParaRPr lang="en-US" sz="2800" b="1" dirty="0">
              <a:solidFill>
                <a:srgbClr val="FF0000"/>
              </a:solidFill>
            </a:endParaRPr>
          </a:p>
          <a:p>
            <a:endParaRPr lang="en-US" sz="2800" b="1" dirty="0">
              <a:solidFill>
                <a:srgbClr val="FF0000"/>
              </a:solidFill>
            </a:endParaRPr>
          </a:p>
          <a:p>
            <a:r>
              <a:rPr lang="en-US" sz="2800" b="1" dirty="0">
                <a:solidFill>
                  <a:srgbClr val="FF0000"/>
                </a:solidFill>
              </a:rPr>
              <a:t>PAGU  : RP</a:t>
            </a:r>
            <a:r>
              <a:rPr lang="en-US" sz="2800" b="1">
                <a:solidFill>
                  <a:srgbClr val="FF0000"/>
                </a:solidFill>
              </a:rPr>
              <a:t>. 244.453.010</a:t>
            </a:r>
            <a:endParaRPr lang="en-US" sz="2800" b="1" dirty="0">
              <a:solidFill>
                <a:srgbClr val="FF0000"/>
              </a:solidFill>
            </a:endParaRPr>
          </a:p>
          <a:p>
            <a:r>
              <a:rPr lang="en-US" sz="2800" b="1" dirty="0">
                <a:solidFill>
                  <a:srgbClr val="FF0000"/>
                </a:solidFill>
              </a:rPr>
              <a:t>LOKASI 10 KABUPATEN/KOTA </a:t>
            </a:r>
            <a:endParaRPr lang="en-ID" sz="2800" b="1" dirty="0">
              <a:solidFill>
                <a:srgbClr val="FF0000"/>
              </a:solidFill>
            </a:endParaRPr>
          </a:p>
        </p:txBody>
      </p:sp>
    </p:spTree>
    <p:extLst>
      <p:ext uri="{BB962C8B-B14F-4D97-AF65-F5344CB8AC3E}">
        <p14:creationId xmlns:p14="http://schemas.microsoft.com/office/powerpoint/2010/main" val="2289185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TotalTime>
  <Words>12826</Words>
  <Application>Microsoft Office PowerPoint</Application>
  <PresentationFormat>Widescreen</PresentationFormat>
  <Paragraphs>3435</Paragraphs>
  <Slides>151</Slides>
  <Notes>1</Notes>
  <HiddenSlides>0</HiddenSlides>
  <MMClips>0</MMClips>
  <ScaleCrop>false</ScaleCrop>
  <HeadingPairs>
    <vt:vector size="8" baseType="variant">
      <vt:variant>
        <vt:lpstr>Fonts Used</vt:lpstr>
      </vt:variant>
      <vt:variant>
        <vt:i4>29</vt:i4>
      </vt:variant>
      <vt:variant>
        <vt:lpstr>Theme</vt:lpstr>
      </vt:variant>
      <vt:variant>
        <vt:i4>1</vt:i4>
      </vt:variant>
      <vt:variant>
        <vt:lpstr>Embedded OLE Servers</vt:lpstr>
      </vt:variant>
      <vt:variant>
        <vt:i4>1</vt:i4>
      </vt:variant>
      <vt:variant>
        <vt:lpstr>Slide Titles</vt:lpstr>
      </vt:variant>
      <vt:variant>
        <vt:i4>151</vt:i4>
      </vt:variant>
    </vt:vector>
  </HeadingPairs>
  <TitlesOfParts>
    <vt:vector size="182" baseType="lpstr">
      <vt:lpstr>ADLaM Display</vt:lpstr>
      <vt:lpstr>Aharoni</vt:lpstr>
      <vt:lpstr>Amasis MT Pro</vt:lpstr>
      <vt:lpstr>Apple Braille</vt:lpstr>
      <vt:lpstr>Aptos</vt:lpstr>
      <vt:lpstr>Aptos Display</vt:lpstr>
      <vt:lpstr>Arial</vt:lpstr>
      <vt:lpstr>Arial Black</vt:lpstr>
      <vt:lpstr>Arial Nova</vt:lpstr>
      <vt:lpstr>Arial Rounded MT Bold</vt:lpstr>
      <vt:lpstr>Arimo</vt:lpstr>
      <vt:lpstr>Bookman Old Style</vt:lpstr>
      <vt:lpstr>Calibri</vt:lpstr>
      <vt:lpstr>Calibri Light</vt:lpstr>
      <vt:lpstr>Cambria</vt:lpstr>
      <vt:lpstr>Candara</vt:lpstr>
      <vt:lpstr>Centhury go</vt:lpstr>
      <vt:lpstr>Century</vt:lpstr>
      <vt:lpstr>Century Gothic</vt:lpstr>
      <vt:lpstr>Century Gothic Regular</vt:lpstr>
      <vt:lpstr>Gadugi</vt:lpstr>
      <vt:lpstr>Open Sans</vt:lpstr>
      <vt:lpstr>Open Sans Semibold</vt:lpstr>
      <vt:lpstr>Tahoma</vt:lpstr>
      <vt:lpstr>Times New Roman</vt:lpstr>
      <vt:lpstr>Tw Cen MT</vt:lpstr>
      <vt:lpstr>Verdana</vt:lpstr>
      <vt:lpstr>Wingdings</vt:lpstr>
      <vt:lpstr>Wingdings 2</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RENCANA PEMBANGUNAN DAERAH (RPD)  PROVINSI KALIMANTAN TIMUR TAHUN 2024-2026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CASCADING PERANGKAT DAERAH</vt:lpstr>
      <vt:lpstr>PowerPoint Presentation</vt:lpstr>
      <vt:lpstr>PowerPoint Presentation</vt:lpstr>
      <vt:lpstr>PowerPoint Presentation</vt:lpstr>
      <vt:lpstr>PowerPoint Presentation</vt:lpstr>
      <vt:lpstr>PROJECT MAJOR 2024 - 2026</vt:lpstr>
      <vt:lpstr>RENSTRA TAHUN 2024 - 2026</vt:lpstr>
      <vt:lpstr>PowerPoint Presentation</vt:lpstr>
      <vt:lpstr>Rencana Kerja T.A 2025 Bidang Bina Konstruksi</vt:lpstr>
      <vt:lpstr>PowerPoint Presentation</vt:lpstr>
      <vt:lpstr>REKAP NILAI BELANJA PERANGKAT DAERAH </vt:lpstr>
      <vt:lpstr> </vt:lpstr>
      <vt:lpstr>PowerPoint Presentation</vt:lpstr>
      <vt:lpstr>PowerPoint Presentation</vt:lpstr>
      <vt:lpstr>FUNGSI PENGATURAN 2019 sd 2023  Rp. 8.295.487.000</vt:lpstr>
      <vt:lpstr>FUNGSI PEMBERDAYAAN 2019 sd 2023  Rp. 22.180.781.700</vt:lpstr>
      <vt:lpstr>FUNGSI PENGAWASAN 2019 sd 2023  Rp. 4.757.814.600</vt:lpstr>
      <vt:lpstr>PowerPoint Presentation</vt:lpstr>
      <vt:lpstr>PROGRES KEUANGAN DAN FISIK BIDANG BINA KONSTRUKSI TAHUN 2023 s.d 31 DESEMBER 2023  </vt:lpstr>
      <vt:lpstr>Lanjutan</vt:lpstr>
      <vt:lpstr>PowerPoint Presentation</vt:lpstr>
      <vt:lpstr>PowerPoint Presentation</vt:lpstr>
      <vt:lpstr>PowerPoint Presentation</vt:lpstr>
      <vt:lpstr>SEMINAR NASIONAL 2023 KOLABORASI PROVINSI KALTIM DAN  ATAKI, GAPEKNAS, ASKONI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t:lpstr>
      <vt:lpstr>4</vt:lpstr>
      <vt:lpstr>4</vt:lpstr>
      <vt:lpstr>PowerPoint Presentation</vt:lpstr>
      <vt:lpstr>PowerPoint Presentation</vt:lpstr>
      <vt:lpstr>PowerPoint Presentation</vt:lpstr>
      <vt:lpstr>PowerPoint Presentation</vt:lpstr>
      <vt:lpstr>TENAGA KERJA SEKTOR KONSTRUKSI KALIMANTAN TIMUR TAHUN 2019 - 2023</vt:lpstr>
      <vt:lpstr>KONDISI TENAGA KERJA KONSTRUKSI  PROV. KALTIM TAHUN 2023</vt:lpstr>
      <vt:lpstr>KONDISI TENAGA KERJA KONSTRUKSI  PROV. KALTIM TAHUN 2024</vt:lpstr>
      <vt:lpstr>JUMLAH TENAGA KERJA KONSTRUKSI BERSERTIFIKAT 2018-2024</vt:lpstr>
      <vt:lpstr>GAP TENAGA KERJA KONSTRUKSI TAHUN 2024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PROVINSI KALTIM TERBAIK II  KONSTRUKSI INDONESIA 2023</vt:lpstr>
      <vt:lpstr>Penghargaan Pemerintah Provinsi Kepada Kabupaten/Kota</vt:lpstr>
      <vt:lpstr>Penghargaan Pemerintah Provinsi Kepada Kabupaten/Kota</vt:lpstr>
      <vt:lpstr>PowerPoint Presentation</vt:lpstr>
      <vt:lpstr>PowerPoint Presentation</vt:lpstr>
      <vt:lpstr>PERMASALAHAN FUNGSI PENGATURAN</vt:lpstr>
      <vt:lpstr>PERMASALAHAN FUNGSI PEMBERDAYAAN</vt:lpstr>
      <vt:lpstr>PERMASALAHAN FUNGSI PENGAWASAN</vt:lpstr>
      <vt:lpstr>SOLUSI</vt:lpstr>
      <vt:lpstr>SOLUSI</vt:lpstr>
      <vt:lpstr>PowerPoint Presentation</vt:lpstr>
    </vt:vector>
  </TitlesOfParts>
  <Company>by adguard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csr</dc:creator>
  <cp:lastModifiedBy>dell indonesia</cp:lastModifiedBy>
  <cp:revision>423</cp:revision>
  <dcterms:created xsi:type="dcterms:W3CDTF">2022-03-06T12:53:00Z</dcterms:created>
  <dcterms:modified xsi:type="dcterms:W3CDTF">2024-04-29T11:27:09Z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C366F7E4F4C04E70A98154EE6A06655E_13</vt:lpwstr>
  </property>
  <property fmtid="{D5CDD505-2E9C-101B-9397-08002B2CF9AE}" pid="3" name="KSOProductBuildVer">
    <vt:lpwstr>1033-12.2.0.13431</vt:lpwstr>
  </property>
</Properties>
</file>